
<file path=[Content_Types].xml><?xml version="1.0" encoding="utf-8"?>
<Types xmlns="http://schemas.openxmlformats.org/package/2006/content-types">
  <Default Extension="fntdata" ContentType="application/x-fontdata"/>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7" r:id="rId5"/>
    <p:sldId id="275" r:id="rId6"/>
    <p:sldId id="260" r:id="rId7"/>
    <p:sldId id="278" r:id="rId8"/>
    <p:sldId id="261" r:id="rId9"/>
    <p:sldId id="277" r:id="rId10"/>
    <p:sldId id="276" r:id="rId11"/>
    <p:sldId id="269" r:id="rId12"/>
    <p:sldId id="273" r:id="rId13"/>
  </p:sldIdLst>
  <p:sldSz cx="20574000" cy="10287000"/>
  <p:notesSz cx="6858000" cy="9144000"/>
  <p:embeddedFontLst>
    <p:embeddedFont>
      <p:font typeface="Canva Sans Bold" panose="020B0604020202020204" charset="0"/>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73" autoAdjust="0"/>
  </p:normalViewPr>
  <p:slideViewPr>
    <p:cSldViewPr>
      <p:cViewPr varScale="1">
        <p:scale>
          <a:sx n="72" d="100"/>
          <a:sy n="72" d="100"/>
        </p:scale>
        <p:origin x="2314" y="24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4/8/2026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4/8/2026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4/8/2026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4/8/2026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ataporg.org/wp-content/uploads/docs/at-act-info/rom22634.pdf"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at3center.net/state-at-programs"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2D912-2FC4-6311-DC9F-1887246B2FD9}"/>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97737B8D-9B0B-5BA7-839D-E281EFE72023}"/>
              </a:ext>
              <a:ext uri="{C183D7F6-B498-43B3-948B-1728B52AA6E4}">
                <adec:decorative xmlns:adec="http://schemas.microsoft.com/office/drawing/2017/decorative" val="1"/>
              </a:ext>
            </a:extLst>
          </p:cNvPr>
          <p:cNvGrpSpPr/>
          <p:nvPr/>
        </p:nvGrpSpPr>
        <p:grpSpPr>
          <a:xfrm>
            <a:off x="3184156" y="-3543300"/>
            <a:ext cx="14205688" cy="14981288"/>
            <a:chOff x="1232500" y="500859"/>
            <a:chExt cx="18940918" cy="19975051"/>
          </a:xfrm>
        </p:grpSpPr>
        <p:sp>
          <p:nvSpPr>
            <p:cNvPr id="35" name="TextBox 5">
              <a:extLst>
                <a:ext uri="{FF2B5EF4-FFF2-40B4-BE49-F238E27FC236}">
                  <a16:creationId xmlns:a16="http://schemas.microsoft.com/office/drawing/2014/main" id="{D04AA775-5745-9017-716B-3AE72D17977D}"/>
                </a:ext>
              </a:extLst>
            </p:cNvPr>
            <p:cNvSpPr txBox="1"/>
            <p:nvPr/>
          </p:nvSpPr>
          <p:spPr>
            <a:xfrm>
              <a:off x="2003435" y="500859"/>
              <a:ext cx="17363104" cy="18865680"/>
            </a:xfrm>
            <a:prstGeom prst="rect">
              <a:avLst/>
            </a:prstGeom>
          </p:spPr>
          <p:txBody>
            <a:bodyPr lIns="50800" tIns="50800" rIns="50800" bIns="50800" rtlCol="0" anchor="ctr"/>
            <a:lstStyle/>
            <a:p>
              <a:pPr algn="ctr">
                <a:lnSpc>
                  <a:spcPts val="2771"/>
                </a:lnSpc>
              </a:pPr>
              <a:endParaRPr/>
            </a:p>
          </p:txBody>
        </p:sp>
        <p:sp>
          <p:nvSpPr>
            <p:cNvPr id="33" name="TextBox 8">
              <a:extLst>
                <a:ext uri="{FF2B5EF4-FFF2-40B4-BE49-F238E27FC236}">
                  <a16:creationId xmlns:a16="http://schemas.microsoft.com/office/drawing/2014/main" id="{0FC6F3BF-60CD-6F27-5F98-DF8A0F7CAF76}"/>
                </a:ext>
              </a:extLst>
            </p:cNvPr>
            <p:cNvSpPr txBox="1"/>
            <p:nvPr/>
          </p:nvSpPr>
          <p:spPr>
            <a:xfrm>
              <a:off x="2413339" y="1302171"/>
              <a:ext cx="16543298" cy="17974930"/>
            </a:xfrm>
            <a:prstGeom prst="rect">
              <a:avLst/>
            </a:prstGeom>
          </p:spPr>
          <p:txBody>
            <a:bodyPr lIns="50800" tIns="50800" rIns="50800" bIns="50800" rtlCol="0" anchor="ctr"/>
            <a:lstStyle/>
            <a:p>
              <a:pPr algn="ctr">
                <a:lnSpc>
                  <a:spcPts val="2771"/>
                </a:lnSpc>
              </a:pPr>
              <a:endParaRPr/>
            </a:p>
          </p:txBody>
        </p:sp>
        <p:grpSp>
          <p:nvGrpSpPr>
            <p:cNvPr id="6" name="Group 9">
              <a:extLst>
                <a:ext uri="{FF2B5EF4-FFF2-40B4-BE49-F238E27FC236}">
                  <a16:creationId xmlns:a16="http://schemas.microsoft.com/office/drawing/2014/main" id="{FC24F745-2685-C12F-B579-317EA57035E0}"/>
                </a:ext>
              </a:extLst>
            </p:cNvPr>
            <p:cNvGrpSpPr/>
            <p:nvPr/>
          </p:nvGrpSpPr>
          <p:grpSpPr>
            <a:xfrm>
              <a:off x="1232500" y="1534992"/>
              <a:ext cx="18940918" cy="18940918"/>
              <a:chOff x="0" y="0"/>
              <a:chExt cx="812800" cy="812800"/>
            </a:xfrm>
          </p:grpSpPr>
          <p:sp>
            <p:nvSpPr>
              <p:cNvPr id="30" name="Freeform 10">
                <a:extLst>
                  <a:ext uri="{FF2B5EF4-FFF2-40B4-BE49-F238E27FC236}">
                    <a16:creationId xmlns:a16="http://schemas.microsoft.com/office/drawing/2014/main" id="{A78C8FFC-CD7A-C1A3-1992-048B543112A7}"/>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327FC7">
                  <a:alpha val="3529"/>
                </a:srgbClr>
              </a:solidFill>
              <a:ln w="28575" cap="sq">
                <a:solidFill>
                  <a:srgbClr val="FFFFFF">
                    <a:alpha val="3529"/>
                  </a:srgbClr>
                </a:solidFill>
                <a:prstDash val="solid"/>
                <a:miter/>
              </a:ln>
            </p:spPr>
            <p:txBody>
              <a:bodyPr/>
              <a:lstStyle/>
              <a:p>
                <a:endParaRPr lang="en-US" dirty="0"/>
              </a:p>
            </p:txBody>
          </p:sp>
          <p:sp>
            <p:nvSpPr>
              <p:cNvPr id="31" name="TextBox 11">
                <a:extLst>
                  <a:ext uri="{FF2B5EF4-FFF2-40B4-BE49-F238E27FC236}">
                    <a16:creationId xmlns:a16="http://schemas.microsoft.com/office/drawing/2014/main" id="{EC70007C-F13E-1F04-57B4-5DB296C37D75}"/>
                  </a:ext>
                </a:extLst>
              </p:cNvPr>
              <p:cNvSpPr txBox="1"/>
              <p:nvPr/>
            </p:nvSpPr>
            <p:spPr>
              <a:xfrm>
                <a:off x="76200" y="19050"/>
                <a:ext cx="660400" cy="717550"/>
              </a:xfrm>
              <a:prstGeom prst="rect">
                <a:avLst/>
              </a:prstGeom>
            </p:spPr>
            <p:txBody>
              <a:bodyPr lIns="50800" tIns="50800" rIns="50800" bIns="50800" rtlCol="0" anchor="ctr"/>
              <a:lstStyle/>
              <a:p>
                <a:pPr algn="ctr">
                  <a:lnSpc>
                    <a:spcPts val="2771"/>
                  </a:lnSpc>
                </a:pPr>
                <a:endParaRPr/>
              </a:p>
            </p:txBody>
          </p:sp>
        </p:grpSp>
        <p:grpSp>
          <p:nvGrpSpPr>
            <p:cNvPr id="8" name="Group 12">
              <a:extLst>
                <a:ext uri="{FF2B5EF4-FFF2-40B4-BE49-F238E27FC236}">
                  <a16:creationId xmlns:a16="http://schemas.microsoft.com/office/drawing/2014/main" id="{2245C6B2-3F29-80D3-7D54-05752299E1FC}"/>
                </a:ext>
              </a:extLst>
            </p:cNvPr>
            <p:cNvGrpSpPr/>
            <p:nvPr/>
          </p:nvGrpSpPr>
          <p:grpSpPr>
            <a:xfrm>
              <a:off x="2167467" y="2487930"/>
              <a:ext cx="17035042" cy="17035042"/>
              <a:chOff x="0" y="0"/>
              <a:chExt cx="812800" cy="812800"/>
            </a:xfrm>
          </p:grpSpPr>
          <p:sp>
            <p:nvSpPr>
              <p:cNvPr id="28" name="Freeform 13">
                <a:extLst>
                  <a:ext uri="{FF2B5EF4-FFF2-40B4-BE49-F238E27FC236}">
                    <a16:creationId xmlns:a16="http://schemas.microsoft.com/office/drawing/2014/main" id="{18F04454-E902-0488-33FF-8E304E30FAA0}"/>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327FC7">
                  <a:alpha val="4706"/>
                </a:srgbClr>
              </a:solidFill>
              <a:ln w="28575" cap="sq">
                <a:solidFill>
                  <a:srgbClr val="FFFFFF">
                    <a:alpha val="4706"/>
                  </a:srgbClr>
                </a:solidFill>
                <a:prstDash val="solid"/>
                <a:miter/>
              </a:ln>
            </p:spPr>
            <p:txBody>
              <a:bodyPr/>
              <a:lstStyle/>
              <a:p>
                <a:endParaRPr lang="en-US"/>
              </a:p>
            </p:txBody>
          </p:sp>
          <p:sp>
            <p:nvSpPr>
              <p:cNvPr id="29" name="TextBox 14">
                <a:extLst>
                  <a:ext uri="{FF2B5EF4-FFF2-40B4-BE49-F238E27FC236}">
                    <a16:creationId xmlns:a16="http://schemas.microsoft.com/office/drawing/2014/main" id="{D4F749D8-391C-E36D-5014-5A8BA53733CC}"/>
                  </a:ext>
                </a:extLst>
              </p:cNvPr>
              <p:cNvSpPr txBox="1"/>
              <p:nvPr/>
            </p:nvSpPr>
            <p:spPr>
              <a:xfrm>
                <a:off x="76200" y="19050"/>
                <a:ext cx="660400" cy="717550"/>
              </a:xfrm>
              <a:prstGeom prst="rect">
                <a:avLst/>
              </a:prstGeom>
            </p:spPr>
            <p:txBody>
              <a:bodyPr lIns="50800" tIns="50800" rIns="50800" bIns="50800" rtlCol="0" anchor="ctr"/>
              <a:lstStyle/>
              <a:p>
                <a:pPr algn="ctr">
                  <a:lnSpc>
                    <a:spcPts val="2771"/>
                  </a:lnSpc>
                </a:pPr>
                <a:endParaRPr/>
              </a:p>
            </p:txBody>
          </p:sp>
        </p:grpSp>
        <p:grpSp>
          <p:nvGrpSpPr>
            <p:cNvPr id="9" name="Group 15">
              <a:extLst>
                <a:ext uri="{FF2B5EF4-FFF2-40B4-BE49-F238E27FC236}">
                  <a16:creationId xmlns:a16="http://schemas.microsoft.com/office/drawing/2014/main" id="{84301D3C-A383-9523-71B5-B81DC11E2AAA}"/>
                </a:ext>
              </a:extLst>
            </p:cNvPr>
            <p:cNvGrpSpPr/>
            <p:nvPr/>
          </p:nvGrpSpPr>
          <p:grpSpPr>
            <a:xfrm>
              <a:off x="3132654" y="3435146"/>
              <a:ext cx="15140610" cy="15140610"/>
              <a:chOff x="0" y="0"/>
              <a:chExt cx="812800" cy="812800"/>
            </a:xfrm>
          </p:grpSpPr>
          <p:sp>
            <p:nvSpPr>
              <p:cNvPr id="26" name="Freeform 16">
                <a:extLst>
                  <a:ext uri="{FF2B5EF4-FFF2-40B4-BE49-F238E27FC236}">
                    <a16:creationId xmlns:a16="http://schemas.microsoft.com/office/drawing/2014/main" id="{4054E251-B7C6-B1D3-861C-E5017A3C6B87}"/>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000000">
                  <a:alpha val="0"/>
                </a:srgbClr>
              </a:solidFill>
              <a:ln w="28575" cap="sq">
                <a:solidFill>
                  <a:srgbClr val="FFFFFF">
                    <a:alpha val="5882"/>
                  </a:srgbClr>
                </a:solidFill>
                <a:prstDash val="solid"/>
                <a:miter/>
              </a:ln>
            </p:spPr>
            <p:txBody>
              <a:bodyPr/>
              <a:lstStyle/>
              <a:p>
                <a:endParaRPr lang="en-US"/>
              </a:p>
            </p:txBody>
          </p:sp>
          <p:sp>
            <p:nvSpPr>
              <p:cNvPr id="27" name="TextBox 17">
                <a:extLst>
                  <a:ext uri="{FF2B5EF4-FFF2-40B4-BE49-F238E27FC236}">
                    <a16:creationId xmlns:a16="http://schemas.microsoft.com/office/drawing/2014/main" id="{D0848D23-8308-2741-5B56-5AEBF09343B6}"/>
                  </a:ext>
                </a:extLst>
              </p:cNvPr>
              <p:cNvSpPr txBox="1"/>
              <p:nvPr/>
            </p:nvSpPr>
            <p:spPr>
              <a:xfrm>
                <a:off x="76200" y="19050"/>
                <a:ext cx="660400" cy="717550"/>
              </a:xfrm>
              <a:prstGeom prst="rect">
                <a:avLst/>
              </a:prstGeom>
            </p:spPr>
            <p:txBody>
              <a:bodyPr lIns="50800" tIns="50800" rIns="50800" bIns="50800" rtlCol="0" anchor="ctr"/>
              <a:lstStyle/>
              <a:p>
                <a:pPr algn="ctr">
                  <a:lnSpc>
                    <a:spcPts val="2771"/>
                  </a:lnSpc>
                </a:pPr>
                <a:endParaRPr/>
              </a:p>
            </p:txBody>
          </p:sp>
        </p:grpSp>
        <p:grpSp>
          <p:nvGrpSpPr>
            <p:cNvPr id="10" name="Group 18">
              <a:extLst>
                <a:ext uri="{FF2B5EF4-FFF2-40B4-BE49-F238E27FC236}">
                  <a16:creationId xmlns:a16="http://schemas.microsoft.com/office/drawing/2014/main" id="{F28A3FFD-B422-5D4C-A626-CD1DA40097FD}"/>
                </a:ext>
              </a:extLst>
            </p:cNvPr>
            <p:cNvGrpSpPr/>
            <p:nvPr/>
          </p:nvGrpSpPr>
          <p:grpSpPr>
            <a:xfrm>
              <a:off x="3826988" y="4147451"/>
              <a:ext cx="13716000" cy="13716000"/>
              <a:chOff x="0" y="0"/>
              <a:chExt cx="812800" cy="812800"/>
            </a:xfrm>
          </p:grpSpPr>
          <p:sp>
            <p:nvSpPr>
              <p:cNvPr id="24" name="Freeform 19">
                <a:extLst>
                  <a:ext uri="{FF2B5EF4-FFF2-40B4-BE49-F238E27FC236}">
                    <a16:creationId xmlns:a16="http://schemas.microsoft.com/office/drawing/2014/main" id="{3ADA0107-EA79-F880-594D-BD8631FBFA17}"/>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000000">
                  <a:alpha val="0"/>
                </a:srgbClr>
              </a:solidFill>
              <a:ln w="28575" cap="sq">
                <a:solidFill>
                  <a:srgbClr val="FFFFFF">
                    <a:alpha val="7451"/>
                  </a:srgbClr>
                </a:solidFill>
                <a:prstDash val="solid"/>
                <a:miter/>
              </a:ln>
            </p:spPr>
            <p:txBody>
              <a:bodyPr/>
              <a:lstStyle/>
              <a:p>
                <a:endParaRPr lang="en-US" dirty="0"/>
              </a:p>
            </p:txBody>
          </p:sp>
          <p:sp>
            <p:nvSpPr>
              <p:cNvPr id="25" name="TextBox 20">
                <a:extLst>
                  <a:ext uri="{FF2B5EF4-FFF2-40B4-BE49-F238E27FC236}">
                    <a16:creationId xmlns:a16="http://schemas.microsoft.com/office/drawing/2014/main" id="{2A047EB1-3E4E-9B5C-CFF9-79BDA31A5309}"/>
                  </a:ext>
                </a:extLst>
              </p:cNvPr>
              <p:cNvSpPr txBox="1"/>
              <p:nvPr/>
            </p:nvSpPr>
            <p:spPr>
              <a:xfrm>
                <a:off x="76200" y="19050"/>
                <a:ext cx="660400" cy="717550"/>
              </a:xfrm>
              <a:prstGeom prst="rect">
                <a:avLst/>
              </a:prstGeom>
            </p:spPr>
            <p:txBody>
              <a:bodyPr lIns="50800" tIns="50800" rIns="50800" bIns="50800" rtlCol="0" anchor="ctr"/>
              <a:lstStyle/>
              <a:p>
                <a:pPr algn="ctr">
                  <a:lnSpc>
                    <a:spcPts val="2771"/>
                  </a:lnSpc>
                </a:pPr>
                <a:endParaRPr/>
              </a:p>
            </p:txBody>
          </p:sp>
        </p:grpSp>
        <p:grpSp>
          <p:nvGrpSpPr>
            <p:cNvPr id="11" name="Group 21">
              <a:extLst>
                <a:ext uri="{FF2B5EF4-FFF2-40B4-BE49-F238E27FC236}">
                  <a16:creationId xmlns:a16="http://schemas.microsoft.com/office/drawing/2014/main" id="{A64B11F4-EA57-1247-7DED-D96594B681CA}"/>
                </a:ext>
              </a:extLst>
            </p:cNvPr>
            <p:cNvGrpSpPr/>
            <p:nvPr/>
          </p:nvGrpSpPr>
          <p:grpSpPr>
            <a:xfrm>
              <a:off x="4670035" y="5251851"/>
              <a:ext cx="11772754" cy="11772754"/>
              <a:chOff x="-8877" y="9167"/>
              <a:chExt cx="812800" cy="812800"/>
            </a:xfrm>
          </p:grpSpPr>
          <p:sp>
            <p:nvSpPr>
              <p:cNvPr id="22" name="Freeform 22">
                <a:extLst>
                  <a:ext uri="{FF2B5EF4-FFF2-40B4-BE49-F238E27FC236}">
                    <a16:creationId xmlns:a16="http://schemas.microsoft.com/office/drawing/2014/main" id="{58790D42-B8AB-8216-143A-D1BEFE032064}"/>
                  </a:ext>
                </a:extLst>
              </p:cNvPr>
              <p:cNvSpPr/>
              <p:nvPr/>
            </p:nvSpPr>
            <p:spPr>
              <a:xfrm>
                <a:off x="-8877" y="9167"/>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lnTo>
                      <a:pt x="406400" y="0"/>
                    </a:lnTo>
                    <a:close/>
                  </a:path>
                </a:pathLst>
              </a:custGeom>
              <a:solidFill>
                <a:srgbClr val="327FC7">
                  <a:alpha val="8627"/>
                </a:srgbClr>
              </a:solidFill>
              <a:ln w="28575" cap="sq">
                <a:solidFill>
                  <a:srgbClr val="FFFFFF">
                    <a:alpha val="8627"/>
                  </a:srgbClr>
                </a:solidFill>
                <a:prstDash val="solid"/>
                <a:miter/>
              </a:ln>
            </p:spPr>
            <p:txBody>
              <a:bodyPr/>
              <a:lstStyle/>
              <a:p>
                <a:endParaRPr lang="en-US"/>
              </a:p>
            </p:txBody>
          </p:sp>
          <p:sp>
            <p:nvSpPr>
              <p:cNvPr id="23" name="TextBox 23">
                <a:extLst>
                  <a:ext uri="{FF2B5EF4-FFF2-40B4-BE49-F238E27FC236}">
                    <a16:creationId xmlns:a16="http://schemas.microsoft.com/office/drawing/2014/main" id="{9EC16C06-EC01-A5D5-7E6E-3627A9E55EDF}"/>
                  </a:ext>
                </a:extLst>
              </p:cNvPr>
              <p:cNvSpPr txBox="1"/>
              <p:nvPr/>
            </p:nvSpPr>
            <p:spPr>
              <a:xfrm>
                <a:off x="76200" y="19050"/>
                <a:ext cx="660400" cy="717550"/>
              </a:xfrm>
              <a:prstGeom prst="rect">
                <a:avLst/>
              </a:prstGeom>
            </p:spPr>
            <p:txBody>
              <a:bodyPr lIns="50800" tIns="50800" rIns="50800" bIns="50800" rtlCol="0" anchor="ctr"/>
              <a:lstStyle/>
              <a:p>
                <a:pPr algn="ctr">
                  <a:lnSpc>
                    <a:spcPts val="2771"/>
                  </a:lnSpc>
                </a:pPr>
                <a:endParaRPr/>
              </a:p>
            </p:txBody>
          </p:sp>
        </p:grpSp>
        <p:sp>
          <p:nvSpPr>
            <p:cNvPr id="20" name="TextBox 26">
              <a:extLst>
                <a:ext uri="{FF2B5EF4-FFF2-40B4-BE49-F238E27FC236}">
                  <a16:creationId xmlns:a16="http://schemas.microsoft.com/office/drawing/2014/main" id="{4AE21092-3C71-528D-536C-234910634425}"/>
                </a:ext>
              </a:extLst>
            </p:cNvPr>
            <p:cNvSpPr txBox="1"/>
            <p:nvPr/>
          </p:nvSpPr>
          <p:spPr>
            <a:xfrm>
              <a:off x="6693894" y="6323589"/>
              <a:ext cx="7982187" cy="8672953"/>
            </a:xfrm>
            <a:prstGeom prst="rect">
              <a:avLst/>
            </a:prstGeom>
          </p:spPr>
          <p:txBody>
            <a:bodyPr lIns="50800" tIns="50800" rIns="50800" bIns="50800" rtlCol="0" anchor="ctr"/>
            <a:lstStyle/>
            <a:p>
              <a:pPr algn="ctr">
                <a:lnSpc>
                  <a:spcPts val="2771"/>
                </a:lnSpc>
              </a:pPr>
              <a:endParaRPr/>
            </a:p>
          </p:txBody>
        </p:sp>
        <p:sp>
          <p:nvSpPr>
            <p:cNvPr id="18" name="TextBox 29">
              <a:extLst>
                <a:ext uri="{FF2B5EF4-FFF2-40B4-BE49-F238E27FC236}">
                  <a16:creationId xmlns:a16="http://schemas.microsoft.com/office/drawing/2014/main" id="{201E5807-1B0F-E507-5F3C-1C26C7200AB6}"/>
                </a:ext>
              </a:extLst>
            </p:cNvPr>
            <p:cNvSpPr txBox="1"/>
            <p:nvPr/>
          </p:nvSpPr>
          <p:spPr>
            <a:xfrm>
              <a:off x="7544064" y="7320905"/>
              <a:ext cx="6281848" cy="6825469"/>
            </a:xfrm>
            <a:prstGeom prst="rect">
              <a:avLst/>
            </a:prstGeom>
          </p:spPr>
          <p:txBody>
            <a:bodyPr lIns="50800" tIns="50800" rIns="50800" bIns="50800" rtlCol="0" anchor="ctr"/>
            <a:lstStyle/>
            <a:p>
              <a:pPr algn="ctr">
                <a:lnSpc>
                  <a:spcPts val="2771"/>
                </a:lnSpc>
              </a:pPr>
              <a:endParaRPr/>
            </a:p>
          </p:txBody>
        </p:sp>
        <p:sp>
          <p:nvSpPr>
            <p:cNvPr id="16" name="TextBox 32">
              <a:extLst>
                <a:ext uri="{FF2B5EF4-FFF2-40B4-BE49-F238E27FC236}">
                  <a16:creationId xmlns:a16="http://schemas.microsoft.com/office/drawing/2014/main" id="{E211007C-48E7-DABA-993C-20F60998F429}"/>
                </a:ext>
              </a:extLst>
            </p:cNvPr>
            <p:cNvSpPr txBox="1"/>
            <p:nvPr/>
          </p:nvSpPr>
          <p:spPr>
            <a:xfrm>
              <a:off x="8257490" y="8157809"/>
              <a:ext cx="4854996" cy="5275139"/>
            </a:xfrm>
            <a:prstGeom prst="rect">
              <a:avLst/>
            </a:prstGeom>
          </p:spPr>
          <p:txBody>
            <a:bodyPr lIns="50800" tIns="50800" rIns="50800" bIns="50800" rtlCol="0" anchor="ctr"/>
            <a:lstStyle/>
            <a:p>
              <a:pPr algn="ctr">
                <a:lnSpc>
                  <a:spcPts val="2771"/>
                </a:lnSpc>
              </a:pPr>
              <a:endParaRPr/>
            </a:p>
          </p:txBody>
        </p:sp>
      </p:grpSp>
      <p:sp>
        <p:nvSpPr>
          <p:cNvPr id="7" name="TextBox 7">
            <a:extLst>
              <a:ext uri="{FF2B5EF4-FFF2-40B4-BE49-F238E27FC236}">
                <a16:creationId xmlns:a16="http://schemas.microsoft.com/office/drawing/2014/main" id="{34043CFC-0DDB-E7E7-564E-08CA3181100E}"/>
              </a:ext>
            </a:extLst>
          </p:cNvPr>
          <p:cNvSpPr txBox="1">
            <a:spLocks noGrp="1"/>
          </p:cNvSpPr>
          <p:nvPr>
            <p:ph type="title" idx="4294967295"/>
          </p:nvPr>
        </p:nvSpPr>
        <p:spPr>
          <a:xfrm>
            <a:off x="2157932" y="1665889"/>
            <a:ext cx="16258133" cy="523220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spcBef>
                <a:spcPts val="0"/>
              </a:spcBef>
              <a:defRPr/>
            </a:pPr>
            <a: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ATAP’s AT3 Center Presents:</a:t>
            </a:r>
            <a:b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br>
            <a: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Aging PAL Session 4</a:t>
            </a:r>
            <a:b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br>
            <a:r>
              <a:rPr lang="en-US" sz="4000" b="1" dirty="0">
                <a:solidFill>
                  <a:srgbClr val="000000"/>
                </a:solidFill>
                <a:latin typeface="Canva Sans Bold"/>
                <a:ea typeface="Canva Sans Bold"/>
                <a:cs typeface="Canva Sans Bold"/>
                <a:sym typeface="Canva Sans Bold"/>
              </a:rPr>
              <a:t>April 8</a:t>
            </a:r>
            <a:r>
              <a:rPr kumimoji="0" lang="en-US" sz="40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 2026</a:t>
            </a:r>
            <a:br>
              <a:rPr kumimoji="0" lang="en-US" sz="3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br>
            <a:b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br>
            <a:endPar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endParaRPr>
          </a:p>
        </p:txBody>
      </p:sp>
      <p:pic>
        <p:nvPicPr>
          <p:cNvPr id="2" name="Picture 1" descr="ATAP and AT3 Logo surrounded by a 4 color square">
            <a:extLst>
              <a:ext uri="{FF2B5EF4-FFF2-40B4-BE49-F238E27FC236}">
                <a16:creationId xmlns:a16="http://schemas.microsoft.com/office/drawing/2014/main" id="{D6820CA9-EFDA-65FE-EF33-3528C9F5E8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44073" y="5675442"/>
            <a:ext cx="3085851" cy="3085851"/>
          </a:xfrm>
          <a:prstGeom prst="rect">
            <a:avLst/>
          </a:prstGeom>
        </p:spPr>
      </p:pic>
    </p:spTree>
    <p:extLst>
      <p:ext uri="{BB962C8B-B14F-4D97-AF65-F5344CB8AC3E}">
        <p14:creationId xmlns:p14="http://schemas.microsoft.com/office/powerpoint/2010/main" val="1384493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5C188-0893-E8E1-AF26-B26357314F25}"/>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4B49D74D-04EC-BFCD-7004-5924F29EF55B}"/>
              </a:ext>
            </a:extLst>
          </p:cNvPr>
          <p:cNvSpPr txBox="1">
            <a:spLocks noGrp="1"/>
          </p:cNvSpPr>
          <p:nvPr>
            <p:ph type="title" idx="4294967295"/>
          </p:nvPr>
        </p:nvSpPr>
        <p:spPr>
          <a:xfrm>
            <a:off x="2157933" y="495300"/>
            <a:ext cx="16258133" cy="14890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Assistive Technology in 2026</a:t>
            </a:r>
          </a:p>
        </p:txBody>
      </p:sp>
      <p:sp>
        <p:nvSpPr>
          <p:cNvPr id="3" name="TextBox 2">
            <a:extLst>
              <a:ext uri="{FF2B5EF4-FFF2-40B4-BE49-F238E27FC236}">
                <a16:creationId xmlns:a16="http://schemas.microsoft.com/office/drawing/2014/main" id="{ADD2BF67-384B-4F89-2AF7-6886FD5537D1}"/>
              </a:ext>
            </a:extLst>
          </p:cNvPr>
          <p:cNvSpPr txBox="1"/>
          <p:nvPr/>
        </p:nvSpPr>
        <p:spPr>
          <a:xfrm>
            <a:off x="561326" y="2035731"/>
            <a:ext cx="13030200" cy="7755969"/>
          </a:xfrm>
          <a:prstGeom prst="rect">
            <a:avLst/>
          </a:prstGeom>
          <a:noFill/>
        </p:spPr>
        <p:txBody>
          <a:bodyPr wrap="square" rtlCol="0">
            <a:spAutoFit/>
          </a:bodyPr>
          <a:lstStyle/>
          <a:p>
            <a:pPr marL="571500" indent="-571500">
              <a:buFont typeface="Arial" panose="020B0604020202020204" pitchFamily="34" charset="0"/>
              <a:buChar char="•"/>
            </a:pPr>
            <a:r>
              <a:rPr lang="en-US" sz="4000" dirty="0"/>
              <a:t>Nearly 40 Years of AT Evolution</a:t>
            </a:r>
          </a:p>
          <a:p>
            <a:pPr marL="571500" indent="-571500">
              <a:buFont typeface="Arial" panose="020B0604020202020204" pitchFamily="34" charset="0"/>
              <a:buChar char="•"/>
            </a:pPr>
            <a:r>
              <a:rPr lang="en-US" sz="4000" dirty="0"/>
              <a:t>Now AT is an ecosystem that supports functional capability across the lifespan</a:t>
            </a:r>
          </a:p>
          <a:p>
            <a:pPr marL="571500" indent="-571500">
              <a:buFont typeface="Arial" panose="020B0604020202020204" pitchFamily="34" charset="0"/>
              <a:buChar char="•"/>
            </a:pPr>
            <a:r>
              <a:rPr lang="en-US" sz="4000" dirty="0"/>
              <a:t>Yet misunderstandings persist</a:t>
            </a:r>
          </a:p>
          <a:p>
            <a:pPr marL="571500" indent="-571500">
              <a:buFont typeface="Arial" panose="020B0604020202020204" pitchFamily="34" charset="0"/>
              <a:buChar char="•"/>
            </a:pPr>
            <a:r>
              <a:rPr lang="en-US" sz="4000" dirty="0"/>
              <a:t>The reality: AT serves anyone navigating changes in vision, hearing, memory, mobility, fatigue, speech, or behavioral health (and more!), regardless of age and whether they identify as "disabled.“</a:t>
            </a:r>
          </a:p>
          <a:p>
            <a:pPr marL="571500" indent="-571500">
              <a:buFont typeface="Arial" panose="020B0604020202020204" pitchFamily="34" charset="0"/>
              <a:buChar char="•"/>
            </a:pPr>
            <a:r>
              <a:rPr lang="en-US" sz="4000" dirty="0"/>
              <a:t>The </a:t>
            </a:r>
            <a:r>
              <a:rPr lang="en-US" sz="4000" dirty="0">
                <a:hlinkClick r:id="rId2"/>
              </a:rPr>
              <a:t>21st Century AT Act (2022) </a:t>
            </a:r>
            <a:r>
              <a:rPr lang="en-US" sz="4000" dirty="0"/>
              <a:t>anchors AT in lifespan access and cross-disability reach, defining both the technology and its beneficiary population in functional terms. </a:t>
            </a:r>
          </a:p>
          <a:p>
            <a:endParaRPr lang="en-US" dirty="0"/>
          </a:p>
        </p:txBody>
      </p:sp>
      <p:pic>
        <p:nvPicPr>
          <p:cNvPr id="5" name="Picture 4" descr="ATAP and AT3 Logo surrounded by a 4 color square">
            <a:extLst>
              <a:ext uri="{FF2B5EF4-FFF2-40B4-BE49-F238E27FC236}">
                <a16:creationId xmlns:a16="http://schemas.microsoft.com/office/drawing/2014/main" id="{28A15DD3-4260-D1B7-2C33-D925BF79F6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11800" y="8050934"/>
            <a:ext cx="1893166" cy="1893166"/>
          </a:xfrm>
          <a:prstGeom prst="rect">
            <a:avLst/>
          </a:prstGeom>
        </p:spPr>
      </p:pic>
      <p:pic>
        <p:nvPicPr>
          <p:cNvPr id="4" name="Picture 3" descr="Black woman with long white hair and a black shirt leaning on a fireplace mantle listeing to a small robot the Eliqu.">
            <a:extLst>
              <a:ext uri="{FF2B5EF4-FFF2-40B4-BE49-F238E27FC236}">
                <a16:creationId xmlns:a16="http://schemas.microsoft.com/office/drawing/2014/main" id="{401C088D-FA04-5B90-37A5-545C5702F38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77224" y="3171378"/>
            <a:ext cx="6387184" cy="4258122"/>
          </a:xfrm>
          <a:prstGeom prst="rect">
            <a:avLst/>
          </a:prstGeom>
        </p:spPr>
      </p:pic>
    </p:spTree>
    <p:extLst>
      <p:ext uri="{BB962C8B-B14F-4D97-AF65-F5344CB8AC3E}">
        <p14:creationId xmlns:p14="http://schemas.microsoft.com/office/powerpoint/2010/main" val="3635195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EAFE7-DC45-E750-1B07-44EE96EB7628}"/>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72FD4692-6E32-CFAB-8140-C076F9C17FCE}"/>
              </a:ext>
            </a:extLst>
          </p:cNvPr>
          <p:cNvSpPr txBox="1">
            <a:spLocks noGrp="1"/>
          </p:cNvSpPr>
          <p:nvPr>
            <p:ph type="title" idx="4294967295"/>
          </p:nvPr>
        </p:nvSpPr>
        <p:spPr>
          <a:xfrm>
            <a:off x="2157933" y="495300"/>
            <a:ext cx="16258133" cy="156654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kumimoji="0" lang="en-US" sz="8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Legal Definition of AT</a:t>
            </a:r>
          </a:p>
        </p:txBody>
      </p:sp>
      <p:sp>
        <p:nvSpPr>
          <p:cNvPr id="3" name="TextBox 2">
            <a:extLst>
              <a:ext uri="{FF2B5EF4-FFF2-40B4-BE49-F238E27FC236}">
                <a16:creationId xmlns:a16="http://schemas.microsoft.com/office/drawing/2014/main" id="{928D52BD-7268-6754-1744-E41BDCB2AB9E}"/>
              </a:ext>
            </a:extLst>
          </p:cNvPr>
          <p:cNvSpPr txBox="1"/>
          <p:nvPr/>
        </p:nvSpPr>
        <p:spPr>
          <a:xfrm>
            <a:off x="1066800" y="2236066"/>
            <a:ext cx="18821400" cy="7017306"/>
          </a:xfrm>
          <a:prstGeom prst="rect">
            <a:avLst/>
          </a:prstGeom>
          <a:noFill/>
        </p:spPr>
        <p:txBody>
          <a:bodyPr wrap="square" rtlCol="0">
            <a:spAutoFit/>
          </a:bodyPr>
          <a:lstStyle/>
          <a:p>
            <a:r>
              <a:rPr lang="en-US" sz="4000" b="1" dirty="0"/>
              <a:t>ASSISTIVE</a:t>
            </a:r>
            <a:r>
              <a:rPr lang="en-US" sz="4000" dirty="0"/>
              <a:t> </a:t>
            </a:r>
            <a:r>
              <a:rPr lang="en-US" sz="4000" b="1" dirty="0"/>
              <a:t>TECHNOLOGY</a:t>
            </a:r>
            <a:r>
              <a:rPr lang="en-US" sz="4000" dirty="0"/>
              <a:t>—The term ‘assistive technology’ means technology designed to be utilized in an assistive technology device or assistive technology service. </a:t>
            </a:r>
          </a:p>
          <a:p>
            <a:endParaRPr lang="en-US" sz="1000" dirty="0"/>
          </a:p>
          <a:p>
            <a:pPr marL="742950" lvl="1" indent="-285750">
              <a:buFont typeface="Arial" panose="020B0604020202020204" pitchFamily="34" charset="0"/>
              <a:buChar char="•"/>
            </a:pPr>
            <a:r>
              <a:rPr lang="en-US" sz="3600" b="1" dirty="0"/>
              <a:t>ASSISTIVE TECHNOLOGY DEVICE</a:t>
            </a:r>
            <a:r>
              <a:rPr lang="en-US" sz="3600" dirty="0"/>
              <a:t>—</a:t>
            </a:r>
            <a:r>
              <a:rPr lang="en-US" sz="3600" dirty="0">
                <a:highlight>
                  <a:srgbClr val="FFFF00"/>
                </a:highlight>
              </a:rPr>
              <a:t>means </a:t>
            </a:r>
            <a:r>
              <a:rPr lang="en-US" sz="3600" b="1" u="sng" dirty="0">
                <a:highlight>
                  <a:srgbClr val="FFFF00"/>
                </a:highlight>
              </a:rPr>
              <a:t>any</a:t>
            </a:r>
            <a:r>
              <a:rPr lang="en-US" sz="3600" dirty="0">
                <a:highlight>
                  <a:srgbClr val="FFFF00"/>
                </a:highlight>
              </a:rPr>
              <a:t> item</a:t>
            </a:r>
            <a:r>
              <a:rPr lang="en-US" sz="3600" dirty="0"/>
              <a:t>, piece of equipment, or product system, whether </a:t>
            </a:r>
            <a:r>
              <a:rPr lang="en-US" sz="3600" u="sng" dirty="0">
                <a:highlight>
                  <a:srgbClr val="FFFF00"/>
                </a:highlight>
              </a:rPr>
              <a:t>acquired commercially</a:t>
            </a:r>
            <a:r>
              <a:rPr lang="en-US" sz="3600" dirty="0"/>
              <a:t>, modified, or customized, that is used to increase, maintain, or improve functional capabilities of individuals with disabilities.</a:t>
            </a:r>
          </a:p>
          <a:p>
            <a:pPr marL="742950" lvl="1" indent="-285750">
              <a:buFont typeface="Arial" panose="020B0604020202020204" pitchFamily="34" charset="0"/>
              <a:buChar char="•"/>
            </a:pPr>
            <a:r>
              <a:rPr lang="en-US" sz="3600" b="1" dirty="0"/>
              <a:t>ASSISTIVE TECHNOLOGY SERVICE (abbreviated)</a:t>
            </a:r>
            <a:r>
              <a:rPr lang="en-US" sz="3600" dirty="0"/>
              <a:t>—means "any service that directly assists an individual with a disability in the selection, acquisition, or use of an assistive technology device," encompassing evaluation, acquisition, customization, coordination with therapies and education plans, instruction for the individual and their support network, training for professionals and employers, and, critically, "expanding the availability of access to technology, including electronic and information technology, to individuals with disabilities" (clause G).</a:t>
            </a:r>
          </a:p>
          <a:p>
            <a:pPr marL="742950" lvl="1" indent="-285750">
              <a:buFont typeface="Arial" panose="020B0604020202020204" pitchFamily="34" charset="0"/>
              <a:buChar char="•"/>
            </a:pPr>
            <a:endParaRPr lang="en-US" sz="3600" dirty="0"/>
          </a:p>
        </p:txBody>
      </p:sp>
      <p:pic>
        <p:nvPicPr>
          <p:cNvPr id="5" name="Picture 4" descr="ATAP and AT3 Logo surrounded by a 4 color square">
            <a:extLst>
              <a:ext uri="{FF2B5EF4-FFF2-40B4-BE49-F238E27FC236}">
                <a16:creationId xmlns:a16="http://schemas.microsoft.com/office/drawing/2014/main" id="{259BE99A-593F-093A-889F-1D8031DD32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11800" y="8050934"/>
            <a:ext cx="1893166" cy="1893166"/>
          </a:xfrm>
          <a:prstGeom prst="rect">
            <a:avLst/>
          </a:prstGeom>
        </p:spPr>
      </p:pic>
    </p:spTree>
    <p:extLst>
      <p:ext uri="{BB962C8B-B14F-4D97-AF65-F5344CB8AC3E}">
        <p14:creationId xmlns:p14="http://schemas.microsoft.com/office/powerpoint/2010/main" val="3511329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B6C56-258A-D17D-AD9E-B170EDC9BAFD}"/>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248F8385-F2B2-B823-493B-8DE012911429}"/>
              </a:ext>
            </a:extLst>
          </p:cNvPr>
          <p:cNvSpPr txBox="1">
            <a:spLocks noGrp="1"/>
          </p:cNvSpPr>
          <p:nvPr>
            <p:ph type="title" idx="4294967295"/>
          </p:nvPr>
        </p:nvSpPr>
        <p:spPr>
          <a:xfrm>
            <a:off x="2157933" y="495300"/>
            <a:ext cx="16258133" cy="156654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lang="en-US" sz="8500" b="1" dirty="0">
                <a:solidFill>
                  <a:srgbClr val="000000"/>
                </a:solidFill>
                <a:latin typeface="Canva Sans Bold"/>
                <a:ea typeface="Canva Sans Bold"/>
                <a:cs typeface="Canva Sans Bold"/>
                <a:sym typeface="Canva Sans Bold"/>
              </a:rPr>
              <a:t>AT is…</a:t>
            </a:r>
            <a:endParaRPr kumimoji="0" lang="en-US" sz="8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endParaRPr>
          </a:p>
        </p:txBody>
      </p:sp>
      <p:sp>
        <p:nvSpPr>
          <p:cNvPr id="3" name="TextBox 2">
            <a:extLst>
              <a:ext uri="{FF2B5EF4-FFF2-40B4-BE49-F238E27FC236}">
                <a16:creationId xmlns:a16="http://schemas.microsoft.com/office/drawing/2014/main" id="{5E3F4C54-2A33-ECA1-7D45-E0BABEB5B817}"/>
              </a:ext>
            </a:extLst>
          </p:cNvPr>
          <p:cNvSpPr txBox="1"/>
          <p:nvPr/>
        </p:nvSpPr>
        <p:spPr>
          <a:xfrm>
            <a:off x="1066800" y="2594176"/>
            <a:ext cx="18821400" cy="5262979"/>
          </a:xfrm>
          <a:prstGeom prst="rect">
            <a:avLst/>
          </a:prstGeom>
          <a:noFill/>
        </p:spPr>
        <p:txBody>
          <a:bodyPr wrap="square" rtlCol="0">
            <a:spAutoFit/>
          </a:bodyPr>
          <a:lstStyle/>
          <a:p>
            <a:pPr algn="ctr">
              <a:lnSpc>
                <a:spcPts val="7200"/>
              </a:lnSpc>
            </a:pPr>
            <a:r>
              <a:rPr lang="en-US" sz="4000" b="1" dirty="0"/>
              <a:t>defined by </a:t>
            </a:r>
          </a:p>
          <a:p>
            <a:pPr algn="ctr">
              <a:lnSpc>
                <a:spcPts val="7200"/>
              </a:lnSpc>
            </a:pPr>
            <a:r>
              <a:rPr lang="en-US" sz="6600" b="1" dirty="0">
                <a:highlight>
                  <a:srgbClr val="FFFF00"/>
                </a:highlight>
              </a:rPr>
              <a:t>what it does </a:t>
            </a:r>
          </a:p>
          <a:p>
            <a:pPr algn="ctr">
              <a:lnSpc>
                <a:spcPts val="7200"/>
              </a:lnSpc>
            </a:pPr>
            <a:r>
              <a:rPr lang="en-US" sz="4000" b="1" u="sng" dirty="0"/>
              <a:t>in improving, maintaining, or increasing the functional capabilities of the person </a:t>
            </a:r>
          </a:p>
          <a:p>
            <a:pPr algn="ctr">
              <a:lnSpc>
                <a:spcPts val="7200"/>
              </a:lnSpc>
            </a:pPr>
            <a:r>
              <a:rPr lang="en-US" sz="6600" b="1" dirty="0"/>
              <a:t>VS</a:t>
            </a:r>
          </a:p>
          <a:p>
            <a:pPr algn="ctr">
              <a:lnSpc>
                <a:spcPts val="7200"/>
              </a:lnSpc>
            </a:pPr>
            <a:r>
              <a:rPr lang="en-US" sz="4000" b="1" dirty="0"/>
              <a:t> </a:t>
            </a:r>
            <a:r>
              <a:rPr lang="en-US" sz="6600" b="1" dirty="0"/>
              <a:t>what the device is</a:t>
            </a:r>
            <a:endParaRPr lang="en-US" sz="3600" dirty="0"/>
          </a:p>
          <a:p>
            <a:pPr marL="742950" lvl="1" indent="-285750">
              <a:buFont typeface="Arial" panose="020B0604020202020204" pitchFamily="34" charset="0"/>
              <a:buChar char="•"/>
            </a:pPr>
            <a:endParaRPr lang="en-US" sz="3600" dirty="0"/>
          </a:p>
        </p:txBody>
      </p:sp>
      <p:pic>
        <p:nvPicPr>
          <p:cNvPr id="5" name="Picture 4" descr="ATAP and AT3 Logo surrounded by a 4 color square">
            <a:extLst>
              <a:ext uri="{FF2B5EF4-FFF2-40B4-BE49-F238E27FC236}">
                <a16:creationId xmlns:a16="http://schemas.microsoft.com/office/drawing/2014/main" id="{806CA170-FC35-D129-5851-35B795F638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11800" y="8050934"/>
            <a:ext cx="1893166" cy="1893166"/>
          </a:xfrm>
          <a:prstGeom prst="rect">
            <a:avLst/>
          </a:prstGeom>
        </p:spPr>
      </p:pic>
    </p:spTree>
    <p:extLst>
      <p:ext uri="{BB962C8B-B14F-4D97-AF65-F5344CB8AC3E}">
        <p14:creationId xmlns:p14="http://schemas.microsoft.com/office/powerpoint/2010/main" val="3715184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AD96D-9BDE-8410-DD08-86E77614FE5A}"/>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C574E336-5B02-F898-AEA1-F9D38DCEA051}"/>
              </a:ext>
            </a:extLst>
          </p:cNvPr>
          <p:cNvSpPr txBox="1">
            <a:spLocks noGrp="1"/>
          </p:cNvSpPr>
          <p:nvPr>
            <p:ph type="title" idx="4294967295"/>
          </p:nvPr>
        </p:nvSpPr>
        <p:spPr>
          <a:xfrm>
            <a:off x="1219200" y="243012"/>
            <a:ext cx="17699815" cy="152849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kumimoji="0" lang="en-US" sz="85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nva Sans Bold"/>
              </a:rPr>
              <a:t>The Assistive Technology Umbrella-1</a:t>
            </a:r>
          </a:p>
        </p:txBody>
      </p:sp>
      <p:sp>
        <p:nvSpPr>
          <p:cNvPr id="3" name="TextBox 2">
            <a:extLst>
              <a:ext uri="{FF2B5EF4-FFF2-40B4-BE49-F238E27FC236}">
                <a16:creationId xmlns:a16="http://schemas.microsoft.com/office/drawing/2014/main" id="{E4E273EF-1AEA-361B-DC00-CC5BB34610E8}"/>
              </a:ext>
            </a:extLst>
          </p:cNvPr>
          <p:cNvSpPr txBox="1"/>
          <p:nvPr/>
        </p:nvSpPr>
        <p:spPr>
          <a:xfrm>
            <a:off x="748908" y="3300002"/>
            <a:ext cx="9813779" cy="6740307"/>
          </a:xfrm>
          <a:prstGeom prst="rect">
            <a:avLst/>
          </a:prstGeom>
          <a:solidFill>
            <a:schemeClr val="accent1">
              <a:lumMod val="20000"/>
              <a:lumOff val="80000"/>
            </a:schemeClr>
          </a:solidFill>
        </p:spPr>
        <p:txBody>
          <a:bodyPr wrap="square" rtlCol="0">
            <a:spAutoFit/>
          </a:bodyPr>
          <a:lstStyle/>
          <a:p>
            <a:pPr marL="742950" indent="-742950">
              <a:buFont typeface="+mj-lt"/>
              <a:buAutoNum type="arabicPeriod"/>
            </a:pPr>
            <a:r>
              <a:rPr lang="en-US" sz="3600" b="1" dirty="0"/>
              <a:t>Speech Communication </a:t>
            </a:r>
            <a:r>
              <a:rPr lang="en-US" sz="3600" dirty="0"/>
              <a:t>such as dedicated speech generating devices, mainstream tech with apps, low tech picture boards, accessibility features and other access devices, etc.</a:t>
            </a:r>
          </a:p>
          <a:p>
            <a:pPr marL="742950" indent="-742950">
              <a:buFont typeface="+mj-lt"/>
              <a:buAutoNum type="arabicPeriod"/>
            </a:pPr>
            <a:r>
              <a:rPr lang="en-US" sz="3600" b="1" dirty="0"/>
              <a:t>Vision</a:t>
            </a:r>
            <a:r>
              <a:rPr lang="en-US" sz="3600" dirty="0"/>
              <a:t>-magnifiers, mobile devices with apps, software, talking devices, large print keyboards, etc.</a:t>
            </a:r>
          </a:p>
          <a:p>
            <a:pPr marL="742950" indent="-742950">
              <a:buFont typeface="+mj-lt"/>
              <a:buAutoNum type="arabicPeriod"/>
            </a:pPr>
            <a:r>
              <a:rPr lang="en-US" sz="3600" b="1" dirty="0"/>
              <a:t>Hearing-</a:t>
            </a:r>
            <a:r>
              <a:rPr lang="en-US" sz="3600" dirty="0"/>
              <a:t>amplified telephones, alerting systems, video communication with ASL, personal hearing systems, etc.</a:t>
            </a:r>
          </a:p>
          <a:p>
            <a:pPr marL="742950" indent="-742950">
              <a:buFont typeface="+mj-lt"/>
              <a:buAutoNum type="arabicPeriod"/>
            </a:pPr>
            <a:r>
              <a:rPr lang="en-US" sz="3600" b="1" dirty="0"/>
              <a:t>Home</a:t>
            </a:r>
            <a:r>
              <a:rPr lang="en-US" sz="3600" dirty="0"/>
              <a:t> </a:t>
            </a:r>
            <a:r>
              <a:rPr lang="en-US" sz="3600" b="1" dirty="0"/>
              <a:t>Modifications</a:t>
            </a:r>
            <a:r>
              <a:rPr lang="en-US" sz="3600" dirty="0"/>
              <a:t>-ramps, grab bars, walk-in showers, etc.</a:t>
            </a:r>
          </a:p>
        </p:txBody>
      </p:sp>
      <p:sp>
        <p:nvSpPr>
          <p:cNvPr id="8" name="TextBox 7">
            <a:extLst>
              <a:ext uri="{FF2B5EF4-FFF2-40B4-BE49-F238E27FC236}">
                <a16:creationId xmlns:a16="http://schemas.microsoft.com/office/drawing/2014/main" id="{1A00C301-4F1C-4BD7-4FE8-21679CD5D950}"/>
              </a:ext>
            </a:extLst>
          </p:cNvPr>
          <p:cNvSpPr txBox="1"/>
          <p:nvPr/>
        </p:nvSpPr>
        <p:spPr>
          <a:xfrm>
            <a:off x="1219200" y="1771507"/>
            <a:ext cx="18416729" cy="1323439"/>
          </a:xfrm>
          <a:prstGeom prst="rect">
            <a:avLst/>
          </a:prstGeom>
          <a:solidFill>
            <a:schemeClr val="accent1">
              <a:lumMod val="50000"/>
            </a:schemeClr>
          </a:solidFill>
        </p:spPr>
        <p:txBody>
          <a:bodyPr wrap="square" rtlCol="0">
            <a:spAutoFit/>
          </a:bodyPr>
          <a:lstStyle/>
          <a:p>
            <a:pPr algn="ctr"/>
            <a:r>
              <a:rPr lang="en-US" sz="4000" b="1" dirty="0">
                <a:solidFill>
                  <a:schemeClr val="bg1"/>
                </a:solidFill>
              </a:rPr>
              <a:t>The Legal definition of AT is inherently broad enough to include all of this technology AND MORE, including technology that has not been invented yet!! </a:t>
            </a:r>
          </a:p>
        </p:txBody>
      </p:sp>
      <p:sp>
        <p:nvSpPr>
          <p:cNvPr id="4" name="TextBox 3">
            <a:extLst>
              <a:ext uri="{FF2B5EF4-FFF2-40B4-BE49-F238E27FC236}">
                <a16:creationId xmlns:a16="http://schemas.microsoft.com/office/drawing/2014/main" id="{FC9848A9-5A95-825A-F127-40CB2DE1CCCE}"/>
              </a:ext>
            </a:extLst>
          </p:cNvPr>
          <p:cNvSpPr txBox="1"/>
          <p:nvPr/>
        </p:nvSpPr>
        <p:spPr>
          <a:xfrm>
            <a:off x="10530030" y="3300002"/>
            <a:ext cx="9448799" cy="6740307"/>
          </a:xfrm>
          <a:prstGeom prst="rect">
            <a:avLst/>
          </a:prstGeom>
          <a:solidFill>
            <a:schemeClr val="accent1">
              <a:lumMod val="20000"/>
              <a:lumOff val="80000"/>
            </a:schemeClr>
          </a:solidFill>
        </p:spPr>
        <p:txBody>
          <a:bodyPr wrap="square" rtlCol="0">
            <a:spAutoFit/>
          </a:bodyPr>
          <a:lstStyle/>
          <a:p>
            <a:pPr marL="742950" indent="-742950">
              <a:buFont typeface="+mj-lt"/>
              <a:buAutoNum type="arabicPeriod" startAt="5"/>
            </a:pPr>
            <a:r>
              <a:rPr lang="en-US" sz="3600" b="1" dirty="0"/>
              <a:t>Environmental</a:t>
            </a:r>
            <a:r>
              <a:rPr lang="en-US" sz="3600" dirty="0"/>
              <a:t> </a:t>
            </a:r>
            <a:r>
              <a:rPr lang="en-US" sz="3600" b="1" dirty="0"/>
              <a:t>Controls</a:t>
            </a:r>
            <a:r>
              <a:rPr lang="en-US" sz="3600" dirty="0"/>
              <a:t>-smart home devices (i.e. smart speakers, sensors, smart plugs, cameras, thermostats, door openers, TV controls, smart deadbolts, remote shades, etc.), built-in accessibility features, and other access devices, etc.</a:t>
            </a:r>
          </a:p>
          <a:p>
            <a:pPr marL="742950" indent="-742950">
              <a:buFont typeface="+mj-lt"/>
              <a:buAutoNum type="arabicPeriod" startAt="5"/>
            </a:pPr>
            <a:r>
              <a:rPr lang="en-US" sz="3600" b="1" dirty="0"/>
              <a:t>Communications</a:t>
            </a:r>
            <a:r>
              <a:rPr lang="en-US" sz="3600" dirty="0"/>
              <a:t> </a:t>
            </a:r>
            <a:r>
              <a:rPr lang="en-US" sz="3600" b="1" dirty="0"/>
              <a:t>Technology</a:t>
            </a:r>
            <a:r>
              <a:rPr lang="en-US" sz="3600" dirty="0"/>
              <a:t>-telehealth, remote monitoring, care companions, social isolation, built-in accessibility features, mounts and access devices for mobile phones for communication, as well as the connectivity to run the devices, and more.</a:t>
            </a:r>
          </a:p>
        </p:txBody>
      </p:sp>
      <p:pic>
        <p:nvPicPr>
          <p:cNvPr id="6" name="Picture 5" descr="ATAP and AT3 Logo surrounded by a 4 color square">
            <a:extLst>
              <a:ext uri="{FF2B5EF4-FFF2-40B4-BE49-F238E27FC236}">
                <a16:creationId xmlns:a16="http://schemas.microsoft.com/office/drawing/2014/main" id="{8AF502A3-B2B5-B49D-68DB-845050A8D6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19015" y="243012"/>
            <a:ext cx="1382368" cy="1382368"/>
          </a:xfrm>
          <a:prstGeom prst="rect">
            <a:avLst/>
          </a:prstGeom>
        </p:spPr>
      </p:pic>
    </p:spTree>
    <p:extLst>
      <p:ext uri="{BB962C8B-B14F-4D97-AF65-F5344CB8AC3E}">
        <p14:creationId xmlns:p14="http://schemas.microsoft.com/office/powerpoint/2010/main" val="1524777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8DAD5-D192-8A15-DC6A-879BEB874957}"/>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DD093B7A-8AE6-AD00-16DD-5A6FC4DFF0BB}"/>
              </a:ext>
            </a:extLst>
          </p:cNvPr>
          <p:cNvSpPr txBox="1">
            <a:spLocks noGrp="1"/>
          </p:cNvSpPr>
          <p:nvPr>
            <p:ph type="title" idx="4294967295"/>
          </p:nvPr>
        </p:nvSpPr>
        <p:spPr>
          <a:xfrm>
            <a:off x="1726666" y="201385"/>
            <a:ext cx="17120666" cy="152849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kumimoji="0" lang="en-US" sz="85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nva Sans Bold"/>
              </a:rPr>
              <a:t>The Assistive Technology Umbrella-2</a:t>
            </a:r>
          </a:p>
        </p:txBody>
      </p:sp>
      <p:sp>
        <p:nvSpPr>
          <p:cNvPr id="2" name="TextBox 1">
            <a:extLst>
              <a:ext uri="{FF2B5EF4-FFF2-40B4-BE49-F238E27FC236}">
                <a16:creationId xmlns:a16="http://schemas.microsoft.com/office/drawing/2014/main" id="{6B063439-CE2E-790E-F6DA-8551C1A9B68B}"/>
              </a:ext>
            </a:extLst>
          </p:cNvPr>
          <p:cNvSpPr txBox="1"/>
          <p:nvPr/>
        </p:nvSpPr>
        <p:spPr>
          <a:xfrm>
            <a:off x="1219200" y="1771507"/>
            <a:ext cx="18416729" cy="1323439"/>
          </a:xfrm>
          <a:prstGeom prst="rect">
            <a:avLst/>
          </a:prstGeom>
          <a:solidFill>
            <a:schemeClr val="accent1">
              <a:lumMod val="50000"/>
            </a:schemeClr>
          </a:solidFill>
        </p:spPr>
        <p:txBody>
          <a:bodyPr wrap="square" rtlCol="0">
            <a:spAutoFit/>
          </a:bodyPr>
          <a:lstStyle/>
          <a:p>
            <a:pPr algn="ctr"/>
            <a:r>
              <a:rPr lang="en-US" sz="4000" b="1" dirty="0">
                <a:solidFill>
                  <a:schemeClr val="bg1"/>
                </a:solidFill>
              </a:rPr>
              <a:t>The Legal definition of AT is inherently broad enough to include all of this technology AND MORE, including technology that has not been invented yet!! </a:t>
            </a:r>
          </a:p>
        </p:txBody>
      </p:sp>
      <p:sp>
        <p:nvSpPr>
          <p:cNvPr id="5" name="TextBox 4">
            <a:extLst>
              <a:ext uri="{FF2B5EF4-FFF2-40B4-BE49-F238E27FC236}">
                <a16:creationId xmlns:a16="http://schemas.microsoft.com/office/drawing/2014/main" id="{B163C1CA-CFD4-43C8-9878-9A3A5BA402A3}"/>
              </a:ext>
            </a:extLst>
          </p:cNvPr>
          <p:cNvSpPr txBox="1"/>
          <p:nvPr/>
        </p:nvSpPr>
        <p:spPr>
          <a:xfrm>
            <a:off x="838200" y="3201484"/>
            <a:ext cx="9448799" cy="6370975"/>
          </a:xfrm>
          <a:prstGeom prst="rect">
            <a:avLst/>
          </a:prstGeom>
          <a:solidFill>
            <a:schemeClr val="accent1">
              <a:lumMod val="20000"/>
              <a:lumOff val="80000"/>
            </a:schemeClr>
          </a:solidFill>
        </p:spPr>
        <p:txBody>
          <a:bodyPr wrap="square" rtlCol="0">
            <a:spAutoFit/>
          </a:bodyPr>
          <a:lstStyle/>
          <a:p>
            <a:pPr marL="742950" indent="-742950">
              <a:buFont typeface="+mj-lt"/>
              <a:buAutoNum type="arabicPeriod" startAt="7"/>
            </a:pPr>
            <a:r>
              <a:rPr lang="en-US" sz="3400" b="1" dirty="0"/>
              <a:t>Learning, Cognitive, Developmental, Behavior Health Technology</a:t>
            </a:r>
            <a:r>
              <a:rPr lang="en-US" sz="3400" dirty="0"/>
              <a:t>-wandering tech (i.e. GPS, alarms systems (analog/smart)), mobile devices and apps (i.e. scan &amp; read),wearables, software, educational tools, memory devices and reminder systems (i.e. medication management systems-analog/smart), robotic pets, etc. </a:t>
            </a:r>
          </a:p>
          <a:p>
            <a:pPr marL="742950" indent="-742950">
              <a:buFont typeface="+mj-lt"/>
              <a:buAutoNum type="arabicPeriod" startAt="7"/>
            </a:pPr>
            <a:r>
              <a:rPr lang="en-US" sz="3400" b="1" dirty="0"/>
              <a:t>Daily</a:t>
            </a:r>
            <a:r>
              <a:rPr lang="en-US" sz="3400" dirty="0"/>
              <a:t> </a:t>
            </a:r>
            <a:r>
              <a:rPr lang="en-US" sz="3400" b="1" dirty="0"/>
              <a:t>Living</a:t>
            </a:r>
            <a:r>
              <a:rPr lang="en-US" sz="3400" dirty="0"/>
              <a:t> </a:t>
            </a:r>
            <a:r>
              <a:rPr lang="en-US" sz="3400" b="1" dirty="0"/>
              <a:t>Technology</a:t>
            </a:r>
            <a:r>
              <a:rPr lang="en-US" sz="3400" dirty="0"/>
              <a:t>-PERS and fall detection systems, medication management systems (analog/smart),smart devices for living (i.e. wearables, toothbrushes), tech for eating, toileting, dressing, robotics, etc.</a:t>
            </a:r>
          </a:p>
        </p:txBody>
      </p:sp>
      <p:sp>
        <p:nvSpPr>
          <p:cNvPr id="4" name="TextBox 3">
            <a:extLst>
              <a:ext uri="{FF2B5EF4-FFF2-40B4-BE49-F238E27FC236}">
                <a16:creationId xmlns:a16="http://schemas.microsoft.com/office/drawing/2014/main" id="{3CBF2A3B-D83F-F4AE-0856-79C6DF63363E}"/>
              </a:ext>
            </a:extLst>
          </p:cNvPr>
          <p:cNvSpPr txBox="1"/>
          <p:nvPr/>
        </p:nvSpPr>
        <p:spPr>
          <a:xfrm>
            <a:off x="10427564" y="3201484"/>
            <a:ext cx="9448799" cy="6894195"/>
          </a:xfrm>
          <a:prstGeom prst="rect">
            <a:avLst/>
          </a:prstGeom>
          <a:solidFill>
            <a:schemeClr val="accent1">
              <a:lumMod val="20000"/>
              <a:lumOff val="80000"/>
            </a:schemeClr>
          </a:solidFill>
        </p:spPr>
        <p:txBody>
          <a:bodyPr wrap="square" rtlCol="0">
            <a:spAutoFit/>
          </a:bodyPr>
          <a:lstStyle/>
          <a:p>
            <a:pPr marL="742950" indent="-742950">
              <a:buFont typeface="+mj-lt"/>
              <a:buAutoNum type="arabicPeriod" startAt="9"/>
            </a:pPr>
            <a:r>
              <a:rPr lang="en-US" sz="3300" b="1" dirty="0"/>
              <a:t>Vehicle Modifications &amp; Transportation Tech-</a:t>
            </a:r>
            <a:r>
              <a:rPr lang="en-US" sz="3300" dirty="0"/>
              <a:t>ramps, driving controls, seat assist, etc.</a:t>
            </a:r>
          </a:p>
          <a:p>
            <a:pPr marL="742950" indent="-742950">
              <a:buFont typeface="+mj-lt"/>
              <a:buAutoNum type="arabicPeriod" startAt="9"/>
            </a:pPr>
            <a:r>
              <a:rPr lang="en-US" sz="3300" b="1" dirty="0"/>
              <a:t>Recreation, Sports and Leisure Tech-</a:t>
            </a:r>
            <a:r>
              <a:rPr lang="en-US" sz="3300" dirty="0"/>
              <a:t>adapted gaming tech, gardening tools, etc.</a:t>
            </a:r>
          </a:p>
          <a:p>
            <a:pPr marL="742950" indent="-742950">
              <a:buFont typeface="+mj-lt"/>
              <a:buAutoNum type="arabicPeriod" startAt="9"/>
            </a:pPr>
            <a:r>
              <a:rPr lang="en-US" sz="3300" b="1" dirty="0"/>
              <a:t>Mobility, Seating, and Positioning- </a:t>
            </a:r>
            <a:r>
              <a:rPr lang="en-US" sz="3300" dirty="0"/>
              <a:t>wheelchairs, exoskeletons, access controls, Durable Medical Equipment, etc.</a:t>
            </a:r>
          </a:p>
          <a:p>
            <a:pPr marL="742950" indent="-742950">
              <a:buFont typeface="+mj-lt"/>
              <a:buAutoNum type="arabicPeriod" startAt="9"/>
            </a:pPr>
            <a:r>
              <a:rPr lang="en-US" sz="3300" b="1" dirty="0"/>
              <a:t>Computers and Related-</a:t>
            </a:r>
            <a:r>
              <a:rPr lang="en-US" sz="3300" dirty="0"/>
              <a:t>includes mainstream tech such as computers, tablets and other mobile devices, software, all access methods (i.e. mouth joystick, eye-gaze, onscreen keyboards), </a:t>
            </a:r>
          </a:p>
          <a:p>
            <a:pPr marL="742950" indent="-742950">
              <a:buFont typeface="+mj-lt"/>
              <a:buAutoNum type="arabicPeriod" startAt="9"/>
            </a:pPr>
            <a:r>
              <a:rPr lang="en-US" sz="3300" b="1" dirty="0"/>
              <a:t>and More!!!</a:t>
            </a:r>
          </a:p>
          <a:p>
            <a:r>
              <a:rPr lang="en-US" sz="2300" b="1" dirty="0">
                <a:highlight>
                  <a:srgbClr val="FFFF00"/>
                </a:highlight>
              </a:rPr>
              <a:t>NOTE: </a:t>
            </a:r>
            <a:r>
              <a:rPr lang="en-US" sz="2300" dirty="0">
                <a:highlight>
                  <a:srgbClr val="FFFF00"/>
                </a:highlight>
              </a:rPr>
              <a:t>Assistive technology wears many hats; a single device often fits into several different categories depending on how it's used.</a:t>
            </a:r>
            <a:endParaRPr lang="en-US" sz="2300" b="1" dirty="0">
              <a:highlight>
                <a:srgbClr val="FFFF00"/>
              </a:highlight>
            </a:endParaRPr>
          </a:p>
        </p:txBody>
      </p:sp>
      <p:pic>
        <p:nvPicPr>
          <p:cNvPr id="6" name="Picture 5" descr="ATAP and AT3 Logo surrounded by a 4 color square">
            <a:extLst>
              <a:ext uri="{FF2B5EF4-FFF2-40B4-BE49-F238E27FC236}">
                <a16:creationId xmlns:a16="http://schemas.microsoft.com/office/drawing/2014/main" id="{0015997B-70EB-FFEA-3E86-849020F408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47332" y="289491"/>
            <a:ext cx="1410034" cy="1410034"/>
          </a:xfrm>
          <a:prstGeom prst="rect">
            <a:avLst/>
          </a:prstGeom>
        </p:spPr>
      </p:pic>
    </p:spTree>
    <p:extLst>
      <p:ext uri="{BB962C8B-B14F-4D97-AF65-F5344CB8AC3E}">
        <p14:creationId xmlns:p14="http://schemas.microsoft.com/office/powerpoint/2010/main" val="830620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971BF4-B675-10C3-6699-4166FA586462}"/>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711BFB50-E4DF-D34A-814F-687719B7577C}"/>
              </a:ext>
            </a:extLst>
          </p:cNvPr>
          <p:cNvSpPr txBox="1">
            <a:spLocks noGrp="1"/>
          </p:cNvSpPr>
          <p:nvPr>
            <p:ph type="title" idx="4294967295"/>
          </p:nvPr>
        </p:nvSpPr>
        <p:spPr>
          <a:xfrm>
            <a:off x="2157933" y="495300"/>
            <a:ext cx="16258133" cy="148906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kumimoji="0" lang="en-US" sz="75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Who is Assistive Technology For?</a:t>
            </a:r>
          </a:p>
        </p:txBody>
      </p:sp>
      <p:sp>
        <p:nvSpPr>
          <p:cNvPr id="3" name="TextBox 2">
            <a:extLst>
              <a:ext uri="{FF2B5EF4-FFF2-40B4-BE49-F238E27FC236}">
                <a16:creationId xmlns:a16="http://schemas.microsoft.com/office/drawing/2014/main" id="{C78ABB97-FB58-2346-23A6-849F1918D07E}"/>
              </a:ext>
            </a:extLst>
          </p:cNvPr>
          <p:cNvSpPr txBox="1"/>
          <p:nvPr/>
        </p:nvSpPr>
        <p:spPr>
          <a:xfrm>
            <a:off x="1066800" y="2236066"/>
            <a:ext cx="16916400" cy="7325082"/>
          </a:xfrm>
          <a:prstGeom prst="rect">
            <a:avLst/>
          </a:prstGeom>
          <a:noFill/>
        </p:spPr>
        <p:txBody>
          <a:bodyPr wrap="square" rtlCol="0">
            <a:spAutoFit/>
          </a:bodyPr>
          <a:lstStyle/>
          <a:p>
            <a:pPr marL="285750" indent="-285750">
              <a:buFont typeface="Arial" panose="020B0604020202020204" pitchFamily="34" charset="0"/>
              <a:buChar char="•"/>
            </a:pPr>
            <a:r>
              <a:rPr lang="en-US" sz="4000" b="1" dirty="0"/>
              <a:t>People with Disabilities</a:t>
            </a:r>
          </a:p>
          <a:p>
            <a:pPr marL="285750" indent="-285750">
              <a:buFont typeface="Arial" panose="020B0604020202020204" pitchFamily="34" charset="0"/>
              <a:buChar char="•"/>
            </a:pPr>
            <a:r>
              <a:rPr lang="en-US" sz="4000" b="1" dirty="0"/>
              <a:t>Older adults and those Aging into Disability</a:t>
            </a:r>
            <a:endParaRPr lang="en-US" sz="4000" dirty="0"/>
          </a:p>
          <a:p>
            <a:pPr marL="914400" lvl="1" indent="-457200">
              <a:buFont typeface="Courier New" panose="02070309020205020404" pitchFamily="49" charset="0"/>
              <a:buChar char="o"/>
            </a:pPr>
            <a:r>
              <a:rPr lang="en-US" sz="3000" dirty="0"/>
              <a:t>"</a:t>
            </a:r>
            <a:r>
              <a:rPr lang="en-US" sz="3000" b="1" dirty="0"/>
              <a:t>Underrepresented population</a:t>
            </a:r>
            <a:r>
              <a:rPr lang="en-US" sz="3000" dirty="0"/>
              <a:t>" to include "</a:t>
            </a:r>
            <a:r>
              <a:rPr lang="en-US" sz="3000" b="1" dirty="0"/>
              <a:t>older individuals</a:t>
            </a:r>
            <a:r>
              <a:rPr lang="en-US" sz="3000" dirty="0"/>
              <a:t>" and "youth with disabilities </a:t>
            </a:r>
            <a:r>
              <a:rPr lang="en-US" sz="3000" b="1" dirty="0"/>
              <a:t>aging into adulthood</a:t>
            </a:r>
            <a:r>
              <a:rPr lang="en-US" sz="3000" dirty="0"/>
              <a:t>.“</a:t>
            </a:r>
          </a:p>
          <a:p>
            <a:pPr marL="914400" lvl="1" indent="-457200">
              <a:buFont typeface="Courier New" panose="02070309020205020404" pitchFamily="49" charset="0"/>
              <a:buChar char="o"/>
            </a:pPr>
            <a:r>
              <a:rPr lang="en-US" sz="3000" dirty="0"/>
              <a:t>To "increase access to and acquisition of assistive technology addressing the needs of </a:t>
            </a:r>
            <a:r>
              <a:rPr lang="en-US" sz="3000" b="1" dirty="0"/>
              <a:t>aging individuals and </a:t>
            </a:r>
            <a:r>
              <a:rPr lang="en-US" sz="3000" b="1" u="sng" dirty="0">
                <a:highlight>
                  <a:srgbClr val="FFFF00"/>
                </a:highlight>
              </a:rPr>
              <a:t>aging caregivers in the community</a:t>
            </a:r>
            <a:r>
              <a:rPr lang="en-US" sz="3000" dirty="0"/>
              <a:t>.“</a:t>
            </a:r>
          </a:p>
          <a:p>
            <a:pPr marL="914400" lvl="1" indent="-457200">
              <a:buFont typeface="Courier New" panose="02070309020205020404" pitchFamily="49" charset="0"/>
              <a:buChar char="o"/>
            </a:pPr>
            <a:r>
              <a:rPr lang="en-US" sz="3000" dirty="0"/>
              <a:t>Requires State AT programs to collaborate with the State agency under the </a:t>
            </a:r>
            <a:r>
              <a:rPr lang="en-US" sz="3000" b="1" dirty="0"/>
              <a:t>Older Americans Act</a:t>
            </a:r>
          </a:p>
          <a:p>
            <a:pPr marL="914400" lvl="1" indent="-457200">
              <a:buFont typeface="Courier New" panose="02070309020205020404" pitchFamily="49" charset="0"/>
              <a:buChar char="o"/>
            </a:pPr>
            <a:endParaRPr lang="en-US" sz="1000" b="1" dirty="0"/>
          </a:p>
          <a:p>
            <a:pPr marL="285750" indent="-285750">
              <a:buFont typeface="Arial" panose="020B0604020202020204" pitchFamily="34" charset="0"/>
              <a:buChar char="•"/>
            </a:pPr>
            <a:r>
              <a:rPr lang="en-US" sz="4000" b="1" dirty="0"/>
              <a:t>Temporary, Intermittent, and Progressive Conditions</a:t>
            </a:r>
          </a:p>
          <a:p>
            <a:pPr marL="285750" indent="-285750">
              <a:buFont typeface="Arial" panose="020B0604020202020204" pitchFamily="34" charset="0"/>
              <a:buChar char="•"/>
            </a:pPr>
            <a:endParaRPr lang="en-US" sz="1000" b="1" dirty="0"/>
          </a:p>
          <a:p>
            <a:pPr marL="285750" indent="-285750">
              <a:buFont typeface="Arial" panose="020B0604020202020204" pitchFamily="34" charset="0"/>
              <a:buChar char="•"/>
            </a:pPr>
            <a:r>
              <a:rPr lang="en-US" sz="4000" b="1" dirty="0"/>
              <a:t>People Who Do Not Yet Identify as Disabled</a:t>
            </a:r>
          </a:p>
          <a:p>
            <a:pPr marL="285750" indent="-285750">
              <a:buFont typeface="Arial" panose="020B0604020202020204" pitchFamily="34" charset="0"/>
              <a:buChar char="•"/>
            </a:pPr>
            <a:endParaRPr lang="en-US" sz="1000" dirty="0"/>
          </a:p>
          <a:p>
            <a:pPr marL="285750" indent="-285750">
              <a:buFont typeface="Arial" panose="020B0604020202020204" pitchFamily="34" charset="0"/>
              <a:buChar char="•"/>
            </a:pPr>
            <a:r>
              <a:rPr lang="en-US" sz="4000" b="1" dirty="0"/>
              <a:t>Support Networks</a:t>
            </a:r>
          </a:p>
          <a:p>
            <a:pPr marL="914400" lvl="1" indent="-457200">
              <a:buFont typeface="Courier New" panose="02070309020205020404" pitchFamily="49" charset="0"/>
              <a:buChar char="o"/>
            </a:pPr>
            <a:r>
              <a:rPr lang="en-US" sz="3000" dirty="0"/>
              <a:t>AT services include instruction for family members, guardians, and advocates, and for professionals, employers, and others substantially involved in the major life functions of individuals with disabilities .</a:t>
            </a:r>
          </a:p>
          <a:p>
            <a:r>
              <a:rPr lang="en-US" sz="3000" dirty="0"/>
              <a:t> </a:t>
            </a:r>
          </a:p>
        </p:txBody>
      </p:sp>
      <p:pic>
        <p:nvPicPr>
          <p:cNvPr id="5" name="Picture 4" descr="ATAP and AT3 Logo surrounded by a 4 color square">
            <a:extLst>
              <a:ext uri="{FF2B5EF4-FFF2-40B4-BE49-F238E27FC236}">
                <a16:creationId xmlns:a16="http://schemas.microsoft.com/office/drawing/2014/main" id="{82E56531-3C0B-4313-2539-C1021FBC12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11800" y="8050934"/>
            <a:ext cx="1893166" cy="1893166"/>
          </a:xfrm>
          <a:prstGeom prst="rect">
            <a:avLst/>
          </a:prstGeom>
        </p:spPr>
      </p:pic>
    </p:spTree>
    <p:extLst>
      <p:ext uri="{BB962C8B-B14F-4D97-AF65-F5344CB8AC3E}">
        <p14:creationId xmlns:p14="http://schemas.microsoft.com/office/powerpoint/2010/main" val="918603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3C3268-76BE-03E6-8B72-6B6BF34933E3}"/>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45CF32A3-8EA5-73DA-A2A4-19A39C250FDD}"/>
              </a:ext>
            </a:extLst>
          </p:cNvPr>
          <p:cNvSpPr txBox="1">
            <a:spLocks noGrp="1"/>
          </p:cNvSpPr>
          <p:nvPr>
            <p:ph type="title" idx="4294967295"/>
          </p:nvPr>
        </p:nvSpPr>
        <p:spPr>
          <a:xfrm>
            <a:off x="1" y="190500"/>
            <a:ext cx="20573999" cy="150560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2880"/>
              </a:lnSpc>
              <a:spcBef>
                <a:spcPts val="0"/>
              </a:spcBef>
              <a:spcAft>
                <a:spcPts val="0"/>
              </a:spcAft>
              <a:buClrTx/>
              <a:buSzTx/>
              <a:buFontTx/>
              <a:buNone/>
              <a:tabLst/>
              <a:defRPr/>
            </a:pPr>
            <a:r>
              <a:rPr kumimoji="0" lang="en-US" sz="66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What Can </a:t>
            </a:r>
            <a:r>
              <a:rPr lang="en-US" sz="6600" b="1" dirty="0">
                <a:solidFill>
                  <a:srgbClr val="000000"/>
                </a:solidFill>
                <a:latin typeface="Canva Sans Bold"/>
                <a:ea typeface="Canva Sans Bold"/>
                <a:cs typeface="Canva Sans Bold"/>
                <a:sym typeface="Canva Sans Bold"/>
              </a:rPr>
              <a:t>W</a:t>
            </a:r>
            <a:r>
              <a:rPr kumimoji="0" lang="en-US" sz="6600" b="1" i="0" u="none" strike="noStrike" kern="1200" cap="none" spc="0" normalizeH="0" baseline="0" noProof="0" dirty="0">
                <a:ln>
                  <a:noFill/>
                </a:ln>
                <a:solidFill>
                  <a:srgbClr val="000000"/>
                </a:solidFill>
                <a:effectLst/>
                <a:uLnTx/>
                <a:uFillTx/>
                <a:latin typeface="Canva Sans Bold"/>
                <a:ea typeface="Canva Sans Bold"/>
                <a:cs typeface="Canva Sans Bold"/>
                <a:sym typeface="Canva Sans Bold"/>
              </a:rPr>
              <a:t>e Achieve Together?</a:t>
            </a:r>
          </a:p>
        </p:txBody>
      </p:sp>
      <p:sp>
        <p:nvSpPr>
          <p:cNvPr id="3" name="TextBox 2">
            <a:extLst>
              <a:ext uri="{FF2B5EF4-FFF2-40B4-BE49-F238E27FC236}">
                <a16:creationId xmlns:a16="http://schemas.microsoft.com/office/drawing/2014/main" id="{C1826A4F-9663-DBB8-0695-C08D8BAFE727}"/>
              </a:ext>
            </a:extLst>
          </p:cNvPr>
          <p:cNvSpPr txBox="1"/>
          <p:nvPr/>
        </p:nvSpPr>
        <p:spPr>
          <a:xfrm>
            <a:off x="8534400" y="1840887"/>
            <a:ext cx="11353800" cy="8032968"/>
          </a:xfrm>
          <a:prstGeom prst="rect">
            <a:avLst/>
          </a:prstGeom>
          <a:noFill/>
        </p:spPr>
        <p:txBody>
          <a:bodyPr wrap="square" rtlCol="0">
            <a:spAutoFit/>
          </a:bodyPr>
          <a:lstStyle/>
          <a:p>
            <a:r>
              <a:rPr lang="en-US" sz="4800" dirty="0"/>
              <a:t>Every person on the planet will either need assistive technology for themselves or they will know someone who needs it. The trick is to build AT awareness, so everyone knows about it before they need it, and NO ONE goes without! </a:t>
            </a:r>
          </a:p>
          <a:p>
            <a:endParaRPr lang="en-US" sz="4800" dirty="0"/>
          </a:p>
          <a:p>
            <a:r>
              <a:rPr lang="en-US" sz="4800" dirty="0"/>
              <a:t>This requires a collective effort from all of us who are already familiar with these </a:t>
            </a:r>
          </a:p>
          <a:p>
            <a:r>
              <a:rPr lang="en-US" sz="4800" dirty="0"/>
              <a:t>life-changing solutions!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6" name="Picture 5" descr="An elderly gentleman sits in a chair, holding a robotic cat. A smiling woman crouches down beside him.  The ATAP logo is in the upper right corner.">
            <a:extLst>
              <a:ext uri="{FF2B5EF4-FFF2-40B4-BE49-F238E27FC236}">
                <a16:creationId xmlns:a16="http://schemas.microsoft.com/office/drawing/2014/main" id="{72B96C51-376C-2A0F-ADC4-588631E6BBA2}"/>
              </a:ext>
            </a:extLst>
          </p:cNvPr>
          <p:cNvPicPr>
            <a:picLocks noChangeAspect="1"/>
          </p:cNvPicPr>
          <p:nvPr/>
        </p:nvPicPr>
        <p:blipFill>
          <a:blip r:embed="rId2">
            <a:extLst>
              <a:ext uri="{28A0092B-C50C-407E-A947-70E740481C1C}">
                <a14:useLocalDpi xmlns:a14="http://schemas.microsoft.com/office/drawing/2010/main" val="0"/>
              </a:ext>
            </a:extLst>
          </a:blip>
          <a:srcRect b="22592"/>
          <a:stretch>
            <a:fillRect/>
          </a:stretch>
        </p:blipFill>
        <p:spPr>
          <a:xfrm>
            <a:off x="457200" y="2133600"/>
            <a:ext cx="7776775" cy="6019800"/>
          </a:xfrm>
          <a:prstGeom prst="rect">
            <a:avLst/>
          </a:prstGeom>
        </p:spPr>
      </p:pic>
      <p:sp>
        <p:nvSpPr>
          <p:cNvPr id="5" name="TextBox 4">
            <a:extLst>
              <a:ext uri="{FF2B5EF4-FFF2-40B4-BE49-F238E27FC236}">
                <a16:creationId xmlns:a16="http://schemas.microsoft.com/office/drawing/2014/main" id="{D1143857-5C32-E365-480A-CE9F71F6DDBF}"/>
              </a:ext>
            </a:extLst>
          </p:cNvPr>
          <p:cNvSpPr txBox="1"/>
          <p:nvPr/>
        </p:nvSpPr>
        <p:spPr>
          <a:xfrm>
            <a:off x="457200" y="8227765"/>
            <a:ext cx="2837765" cy="369332"/>
          </a:xfrm>
          <a:prstGeom prst="rect">
            <a:avLst/>
          </a:prstGeom>
          <a:noFill/>
        </p:spPr>
        <p:txBody>
          <a:bodyPr wrap="none" rtlCol="0">
            <a:spAutoFit/>
          </a:bodyPr>
          <a:lstStyle/>
          <a:p>
            <a:r>
              <a:rPr lang="en-US" dirty="0"/>
              <a:t>From North Dakota Assistive</a:t>
            </a:r>
          </a:p>
        </p:txBody>
      </p:sp>
      <p:pic>
        <p:nvPicPr>
          <p:cNvPr id="4" name="Picture 3" descr="ATAP and AT3 Logo surrounded by a 4 color square">
            <a:extLst>
              <a:ext uri="{FF2B5EF4-FFF2-40B4-BE49-F238E27FC236}">
                <a16:creationId xmlns:a16="http://schemas.microsoft.com/office/drawing/2014/main" id="{8CF604EA-41A8-6357-ABE7-54A159CAA0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95034" y="7969170"/>
            <a:ext cx="1893166" cy="1893166"/>
          </a:xfrm>
          <a:prstGeom prst="rect">
            <a:avLst/>
          </a:prstGeom>
        </p:spPr>
      </p:pic>
    </p:spTree>
    <p:extLst>
      <p:ext uri="{BB962C8B-B14F-4D97-AF65-F5344CB8AC3E}">
        <p14:creationId xmlns:p14="http://schemas.microsoft.com/office/powerpoint/2010/main" val="143717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6AE4B-DCA6-92FA-87E1-21F367D34529}"/>
            </a:ext>
          </a:extLst>
        </p:cNvPr>
        <p:cNvGrpSpPr/>
        <p:nvPr/>
      </p:nvGrpSpPr>
      <p:grpSpPr>
        <a:xfrm>
          <a:off x="0" y="0"/>
          <a:ext cx="0" cy="0"/>
          <a:chOff x="0" y="0"/>
          <a:chExt cx="0" cy="0"/>
        </a:xfrm>
      </p:grpSpPr>
      <p:sp>
        <p:nvSpPr>
          <p:cNvPr id="7" name="TextBox 7">
            <a:extLst>
              <a:ext uri="{FF2B5EF4-FFF2-40B4-BE49-F238E27FC236}">
                <a16:creationId xmlns:a16="http://schemas.microsoft.com/office/drawing/2014/main" id="{4229450F-3C95-4503-C05C-5A59FEE2E92F}"/>
              </a:ext>
            </a:extLst>
          </p:cNvPr>
          <p:cNvSpPr txBox="1">
            <a:spLocks noGrp="1"/>
          </p:cNvSpPr>
          <p:nvPr>
            <p:ph type="title" idx="4294967295"/>
          </p:nvPr>
        </p:nvSpPr>
        <p:spPr>
          <a:xfrm>
            <a:off x="2286000" y="3314700"/>
            <a:ext cx="16258133" cy="107721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7000" b="1" dirty="0"/>
              <a:t>Discover your </a:t>
            </a:r>
            <a:r>
              <a:rPr lang="en-US" sz="7000" b="1" dirty="0">
                <a:hlinkClick r:id="rId2"/>
              </a:rPr>
              <a:t>local AT Act Program</a:t>
            </a:r>
            <a:r>
              <a:rPr lang="en-US" sz="7000" b="1" dirty="0"/>
              <a:t>.</a:t>
            </a:r>
          </a:p>
        </p:txBody>
      </p:sp>
      <p:sp>
        <p:nvSpPr>
          <p:cNvPr id="3" name="TextBox 2">
            <a:extLst>
              <a:ext uri="{FF2B5EF4-FFF2-40B4-BE49-F238E27FC236}">
                <a16:creationId xmlns:a16="http://schemas.microsoft.com/office/drawing/2014/main" id="{E39235F1-C23A-BD5F-68C6-EAABB7EF8E72}"/>
              </a:ext>
            </a:extLst>
          </p:cNvPr>
          <p:cNvSpPr txBox="1"/>
          <p:nvPr/>
        </p:nvSpPr>
        <p:spPr>
          <a:xfrm>
            <a:off x="1439321" y="1485900"/>
            <a:ext cx="17695357" cy="1323439"/>
          </a:xfrm>
          <a:prstGeom prst="rect">
            <a:avLst/>
          </a:prstGeom>
          <a:noFill/>
        </p:spPr>
        <p:txBody>
          <a:bodyPr wrap="none" rtlCol="0">
            <a:spAutoFit/>
          </a:bodyPr>
          <a:lstStyle/>
          <a:p>
            <a:r>
              <a:rPr lang="en-US" sz="8000" b="1" dirty="0"/>
              <a:t>Every state. Every territory. Every person.</a:t>
            </a:r>
            <a:endParaRPr lang="en-US" sz="8000" dirty="0"/>
          </a:p>
        </p:txBody>
      </p:sp>
      <p:pic>
        <p:nvPicPr>
          <p:cNvPr id="4" name="Picture 3" descr="ATAP and AT3 Logo surrounded by a 4 color square">
            <a:extLst>
              <a:ext uri="{FF2B5EF4-FFF2-40B4-BE49-F238E27FC236}">
                <a16:creationId xmlns:a16="http://schemas.microsoft.com/office/drawing/2014/main" id="{06739BEE-AECD-D870-D14F-027E1060F5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4400" y="5153247"/>
            <a:ext cx="3505200" cy="3505200"/>
          </a:xfrm>
          <a:prstGeom prst="rect">
            <a:avLst/>
          </a:prstGeom>
        </p:spPr>
      </p:pic>
    </p:spTree>
    <p:extLst>
      <p:ext uri="{BB962C8B-B14F-4D97-AF65-F5344CB8AC3E}">
        <p14:creationId xmlns:p14="http://schemas.microsoft.com/office/powerpoint/2010/main" val="3778559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3B31BDD75BCE14A85AE4A16ADB4CA45" ma:contentTypeVersion="12" ma:contentTypeDescription="Create a new document." ma:contentTypeScope="" ma:versionID="4426eab55dac737a33cb170cd0e55f87">
  <xsd:schema xmlns:xsd="http://www.w3.org/2001/XMLSchema" xmlns:xs="http://www.w3.org/2001/XMLSchema" xmlns:p="http://schemas.microsoft.com/office/2006/metadata/properties" xmlns:ns2="28c2b108-8ea8-4904-aaef-742e890faa8f" xmlns:ns3="28ebad5c-90b6-4153-add8-bf41cf3255fd" targetNamespace="http://schemas.microsoft.com/office/2006/metadata/properties" ma:root="true" ma:fieldsID="a88ec1de168894392487808824138f08" ns2:_="" ns3:_="">
    <xsd:import namespace="28c2b108-8ea8-4904-aaef-742e890faa8f"/>
    <xsd:import namespace="28ebad5c-90b6-4153-add8-bf41cf3255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c2b108-8ea8-4904-aaef-742e890faa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b9165c20-d05e-4aac-b5b1-ccb1fa89f931"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ebad5c-90b6-4153-add8-bf41cf3255f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a97d3a47-29d9-425a-bf9f-5a673b364c51}" ma:internalName="TaxCatchAll" ma:showField="CatchAllData" ma:web="28ebad5c-90b6-4153-add8-bf41cf3255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8c2b108-8ea8-4904-aaef-742e890faa8f">
      <Terms xmlns="http://schemas.microsoft.com/office/infopath/2007/PartnerControls"/>
    </lcf76f155ced4ddcb4097134ff3c332f>
    <TaxCatchAll xmlns="28ebad5c-90b6-4153-add8-bf41cf3255fd" xsi:nil="true"/>
  </documentManagement>
</p:properties>
</file>

<file path=customXml/itemProps1.xml><?xml version="1.0" encoding="utf-8"?>
<ds:datastoreItem xmlns:ds="http://schemas.openxmlformats.org/officeDocument/2006/customXml" ds:itemID="{0453A7DD-F78E-429D-B15C-24F2694194E7}">
  <ds:schemaRefs>
    <ds:schemaRef ds:uri="http://schemas.microsoft.com/sharepoint/v3/contenttype/forms"/>
  </ds:schemaRefs>
</ds:datastoreItem>
</file>

<file path=customXml/itemProps2.xml><?xml version="1.0" encoding="utf-8"?>
<ds:datastoreItem xmlns:ds="http://schemas.openxmlformats.org/officeDocument/2006/customXml" ds:itemID="{7CEF8BAC-67F9-46AD-8D9A-962E33C59D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c2b108-8ea8-4904-aaef-742e890faa8f"/>
    <ds:schemaRef ds:uri="28ebad5c-90b6-4153-add8-bf41cf3255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235E22-AC0F-41D3-9505-40E7427AB90E}">
  <ds:schemaRefs>
    <ds:schemaRef ds:uri="http://schemas.microsoft.com/office/2006/metadata/properties"/>
    <ds:schemaRef ds:uri="http://schemas.microsoft.com/office/infopath/2007/PartnerControls"/>
    <ds:schemaRef ds:uri="28c2b108-8ea8-4904-aaef-742e890faa8f"/>
    <ds:schemaRef ds:uri="28ebad5c-90b6-4153-add8-bf41cf3255fd"/>
  </ds:schemaRefs>
</ds:datastoreItem>
</file>

<file path=docProps/app.xml><?xml version="1.0" encoding="utf-8"?>
<Properties xmlns="http://schemas.openxmlformats.org/officeDocument/2006/extended-properties" xmlns:vt="http://schemas.openxmlformats.org/officeDocument/2006/docPropsVTypes">
  <TotalTime>14399</TotalTime>
  <Words>943</Words>
  <Application>Microsoft Office PowerPoint</Application>
  <PresentationFormat>Custom</PresentationFormat>
  <Paragraphs>58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Courier New</vt:lpstr>
      <vt:lpstr>Canva Sans Bold</vt:lpstr>
      <vt:lpstr>Calibri</vt:lpstr>
      <vt:lpstr>Arial</vt:lpstr>
      <vt:lpstr>Office Theme</vt:lpstr>
      <vt:lpstr>ATAP’s AT3 Center Presents: Aging PAL Session 4 April 8, 2026  </vt:lpstr>
      <vt:lpstr>Assistive Technology in 2026</vt:lpstr>
      <vt:lpstr>Legal Definition of AT</vt:lpstr>
      <vt:lpstr>AT is…</vt:lpstr>
      <vt:lpstr>The Assistive Technology Umbrella-1</vt:lpstr>
      <vt:lpstr>The Assistive Technology Umbrella-2</vt:lpstr>
      <vt:lpstr>Who is Assistive Technology For?</vt:lpstr>
      <vt:lpstr>What Can We Achieve Together?</vt:lpstr>
      <vt:lpstr>Discover your local AT Act Program.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Programs Related to AT</dc:title>
  <dc:creator>Jeannie Krull</dc:creator>
  <cp:lastModifiedBy>Jeannie Krull</cp:lastModifiedBy>
  <cp:revision>38</cp:revision>
  <dcterms:created xsi:type="dcterms:W3CDTF">2006-08-16T00:00:00Z</dcterms:created>
  <dcterms:modified xsi:type="dcterms:W3CDTF">2026-04-08T21:13:49Z</dcterms:modified>
  <dc:identifier>DAGvTTGOkEU</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0x010100A3B31BDD75BCE14A85AE4A16ADB4CA45</vt:lpwstr>
  </property>
  <property fmtid="{D5CDD505-2E9C-101B-9397-08002B2CF9AE}" pid="3" name="MediaServiceImageTags">
    <vt:lpwstr/>
  </property>
</Properties>
</file>