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33"/>
  </p:notesMasterIdLst>
  <p:sldIdLst>
    <p:sldId id="256" r:id="rId5"/>
    <p:sldId id="263" r:id="rId6"/>
    <p:sldId id="401" r:id="rId7"/>
    <p:sldId id="259" r:id="rId8"/>
    <p:sldId id="402" r:id="rId9"/>
    <p:sldId id="271" r:id="rId10"/>
    <p:sldId id="272" r:id="rId11"/>
    <p:sldId id="257" r:id="rId12"/>
    <p:sldId id="258" r:id="rId13"/>
    <p:sldId id="392" r:id="rId14"/>
    <p:sldId id="260" r:id="rId15"/>
    <p:sldId id="262" r:id="rId16"/>
    <p:sldId id="391" r:id="rId17"/>
    <p:sldId id="388" r:id="rId18"/>
    <p:sldId id="267" r:id="rId19"/>
    <p:sldId id="268" r:id="rId20"/>
    <p:sldId id="265" r:id="rId21"/>
    <p:sldId id="407" r:id="rId22"/>
    <p:sldId id="393" r:id="rId23"/>
    <p:sldId id="398" r:id="rId24"/>
    <p:sldId id="395" r:id="rId25"/>
    <p:sldId id="403" r:id="rId26"/>
    <p:sldId id="405" r:id="rId27"/>
    <p:sldId id="406" r:id="rId28"/>
    <p:sldId id="404" r:id="rId29"/>
    <p:sldId id="408" r:id="rId30"/>
    <p:sldId id="397" r:id="rId31"/>
    <p:sldId id="394"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68"/>
    <p:restoredTop sz="96405"/>
  </p:normalViewPr>
  <p:slideViewPr>
    <p:cSldViewPr snapToGrid="0">
      <p:cViewPr varScale="1">
        <p:scale>
          <a:sx n="113" d="100"/>
          <a:sy n="113" d="100"/>
        </p:scale>
        <p:origin x="2573" y="302"/>
      </p:cViewPr>
      <p:guideLst/>
    </p:cSldViewPr>
  </p:slideViewPr>
  <p:notesTextViewPr>
    <p:cViewPr>
      <p:scale>
        <a:sx n="1" d="1"/>
        <a:sy n="1" d="1"/>
      </p:scale>
      <p:origin x="0" y="0"/>
    </p:cViewPr>
  </p:notesTextViewPr>
  <p:sorterViewPr>
    <p:cViewPr>
      <p:scale>
        <a:sx n="1" d="1"/>
        <a:sy n="1" d="1"/>
      </p:scale>
      <p:origin x="0" y="0"/>
    </p:cViewPr>
  </p:sorterViewPr>
  <p:notesViewPr>
    <p:cSldViewPr snapToGrid="0">
      <p:cViewPr varScale="1">
        <p:scale>
          <a:sx n="84" d="100"/>
          <a:sy n="84" d="100"/>
        </p:scale>
        <p:origin x="6040" y="1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D61C5-CA28-0841-B27B-453002CFA06D}" type="datetimeFigureOut">
              <a:rPr lang="en-US" smtClean="0"/>
              <a:t>3/6/2026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F25FDE-2D0E-FD48-9BE1-36C3433B4DBC}" type="slidenum">
              <a:rPr lang="en-US" smtClean="0"/>
              <a:t>‹#›</a:t>
            </a:fld>
            <a:endParaRPr lang="en-US" dirty="0"/>
          </a:p>
        </p:txBody>
      </p:sp>
    </p:spTree>
    <p:extLst>
      <p:ext uri="{BB962C8B-B14F-4D97-AF65-F5344CB8AC3E}">
        <p14:creationId xmlns:p14="http://schemas.microsoft.com/office/powerpoint/2010/main" val="3597647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0" name="Google Shape;80;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2298715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9" name="Google Shape;89;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3939744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6" name="Google Shape;96;p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2200"/>
              <a:buFont typeface="Helvetica Neue"/>
              <a:buNone/>
            </a:pPr>
            <a:endParaRPr/>
          </a:p>
        </p:txBody>
      </p:sp>
    </p:spTree>
    <p:extLst>
      <p:ext uri="{BB962C8B-B14F-4D97-AF65-F5344CB8AC3E}">
        <p14:creationId xmlns:p14="http://schemas.microsoft.com/office/powerpoint/2010/main" val="1075923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8" name="Google Shape;208;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267051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4" name="Google Shape;214;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Font typeface="Helvetica Neue"/>
              <a:buNone/>
            </a:pPr>
            <a:endParaRPr/>
          </a:p>
          <a:p>
            <a:pPr marL="0" lvl="0" indent="0" algn="l" rtl="0">
              <a:lnSpc>
                <a:spcPct val="117999"/>
              </a:lnSpc>
              <a:spcBef>
                <a:spcPts val="0"/>
              </a:spcBef>
              <a:spcAft>
                <a:spcPts val="0"/>
              </a:spcAft>
              <a:buSzPts val="1400"/>
              <a:buFont typeface="Helvetica Neue"/>
              <a:buNone/>
            </a:pPr>
            <a:r>
              <a:rPr lang="en-US"/>
              <a:t>Explore AT.net is a resource from the AT3Center with links and information by disability type (hearing, speech, vision, learning) and also AT use area (daily living, recreation, environmental adaptation, vehicle modification) there are links to techTip videos, and suggestions of AT types along with case studies.</a:t>
            </a:r>
            <a:endParaRPr/>
          </a:p>
          <a:p>
            <a:pPr marL="0" lvl="0" indent="0" algn="l" rtl="0">
              <a:lnSpc>
                <a:spcPct val="117999"/>
              </a:lnSpc>
              <a:spcBef>
                <a:spcPts val="0"/>
              </a:spcBef>
              <a:spcAft>
                <a:spcPts val="0"/>
              </a:spcAft>
              <a:buSzPts val="1400"/>
              <a:buFont typeface="Helvetica Neue"/>
              <a:buNone/>
            </a:pPr>
            <a:r>
              <a:rPr lang="en-US"/>
              <a:t>JAN lists AT and accommodation options by disability type, work function type, or type of limitations</a:t>
            </a:r>
            <a:endParaRPr/>
          </a:p>
          <a:p>
            <a:pPr marL="0" lvl="0" indent="0" algn="l" rtl="0">
              <a:lnSpc>
                <a:spcPct val="117999"/>
              </a:lnSpc>
              <a:spcBef>
                <a:spcPts val="0"/>
              </a:spcBef>
              <a:spcAft>
                <a:spcPts val="0"/>
              </a:spcAft>
              <a:buSzPts val="1400"/>
              <a:buFont typeface="Helvetica Neue"/>
              <a:buNone/>
            </a:pPr>
            <a:r>
              <a:rPr lang="en-US"/>
              <a:t>Unified Listing brings together 14 different databases from Europe, US, and Australia to list devices and using the powersearch, you can search for devices by limitations and product type and select for operating system if that is relevant. Their limitation types include hearing, planning, seeing, reading, understanding, holding, input, and other and have subsets for each.</a:t>
            </a:r>
            <a:endParaRPr/>
          </a:p>
          <a:p>
            <a:pPr marL="0" lvl="0" indent="0" algn="l" rtl="0">
              <a:lnSpc>
                <a:spcPct val="117999"/>
              </a:lnSpc>
              <a:spcBef>
                <a:spcPts val="0"/>
              </a:spcBef>
              <a:spcAft>
                <a:spcPts val="0"/>
              </a:spcAft>
              <a:buSzPts val="1400"/>
              <a:buFont typeface="Helvetica Neue"/>
              <a:buNone/>
            </a:pPr>
            <a:endParaRPr/>
          </a:p>
          <a:p>
            <a:pPr marL="0" lvl="0" indent="0" algn="l" rtl="0">
              <a:lnSpc>
                <a:spcPct val="117999"/>
              </a:lnSpc>
              <a:spcBef>
                <a:spcPts val="0"/>
              </a:spcBef>
              <a:spcAft>
                <a:spcPts val="0"/>
              </a:spcAft>
              <a:buSzPts val="1400"/>
              <a:buFont typeface="Helvetica Neue"/>
              <a:buNone/>
            </a:pPr>
            <a:endParaRPr/>
          </a:p>
        </p:txBody>
      </p:sp>
    </p:spTree>
    <p:extLst>
      <p:ext uri="{BB962C8B-B14F-4D97-AF65-F5344CB8AC3E}">
        <p14:creationId xmlns:p14="http://schemas.microsoft.com/office/powerpoint/2010/main" val="2801115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spcBef>
                <a:spcPts val="0"/>
              </a:spcBef>
              <a:spcAft>
                <a:spcPts val="0"/>
              </a:spcAft>
              <a:buFont typeface="Symbol" pitchFamily="2"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What insurance covers dental care for seniors</a:t>
            </a:r>
          </a:p>
          <a:p>
            <a:pPr marL="742950" marR="0" lvl="1" indent="-285750">
              <a:spcBef>
                <a:spcPts val="0"/>
              </a:spcBef>
              <a:spcAft>
                <a:spcPts val="0"/>
              </a:spcAft>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Medicare—No</a:t>
            </a:r>
          </a:p>
          <a:p>
            <a:pPr marL="742950" marR="0" lvl="1" indent="-285750">
              <a:spcBef>
                <a:spcPts val="0"/>
              </a:spcBef>
              <a:spcAft>
                <a:spcPts val="0"/>
              </a:spcAft>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Medicare Advantage/Medigap—Maybe</a:t>
            </a:r>
          </a:p>
          <a:p>
            <a:pPr marL="742950" marR="0" lvl="1" indent="-285750">
              <a:spcBef>
                <a:spcPts val="0"/>
              </a:spcBef>
              <a:spcAft>
                <a:spcPts val="0"/>
              </a:spcAft>
              <a:buFont typeface="Courier New" panose="02070309020205020404" pitchFamily="49" charset="0"/>
              <a:buChar char="o"/>
            </a:pPr>
            <a:r>
              <a:rPr lang="en-US" sz="1200" dirty="0">
                <a:effectLst/>
                <a:latin typeface="Calibri" panose="020F0502020204030204" pitchFamily="34" charset="0"/>
                <a:ea typeface="Calibri" panose="020F0502020204030204" pitchFamily="34" charset="0"/>
                <a:cs typeface="Times New Roman" panose="02020603050405020304" pitchFamily="18" charset="0"/>
              </a:rPr>
              <a:t>Medicaid—Yes (In Michigan)</a:t>
            </a:r>
          </a:p>
          <a:p>
            <a:pPr marL="1143000" marR="0" lvl="2" indent="-228600">
              <a:spcBef>
                <a:spcPts val="0"/>
              </a:spcBef>
              <a:spcAft>
                <a:spcPts val="0"/>
              </a:spcAft>
              <a:buFont typeface="Wingdings" pitchFamily="2"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Rate increases</a:t>
            </a:r>
          </a:p>
          <a:p>
            <a:pPr marL="1143000" marR="0" lvl="2" indent="-228600">
              <a:spcBef>
                <a:spcPts val="0"/>
              </a:spcBef>
              <a:spcAft>
                <a:spcPts val="0"/>
              </a:spcAft>
              <a:buFont typeface="Wingdings" pitchFamily="2"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Service array expansion (what is covered)</a:t>
            </a:r>
          </a:p>
          <a:p>
            <a:pPr marL="1143000" marR="0" lvl="2" indent="-228600">
              <a:spcBef>
                <a:spcPts val="0"/>
              </a:spcBef>
              <a:spcAft>
                <a:spcPts val="0"/>
              </a:spcAft>
              <a:buFont typeface="Wingdings" pitchFamily="2" charset="2"/>
              <a:buChar char=""/>
            </a:pPr>
            <a:r>
              <a:rPr lang="en-US" sz="1200" dirty="0">
                <a:latin typeface="Calibri" panose="020F0502020204030204" pitchFamily="34" charset="0"/>
                <a:ea typeface="Calibri" panose="020F0502020204030204" pitchFamily="34" charset="0"/>
                <a:cs typeface="Times New Roman" panose="02020603050405020304" pitchFamily="18" charset="0"/>
              </a:rPr>
              <a:t>About a quarter of people in Michigan have no insurance</a:t>
            </a:r>
          </a:p>
          <a:p>
            <a:endParaRPr lang="en-US" dirty="0"/>
          </a:p>
        </p:txBody>
      </p:sp>
      <p:sp>
        <p:nvSpPr>
          <p:cNvPr id="4" name="Slide Number Placeholder 3"/>
          <p:cNvSpPr>
            <a:spLocks noGrp="1"/>
          </p:cNvSpPr>
          <p:nvPr>
            <p:ph type="sldNum" sz="quarter" idx="5"/>
          </p:nvPr>
        </p:nvSpPr>
        <p:spPr/>
        <p:txBody>
          <a:bodyPr/>
          <a:lstStyle/>
          <a:p>
            <a:fld id="{49F25FDE-2D0E-FD48-9BE1-36C3433B4DBC}" type="slidenum">
              <a:rPr lang="en-US" smtClean="0"/>
              <a:t>10</a:t>
            </a:fld>
            <a:endParaRPr lang="en-US" dirty="0"/>
          </a:p>
        </p:txBody>
      </p:sp>
    </p:spTree>
    <p:extLst>
      <p:ext uri="{BB962C8B-B14F-4D97-AF65-F5344CB8AC3E}">
        <p14:creationId xmlns:p14="http://schemas.microsoft.com/office/powerpoint/2010/main" val="1738777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34" indent="-171434">
              <a:buFont typeface="Arial" panose="020B0604020202020204" pitchFamily="34" charset="0"/>
              <a:buChar char="•"/>
            </a:pPr>
            <a:r>
              <a:rPr lang="en-US" dirty="0"/>
              <a:t>HPSA: 5,000 people or more to every one dentist</a:t>
            </a:r>
          </a:p>
          <a:p>
            <a:pPr marL="171434" indent="-171434">
              <a:buFont typeface="Arial" panose="020B0604020202020204" pitchFamily="34" charset="0"/>
              <a:buChar char="•"/>
            </a:pPr>
            <a:r>
              <a:rPr lang="en-US" dirty="0"/>
              <a:t>MI has the 6</a:t>
            </a:r>
            <a:r>
              <a:rPr lang="en-US" baseline="30000" dirty="0"/>
              <a:t>th</a:t>
            </a:r>
            <a:r>
              <a:rPr lang="en-US" dirty="0"/>
              <a:t> most dental HPSAs in the country</a:t>
            </a:r>
          </a:p>
          <a:p>
            <a:pPr marL="171434" indent="-171434">
              <a:buFont typeface="Arial" panose="020B0604020202020204" pitchFamily="34" charset="0"/>
              <a:buChar char="•"/>
            </a:pPr>
            <a:r>
              <a:rPr lang="en-US" dirty="0"/>
              <a:t>Importantly, our state dentist to population ratio is 31</a:t>
            </a:r>
            <a:r>
              <a:rPr lang="en-US" baseline="30000" dirty="0"/>
              <a:t>st</a:t>
            </a:r>
            <a:r>
              <a:rPr lang="en-US" dirty="0"/>
              <a:t> from the bottom. This means that we don’t have a dire shortage of dentists in Michigan, just a dire number communities where they are not practicing.</a:t>
            </a:r>
          </a:p>
          <a:p>
            <a:endParaRPr lang="en-US" dirty="0">
              <a:solidFill>
                <a:srgbClr val="333333"/>
              </a:solidFill>
              <a:latin typeface="Open Sans" panose="020B0606030504020204" pitchFamily="34" charset="0"/>
              <a:ea typeface="Helvetica Neue" panose="02000503000000020004" pitchFamily="2" charset="0"/>
              <a:cs typeface="Helvetica Neue" panose="02000503000000020004" pitchFamily="2" charset="0"/>
            </a:endParaRPr>
          </a:p>
          <a:p>
            <a:pPr marL="171434" indent="-171434">
              <a:lnSpc>
                <a:spcPct val="107000"/>
              </a:lnSpc>
              <a:buFont typeface="Arial" panose="020B0604020202020204" pitchFamily="34" charset="0"/>
              <a:buChar char="•"/>
            </a:pPr>
            <a:r>
              <a:rPr lang="en-US" sz="1100" dirty="0">
                <a:latin typeface="Calibri" panose="020F0502020204030204" pitchFamily="34" charset="0"/>
                <a:ea typeface="Calibri" panose="020F0502020204030204" pitchFamily="34" charset="0"/>
                <a:cs typeface="Times New Roman" panose="02020603050405020304" pitchFamily="18" charset="0"/>
              </a:rPr>
              <a:t>77 of our 83 counties contain a HPSA</a:t>
            </a:r>
          </a:p>
          <a:p>
            <a:pPr marL="171434" indent="-171434">
              <a:lnSpc>
                <a:spcPct val="107000"/>
              </a:lnSpc>
              <a:buFont typeface="Arial" panose="020B0604020202020204" pitchFamily="34" charset="0"/>
              <a:buChar char="•"/>
            </a:pPr>
            <a:r>
              <a:rPr lang="en-US" sz="1100" dirty="0">
                <a:latin typeface="Calibri" panose="020F0502020204030204" pitchFamily="34" charset="0"/>
                <a:ea typeface="Calibri" panose="020F0502020204030204" pitchFamily="34" charset="0"/>
                <a:cs typeface="Times New Roman" panose="02020603050405020304" pitchFamily="18" charset="0"/>
              </a:rPr>
              <a:t>According to the Kaiser Family Foundation, only 26% o</a:t>
            </a:r>
            <a:r>
              <a:rPr lang="en-US" sz="1100" dirty="0">
                <a:solidFill>
                  <a:srgbClr val="000000"/>
                </a:solidFill>
                <a:latin typeface="Calibri" panose="020F0502020204030204" pitchFamily="34" charset="0"/>
              </a:rPr>
              <a:t>f Michigan’s oral health needs are being met and we would need 286 providers added to HPSA areas to remove all of them.</a:t>
            </a:r>
            <a:endParaRPr lang="en-US" sz="1100" dirty="0">
              <a:latin typeface="Calibri" panose="020F0502020204030204" pitchFamily="34" charset="0"/>
              <a:cs typeface="Times New Roman" panose="02020603050405020304" pitchFamily="18" charset="0"/>
            </a:endParaRPr>
          </a:p>
          <a:p>
            <a:pPr marL="171434" indent="-171434">
              <a:lnSpc>
                <a:spcPct val="107000"/>
              </a:lnSpc>
              <a:buFont typeface="Arial" panose="020B0604020202020204" pitchFamily="34" charset="0"/>
              <a:buChar char="•"/>
            </a:pPr>
            <a:r>
              <a:rPr lang="en-US" sz="1100" dirty="0">
                <a:solidFill>
                  <a:srgbClr val="000000"/>
                </a:solidFill>
                <a:latin typeface="Calibri" panose="020F0502020204030204" pitchFamily="34" charset="0"/>
              </a:rPr>
              <a:t>We are also seeing a lot of burnout causing a serious shortage of dental hygienists and dental assistants in the field, and it is particularly urgent in public health. </a:t>
            </a:r>
            <a:endParaRPr lang="en-US" b="0" u="none" strike="noStrike" dirty="0">
              <a:solidFill>
                <a:srgbClr val="464646"/>
              </a:solidFill>
              <a:effectLst/>
              <a:latin typeface="Open Sans"/>
            </a:endParaRPr>
          </a:p>
          <a:p>
            <a:pPr marL="171434" indent="-171434" defTabSz="914315" fontAlgn="base">
              <a:buFont typeface="Arial" panose="020B0604020202020204" pitchFamily="34" charset="0"/>
              <a:buChar char="•"/>
              <a:defRPr/>
            </a:pPr>
            <a:r>
              <a:rPr lang="en-US" dirty="0">
                <a:solidFill>
                  <a:srgbClr val="13294B"/>
                </a:solidFill>
                <a:latin typeface="Trebuchet MS" panose="020B0603020202020204" pitchFamily="34" charset="0"/>
              </a:rPr>
              <a:t>According to the CDC, Oral health across the U.S. has improved overall since the 1960s, but oral health disparities have actually worsened for some</a:t>
            </a:r>
            <a:r>
              <a:rPr lang="en-US" b="0" i="0" dirty="0">
                <a:solidFill>
                  <a:srgbClr val="000000"/>
                </a:solidFill>
                <a:effectLst/>
                <a:latin typeface="Open Sans" panose="020B0606030504020204" pitchFamily="34" charset="0"/>
              </a:rPr>
              <a:t> racial/ethnic and socioeconomic groups. We’re going in a direction that is the opposite of oral health equity, and the dental field really needs to take a hard look at why 74% of our population is not well-served by the care we’re providing.</a:t>
            </a:r>
            <a:endParaRPr lang="en-US" dirty="0">
              <a:solidFill>
                <a:srgbClr val="13294B"/>
              </a:solidFill>
              <a:latin typeface="Trebuchet MS" panose="020B0603020202020204" pitchFamily="34" charset="0"/>
              <a:ea typeface="Helvetica Neue" panose="02000503000000020004" pitchFamily="2" charset="0"/>
              <a:cs typeface="Helvetica Neue" panose="02000503000000020004" pitchFamily="2" charset="0"/>
            </a:endParaRPr>
          </a:p>
          <a:p>
            <a:pPr marL="342900" indent="-342900" algn="l">
              <a:lnSpc>
                <a:spcPct val="110000"/>
              </a:lnSpc>
              <a:buFont typeface="Arial" panose="020B0604020202020204" pitchFamily="34" charset="0"/>
              <a:buChar char="•"/>
            </a:pPr>
            <a:r>
              <a:rPr lang="en-US" sz="1200" dirty="0">
                <a:solidFill>
                  <a:srgbClr val="13294B"/>
                </a:solidFill>
                <a:latin typeface="Trebuchet MS" panose="020B0603020202020204" pitchFamily="34" charset="0"/>
              </a:rPr>
              <a:t>26% of needs being met- need 286 additional providers</a:t>
            </a:r>
            <a:endParaRPr lang="en-US" sz="1200" baseline="30000" dirty="0">
              <a:solidFill>
                <a:srgbClr val="13294B"/>
              </a:solidFill>
              <a:latin typeface="Trebuchet MS" panose="020B0603020202020204" pitchFamily="34" charset="0"/>
            </a:endParaRPr>
          </a:p>
          <a:p>
            <a:pPr algn="l">
              <a:lnSpc>
                <a:spcPct val="110000"/>
              </a:lnSpc>
            </a:pPr>
            <a:r>
              <a:rPr lang="en-US" sz="1200" baseline="30000" dirty="0">
                <a:solidFill>
                  <a:srgbClr val="13294B"/>
                </a:solidFill>
                <a:latin typeface="Trebuchet MS" panose="020B0603020202020204" pitchFamily="34" charset="0"/>
              </a:rPr>
              <a:t>      </a:t>
            </a:r>
            <a:r>
              <a:rPr lang="en-US" sz="1200" b="1" u="sng" dirty="0">
                <a:solidFill>
                  <a:srgbClr val="13294B"/>
                </a:solidFill>
                <a:latin typeface="Trebuchet MS" panose="020B0603020202020204" pitchFamily="34" charset="0"/>
              </a:rPr>
              <a:t>in shortage areas</a:t>
            </a:r>
          </a:p>
          <a:p>
            <a:pPr marL="342900" indent="-342900" algn="l">
              <a:lnSpc>
                <a:spcPct val="110000"/>
              </a:lnSpc>
              <a:buFont typeface="Arial" panose="020B0604020202020204" pitchFamily="34" charset="0"/>
              <a:buChar char="•"/>
            </a:pPr>
            <a:r>
              <a:rPr lang="en-US" sz="1200" dirty="0">
                <a:solidFill>
                  <a:srgbClr val="13294B"/>
                </a:solidFill>
                <a:latin typeface="Trebuchet MS" panose="020B0603020202020204" pitchFamily="34" charset="0"/>
              </a:rPr>
              <a:t>Burnout among dentists, hygienists, and assistants</a:t>
            </a:r>
          </a:p>
          <a:p>
            <a:pPr marL="342900" indent="-342900" algn="l">
              <a:lnSpc>
                <a:spcPct val="110000"/>
              </a:lnSpc>
              <a:buFont typeface="Arial" panose="020B0604020202020204" pitchFamily="34" charset="0"/>
              <a:buChar char="•"/>
            </a:pPr>
            <a:r>
              <a:rPr lang="en-US" sz="1200" dirty="0">
                <a:solidFill>
                  <a:srgbClr val="13294B"/>
                </a:solidFill>
                <a:latin typeface="Trebuchet MS" panose="020B0603020202020204" pitchFamily="34" charset="0"/>
              </a:rPr>
              <a:t>U.S. oral health has improved overall, but disparities are worse</a:t>
            </a:r>
            <a:endParaRPr lang="en-US" sz="1200" baseline="30000" dirty="0">
              <a:solidFill>
                <a:srgbClr val="13294B"/>
              </a:solidFill>
              <a:latin typeface="Trebuchet MS" panose="020B0603020202020204" pitchFamily="34" charset="0"/>
            </a:endParaRPr>
          </a:p>
          <a:p>
            <a:endParaRPr lang="en-US" dirty="0">
              <a:solidFill>
                <a:srgbClr val="333333"/>
              </a:solidFill>
              <a:latin typeface="Open Sans" panose="020B0606030504020204" pitchFamily="34" charset="0"/>
              <a:ea typeface="Helvetica Neue" panose="02000503000000020004" pitchFamily="2" charset="0"/>
              <a:cs typeface="Helvetica Neue" panose="02000503000000020004" pitchFamily="2" charset="0"/>
            </a:endParaRPr>
          </a:p>
          <a:p>
            <a:endParaRPr lang="en-US" dirty="0"/>
          </a:p>
        </p:txBody>
      </p:sp>
      <p:sp>
        <p:nvSpPr>
          <p:cNvPr id="4" name="Slide Number Placeholder 3"/>
          <p:cNvSpPr>
            <a:spLocks noGrp="1"/>
          </p:cNvSpPr>
          <p:nvPr>
            <p:ph type="sldNum" sz="quarter" idx="10"/>
          </p:nvPr>
        </p:nvSpPr>
        <p:spPr/>
        <p:txBody>
          <a:bodyPr/>
          <a:lstStyle/>
          <a:p>
            <a:fld id="{BCC1AB41-490C-3A47-BA83-8AE2BA8A3547}" type="slidenum">
              <a:rPr lang="en-US" smtClean="0"/>
              <a:pPr/>
              <a:t>14</a:t>
            </a:fld>
            <a:endParaRPr lang="en-US" dirty="0"/>
          </a:p>
        </p:txBody>
      </p:sp>
    </p:spTree>
    <p:extLst>
      <p:ext uri="{BB962C8B-B14F-4D97-AF65-F5344CB8AC3E}">
        <p14:creationId xmlns:p14="http://schemas.microsoft.com/office/powerpoint/2010/main" val="1522122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360D0EBE-538F-E13E-EA30-6070D8A0C16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F506E9DE-08A4-690A-1694-ABE4038BA15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Prior to April 1:</a:t>
            </a:r>
          </a:p>
          <a:p>
            <a:endParaRPr lang="en-US" altLang="en-US" dirty="0"/>
          </a:p>
          <a:p>
            <a:r>
              <a:rPr lang="en-US" altLang="en-US" dirty="0">
                <a:solidFill>
                  <a:schemeClr val="bg1"/>
                </a:solidFill>
              </a:rPr>
              <a:t>Sealants were covered on first and second permanent molars (2, 3, 14, 15, 18, 19, 30, 31) for beneficiaries under 21. </a:t>
            </a:r>
          </a:p>
          <a:p>
            <a:endParaRPr lang="en-US" altLang="en-US" dirty="0"/>
          </a:p>
        </p:txBody>
      </p:sp>
      <p:sp>
        <p:nvSpPr>
          <p:cNvPr id="22532" name="Slide Number Placeholder 3">
            <a:extLst>
              <a:ext uri="{FF2B5EF4-FFF2-40B4-BE49-F238E27FC236}">
                <a16:creationId xmlns:a16="http://schemas.microsoft.com/office/drawing/2014/main" id="{1F4243E9-3004-F8CE-64C6-4F7922A746A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eorgia" panose="02040502050405020303" pitchFamily="18" charset="0"/>
              </a:defRPr>
            </a:lvl1pPr>
            <a:lvl2pPr marL="742950" indent="-285750">
              <a:defRPr>
                <a:solidFill>
                  <a:schemeClr val="tx1"/>
                </a:solidFill>
                <a:latin typeface="Georgia" panose="02040502050405020303" pitchFamily="18" charset="0"/>
              </a:defRPr>
            </a:lvl2pPr>
            <a:lvl3pPr marL="1143000" indent="-228600">
              <a:defRPr>
                <a:solidFill>
                  <a:schemeClr val="tx1"/>
                </a:solidFill>
                <a:latin typeface="Georgia" panose="02040502050405020303" pitchFamily="18" charset="0"/>
              </a:defRPr>
            </a:lvl3pPr>
            <a:lvl4pPr marL="1600200" indent="-228600">
              <a:defRPr>
                <a:solidFill>
                  <a:schemeClr val="tx1"/>
                </a:solidFill>
                <a:latin typeface="Georgia" panose="02040502050405020303" pitchFamily="18" charset="0"/>
              </a:defRPr>
            </a:lvl4pPr>
            <a:lvl5pPr marL="2057400" indent="-228600">
              <a:defRPr>
                <a:solidFill>
                  <a:schemeClr val="tx1"/>
                </a:solidFill>
                <a:latin typeface="Georgia" panose="02040502050405020303" pitchFamily="18" charset="0"/>
              </a:defRPr>
            </a:lvl5pPr>
            <a:lvl6pPr marL="2514600" indent="-228600" eaLnBrk="0" fontAlgn="base" hangingPunct="0">
              <a:spcBef>
                <a:spcPct val="0"/>
              </a:spcBef>
              <a:spcAft>
                <a:spcPct val="0"/>
              </a:spcAft>
              <a:defRPr>
                <a:solidFill>
                  <a:schemeClr val="tx1"/>
                </a:solidFill>
                <a:latin typeface="Georgia" panose="02040502050405020303" pitchFamily="18" charset="0"/>
              </a:defRPr>
            </a:lvl6pPr>
            <a:lvl7pPr marL="2971800" indent="-228600" eaLnBrk="0" fontAlgn="base" hangingPunct="0">
              <a:spcBef>
                <a:spcPct val="0"/>
              </a:spcBef>
              <a:spcAft>
                <a:spcPct val="0"/>
              </a:spcAft>
              <a:defRPr>
                <a:solidFill>
                  <a:schemeClr val="tx1"/>
                </a:solidFill>
                <a:latin typeface="Georgia" panose="02040502050405020303" pitchFamily="18" charset="0"/>
              </a:defRPr>
            </a:lvl7pPr>
            <a:lvl8pPr marL="3429000" indent="-228600" eaLnBrk="0" fontAlgn="base" hangingPunct="0">
              <a:spcBef>
                <a:spcPct val="0"/>
              </a:spcBef>
              <a:spcAft>
                <a:spcPct val="0"/>
              </a:spcAft>
              <a:defRPr>
                <a:solidFill>
                  <a:schemeClr val="tx1"/>
                </a:solidFill>
                <a:latin typeface="Georgia" panose="02040502050405020303" pitchFamily="18" charset="0"/>
              </a:defRPr>
            </a:lvl8pPr>
            <a:lvl9pPr marL="3886200" indent="-228600" eaLnBrk="0" fontAlgn="base" hangingPunct="0">
              <a:spcBef>
                <a:spcPct val="0"/>
              </a:spcBef>
              <a:spcAft>
                <a:spcPct val="0"/>
              </a:spcAft>
              <a:defRPr>
                <a:solidFill>
                  <a:schemeClr val="tx1"/>
                </a:solidFill>
                <a:latin typeface="Georgia" panose="02040502050405020303" pitchFamily="18" charset="0"/>
              </a:defRPr>
            </a:lvl9pPr>
          </a:lstStyle>
          <a:p>
            <a:fld id="{8007B750-A7B4-D547-A8C5-B136D9EA93FB}" type="slidenum">
              <a:rPr lang="en-US" altLang="en-US" smtClean="0"/>
              <a:pPr/>
              <a:t>15</a:t>
            </a:fld>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071CAF27-5F3F-2AA3-D85E-DDD452F0C26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A3D53BBD-CBEE-8659-A414-57EF032AB7A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PA is not required. </a:t>
            </a:r>
          </a:p>
          <a:p>
            <a:endPar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Prior to April 1:</a:t>
            </a:r>
          </a:p>
          <a:p>
            <a:endPar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US" altLang="en-US" dirty="0">
                <a:solidFill>
                  <a:schemeClr val="bg1"/>
                </a:solidFill>
                <a:ea typeface="Times New Roman" panose="02020603050405020304" pitchFamily="18" charset="0"/>
                <a:cs typeface="Arial" panose="020B0604020202020204" pitchFamily="34" charset="0"/>
              </a:rPr>
              <a:t>Limited crown coverage was a covered benefit for beneficiaries under age 21. </a:t>
            </a:r>
          </a:p>
          <a:p>
            <a:r>
              <a:rPr lang="en-US" altLang="en-US" dirty="0">
                <a:solidFill>
                  <a:schemeClr val="bg1"/>
                </a:solidFill>
                <a:ea typeface="Times New Roman" panose="02020603050405020304" pitchFamily="18" charset="0"/>
                <a:cs typeface="Arial" panose="020B0604020202020204" pitchFamily="34" charset="0"/>
              </a:rPr>
              <a:t>Restorative root canal treatment was not previously covered for adults 21 and over.</a:t>
            </a:r>
            <a:endParaRPr lang="en-US" altLang="en-US" dirty="0">
              <a:ea typeface="Times New Roman" panose="02020603050405020304" pitchFamily="18" charset="0"/>
              <a:cs typeface="Arial" panose="020B0604020202020204" pitchFamily="34" charset="0"/>
            </a:endParaRPr>
          </a:p>
        </p:txBody>
      </p:sp>
      <p:sp>
        <p:nvSpPr>
          <p:cNvPr id="24580" name="Slide Number Placeholder 3">
            <a:extLst>
              <a:ext uri="{FF2B5EF4-FFF2-40B4-BE49-F238E27FC236}">
                <a16:creationId xmlns:a16="http://schemas.microsoft.com/office/drawing/2014/main" id="{942BDEE5-81BD-EEE3-AFA5-3064B46971C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eorgia" panose="02040502050405020303" pitchFamily="18" charset="0"/>
              </a:defRPr>
            </a:lvl1pPr>
            <a:lvl2pPr marL="742950" indent="-285750">
              <a:defRPr>
                <a:solidFill>
                  <a:schemeClr val="tx1"/>
                </a:solidFill>
                <a:latin typeface="Georgia" panose="02040502050405020303" pitchFamily="18" charset="0"/>
              </a:defRPr>
            </a:lvl2pPr>
            <a:lvl3pPr marL="1143000" indent="-228600">
              <a:defRPr>
                <a:solidFill>
                  <a:schemeClr val="tx1"/>
                </a:solidFill>
                <a:latin typeface="Georgia" panose="02040502050405020303" pitchFamily="18" charset="0"/>
              </a:defRPr>
            </a:lvl3pPr>
            <a:lvl4pPr marL="1600200" indent="-228600">
              <a:defRPr>
                <a:solidFill>
                  <a:schemeClr val="tx1"/>
                </a:solidFill>
                <a:latin typeface="Georgia" panose="02040502050405020303" pitchFamily="18" charset="0"/>
              </a:defRPr>
            </a:lvl4pPr>
            <a:lvl5pPr marL="2057400" indent="-228600">
              <a:defRPr>
                <a:solidFill>
                  <a:schemeClr val="tx1"/>
                </a:solidFill>
                <a:latin typeface="Georgia" panose="02040502050405020303" pitchFamily="18" charset="0"/>
              </a:defRPr>
            </a:lvl5pPr>
            <a:lvl6pPr marL="2514600" indent="-228600" eaLnBrk="0" fontAlgn="base" hangingPunct="0">
              <a:spcBef>
                <a:spcPct val="0"/>
              </a:spcBef>
              <a:spcAft>
                <a:spcPct val="0"/>
              </a:spcAft>
              <a:defRPr>
                <a:solidFill>
                  <a:schemeClr val="tx1"/>
                </a:solidFill>
                <a:latin typeface="Georgia" panose="02040502050405020303" pitchFamily="18" charset="0"/>
              </a:defRPr>
            </a:lvl6pPr>
            <a:lvl7pPr marL="2971800" indent="-228600" eaLnBrk="0" fontAlgn="base" hangingPunct="0">
              <a:spcBef>
                <a:spcPct val="0"/>
              </a:spcBef>
              <a:spcAft>
                <a:spcPct val="0"/>
              </a:spcAft>
              <a:defRPr>
                <a:solidFill>
                  <a:schemeClr val="tx1"/>
                </a:solidFill>
                <a:latin typeface="Georgia" panose="02040502050405020303" pitchFamily="18" charset="0"/>
              </a:defRPr>
            </a:lvl7pPr>
            <a:lvl8pPr marL="3429000" indent="-228600" eaLnBrk="0" fontAlgn="base" hangingPunct="0">
              <a:spcBef>
                <a:spcPct val="0"/>
              </a:spcBef>
              <a:spcAft>
                <a:spcPct val="0"/>
              </a:spcAft>
              <a:defRPr>
                <a:solidFill>
                  <a:schemeClr val="tx1"/>
                </a:solidFill>
                <a:latin typeface="Georgia" panose="02040502050405020303" pitchFamily="18" charset="0"/>
              </a:defRPr>
            </a:lvl8pPr>
            <a:lvl9pPr marL="3886200" indent="-228600" eaLnBrk="0" fontAlgn="base" hangingPunct="0">
              <a:spcBef>
                <a:spcPct val="0"/>
              </a:spcBef>
              <a:spcAft>
                <a:spcPct val="0"/>
              </a:spcAft>
              <a:defRPr>
                <a:solidFill>
                  <a:schemeClr val="tx1"/>
                </a:solidFill>
                <a:latin typeface="Georgia" panose="02040502050405020303" pitchFamily="18" charset="0"/>
              </a:defRPr>
            </a:lvl9pPr>
          </a:lstStyle>
          <a:p>
            <a:fld id="{254BC994-6D90-F54B-9F76-EAF6A2B2721A}" type="slidenum">
              <a:rPr lang="en-US" altLang="en-US" smtClean="0"/>
              <a:pPr/>
              <a:t>16</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DFC009-87C8-0648-9562-BACF8E967603}" type="datetime1">
              <a:rPr lang="en-US" smtClean="0"/>
              <a:t>3/6/2026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0BAF3A-FA2B-AD48-88F6-805E841FE1C5}" type="datetime1">
              <a:rPr lang="en-US" smtClean="0"/>
              <a:t>3/6/2026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86843C-0EE0-6743-A445-5E1CA464869F}" type="datetime1">
              <a:rPr lang="en-US" smtClean="0"/>
              <a:t>3/6/2026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arge Title - Gradient 1" type="tx">
  <p:cSld name="Large Title - Gradient 1">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755650" y="933450"/>
            <a:ext cx="11209332" cy="3364788"/>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FFFFFF"/>
              </a:buClr>
              <a:buSzPts val="9600"/>
              <a:buFont typeface="Inter"/>
              <a:buNone/>
              <a:defRPr sz="4800" b="1" i="0">
                <a:latin typeface="Inter"/>
                <a:ea typeface="Inter"/>
                <a:cs typeface="Inter"/>
                <a:sym typeface="Inter"/>
              </a:defRPr>
            </a:lvl1pPr>
            <a:lvl2pPr lvl="1" algn="l">
              <a:lnSpc>
                <a:spcPct val="100000"/>
              </a:lnSpc>
              <a:spcBef>
                <a:spcPts val="0"/>
              </a:spcBef>
              <a:spcAft>
                <a:spcPts val="0"/>
              </a:spcAft>
              <a:buClr>
                <a:srgbClr val="FFFFFF"/>
              </a:buClr>
              <a:buSzPts val="1800"/>
              <a:buNone/>
              <a:defRPr/>
            </a:lvl2pPr>
            <a:lvl3pPr lvl="2" algn="l">
              <a:lnSpc>
                <a:spcPct val="100000"/>
              </a:lnSpc>
              <a:spcBef>
                <a:spcPts val="0"/>
              </a:spcBef>
              <a:spcAft>
                <a:spcPts val="0"/>
              </a:spcAft>
              <a:buClr>
                <a:srgbClr val="FFFFFF"/>
              </a:buClr>
              <a:buSzPts val="1800"/>
              <a:buNone/>
              <a:defRPr/>
            </a:lvl3pPr>
            <a:lvl4pPr lvl="3" algn="l">
              <a:lnSpc>
                <a:spcPct val="100000"/>
              </a:lnSpc>
              <a:spcBef>
                <a:spcPts val="0"/>
              </a:spcBef>
              <a:spcAft>
                <a:spcPts val="0"/>
              </a:spcAft>
              <a:buClr>
                <a:srgbClr val="FFFFFF"/>
              </a:buClr>
              <a:buSzPts val="1800"/>
              <a:buNone/>
              <a:defRPr/>
            </a:lvl4pPr>
            <a:lvl5pPr lvl="4" algn="l">
              <a:lnSpc>
                <a:spcPct val="100000"/>
              </a:lnSpc>
              <a:spcBef>
                <a:spcPts val="0"/>
              </a:spcBef>
              <a:spcAft>
                <a:spcPts val="0"/>
              </a:spcAft>
              <a:buClr>
                <a:srgbClr val="FFFFFF"/>
              </a:buClr>
              <a:buSzPts val="1800"/>
              <a:buNone/>
              <a:defRPr/>
            </a:lvl5pPr>
            <a:lvl6pPr lvl="5" algn="l">
              <a:lnSpc>
                <a:spcPct val="100000"/>
              </a:lnSpc>
              <a:spcBef>
                <a:spcPts val="0"/>
              </a:spcBef>
              <a:spcAft>
                <a:spcPts val="0"/>
              </a:spcAft>
              <a:buClr>
                <a:srgbClr val="FFFFFF"/>
              </a:buClr>
              <a:buSzPts val="1800"/>
              <a:buNone/>
              <a:defRPr/>
            </a:lvl6pPr>
            <a:lvl7pPr lvl="6" algn="l">
              <a:lnSpc>
                <a:spcPct val="100000"/>
              </a:lnSpc>
              <a:spcBef>
                <a:spcPts val="0"/>
              </a:spcBef>
              <a:spcAft>
                <a:spcPts val="0"/>
              </a:spcAft>
              <a:buClr>
                <a:srgbClr val="FFFFFF"/>
              </a:buClr>
              <a:buSzPts val="1800"/>
              <a:buNone/>
              <a:defRPr/>
            </a:lvl7pPr>
            <a:lvl8pPr lvl="7" algn="l">
              <a:lnSpc>
                <a:spcPct val="100000"/>
              </a:lnSpc>
              <a:spcBef>
                <a:spcPts val="0"/>
              </a:spcBef>
              <a:spcAft>
                <a:spcPts val="0"/>
              </a:spcAft>
              <a:buClr>
                <a:srgbClr val="FFFFFF"/>
              </a:buClr>
              <a:buSzPts val="1800"/>
              <a:buNone/>
              <a:defRPr/>
            </a:lvl8pPr>
            <a:lvl9pPr lvl="8" algn="l">
              <a:lnSpc>
                <a:spcPct val="100000"/>
              </a:lnSpc>
              <a:spcBef>
                <a:spcPts val="0"/>
              </a:spcBef>
              <a:spcAft>
                <a:spcPts val="0"/>
              </a:spcAft>
              <a:buClr>
                <a:srgbClr val="FFFFFF"/>
              </a:buClr>
              <a:buSzPts val="1800"/>
              <a:buNone/>
              <a:defRPr/>
            </a:lvl9pPr>
          </a:lstStyle>
          <a:p>
            <a:endParaRPr/>
          </a:p>
        </p:txBody>
      </p:sp>
    </p:spTree>
    <p:extLst>
      <p:ext uri="{BB962C8B-B14F-4D97-AF65-F5344CB8AC3E}">
        <p14:creationId xmlns:p14="http://schemas.microsoft.com/office/powerpoint/2010/main" val="2915811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Header+Paragraph 1">
  <p:cSld name="Header+Paragraph 1">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762000" y="1689100"/>
            <a:ext cx="7111194" cy="858759"/>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21184A"/>
              </a:buClr>
              <a:buSzPts val="7000"/>
              <a:buFont typeface="Inter"/>
              <a:buNone/>
              <a:defRPr sz="3500" b="1">
                <a:solidFill>
                  <a:srgbClr val="21184A"/>
                </a:solidFill>
                <a:latin typeface="Inter"/>
                <a:ea typeface="Inter"/>
                <a:cs typeface="Inter"/>
                <a:sym typeface="Inter"/>
              </a:defRPr>
            </a:lvl1pPr>
            <a:lvl2pPr lvl="1" algn="l">
              <a:lnSpc>
                <a:spcPct val="100000"/>
              </a:lnSpc>
              <a:spcBef>
                <a:spcPts val="0"/>
              </a:spcBef>
              <a:spcAft>
                <a:spcPts val="0"/>
              </a:spcAft>
              <a:buClr>
                <a:srgbClr val="FFFFFF"/>
              </a:buClr>
              <a:buSzPts val="1800"/>
              <a:buNone/>
              <a:defRPr/>
            </a:lvl2pPr>
            <a:lvl3pPr lvl="2" algn="l">
              <a:lnSpc>
                <a:spcPct val="100000"/>
              </a:lnSpc>
              <a:spcBef>
                <a:spcPts val="0"/>
              </a:spcBef>
              <a:spcAft>
                <a:spcPts val="0"/>
              </a:spcAft>
              <a:buClr>
                <a:srgbClr val="FFFFFF"/>
              </a:buClr>
              <a:buSzPts val="1800"/>
              <a:buNone/>
              <a:defRPr/>
            </a:lvl3pPr>
            <a:lvl4pPr lvl="3" algn="l">
              <a:lnSpc>
                <a:spcPct val="100000"/>
              </a:lnSpc>
              <a:spcBef>
                <a:spcPts val="0"/>
              </a:spcBef>
              <a:spcAft>
                <a:spcPts val="0"/>
              </a:spcAft>
              <a:buClr>
                <a:srgbClr val="FFFFFF"/>
              </a:buClr>
              <a:buSzPts val="1800"/>
              <a:buNone/>
              <a:defRPr/>
            </a:lvl4pPr>
            <a:lvl5pPr lvl="4" algn="l">
              <a:lnSpc>
                <a:spcPct val="100000"/>
              </a:lnSpc>
              <a:spcBef>
                <a:spcPts val="0"/>
              </a:spcBef>
              <a:spcAft>
                <a:spcPts val="0"/>
              </a:spcAft>
              <a:buClr>
                <a:srgbClr val="FFFFFF"/>
              </a:buClr>
              <a:buSzPts val="1800"/>
              <a:buNone/>
              <a:defRPr/>
            </a:lvl5pPr>
            <a:lvl6pPr lvl="5" algn="l">
              <a:lnSpc>
                <a:spcPct val="100000"/>
              </a:lnSpc>
              <a:spcBef>
                <a:spcPts val="0"/>
              </a:spcBef>
              <a:spcAft>
                <a:spcPts val="0"/>
              </a:spcAft>
              <a:buClr>
                <a:srgbClr val="FFFFFF"/>
              </a:buClr>
              <a:buSzPts val="1800"/>
              <a:buNone/>
              <a:defRPr/>
            </a:lvl6pPr>
            <a:lvl7pPr lvl="6" algn="l">
              <a:lnSpc>
                <a:spcPct val="100000"/>
              </a:lnSpc>
              <a:spcBef>
                <a:spcPts val="0"/>
              </a:spcBef>
              <a:spcAft>
                <a:spcPts val="0"/>
              </a:spcAft>
              <a:buClr>
                <a:srgbClr val="FFFFFF"/>
              </a:buClr>
              <a:buSzPts val="1800"/>
              <a:buNone/>
              <a:defRPr/>
            </a:lvl7pPr>
            <a:lvl8pPr lvl="7" algn="l">
              <a:lnSpc>
                <a:spcPct val="100000"/>
              </a:lnSpc>
              <a:spcBef>
                <a:spcPts val="0"/>
              </a:spcBef>
              <a:spcAft>
                <a:spcPts val="0"/>
              </a:spcAft>
              <a:buClr>
                <a:srgbClr val="FFFFFF"/>
              </a:buClr>
              <a:buSzPts val="1800"/>
              <a:buNone/>
              <a:defRPr/>
            </a:lvl8pPr>
            <a:lvl9pPr lvl="8" algn="l">
              <a:lnSpc>
                <a:spcPct val="100000"/>
              </a:lnSpc>
              <a:spcBef>
                <a:spcPts val="0"/>
              </a:spcBef>
              <a:spcAft>
                <a:spcPts val="0"/>
              </a:spcAft>
              <a:buClr>
                <a:srgbClr val="FFFFFF"/>
              </a:buClr>
              <a:buSzPts val="1800"/>
              <a:buNone/>
              <a:defRPr/>
            </a:lvl9pPr>
          </a:lstStyle>
          <a:p>
            <a:endParaRPr/>
          </a:p>
        </p:txBody>
      </p:sp>
      <p:sp>
        <p:nvSpPr>
          <p:cNvPr id="17" name="Google Shape;17;p4"/>
          <p:cNvSpPr txBox="1">
            <a:spLocks noGrp="1"/>
          </p:cNvSpPr>
          <p:nvPr>
            <p:ph type="body" idx="1"/>
          </p:nvPr>
        </p:nvSpPr>
        <p:spPr>
          <a:xfrm>
            <a:off x="762000" y="2355850"/>
            <a:ext cx="7111194" cy="2863850"/>
          </a:xfrm>
          <a:prstGeom prst="rect">
            <a:avLst/>
          </a:prstGeom>
          <a:noFill/>
          <a:ln>
            <a:noFill/>
          </a:ln>
        </p:spPr>
        <p:txBody>
          <a:bodyPr spcFirstLastPara="1" wrap="square" lIns="50800" tIns="50800" rIns="50800" bIns="50800" anchor="t" anchorCtr="0">
            <a:normAutofit/>
          </a:bodyPr>
          <a:lstStyle>
            <a:lvl1pPr marL="228600" lvl="0"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1pPr>
            <a:lvl2pPr marL="457200" lvl="1"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2pPr>
            <a:lvl3pPr marL="685800" lvl="2"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3pPr>
            <a:lvl4pPr marL="914400" lvl="3"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4pPr>
            <a:lvl5pPr marL="1143000" lvl="4"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5pPr>
            <a:lvl6pPr marL="1371600" lvl="5" indent="-185738" algn="l">
              <a:lnSpc>
                <a:spcPct val="120000"/>
              </a:lnSpc>
              <a:spcBef>
                <a:spcPts val="0"/>
              </a:spcBef>
              <a:spcAft>
                <a:spcPts val="0"/>
              </a:spcAft>
              <a:buClr>
                <a:srgbClr val="21184A"/>
              </a:buClr>
              <a:buSzPts val="2250"/>
              <a:buChar char="•"/>
              <a:defRPr/>
            </a:lvl6pPr>
            <a:lvl7pPr marL="1600200" lvl="6" indent="-185738" algn="l">
              <a:lnSpc>
                <a:spcPct val="120000"/>
              </a:lnSpc>
              <a:spcBef>
                <a:spcPts val="0"/>
              </a:spcBef>
              <a:spcAft>
                <a:spcPts val="0"/>
              </a:spcAft>
              <a:buClr>
                <a:srgbClr val="21184A"/>
              </a:buClr>
              <a:buSzPts val="2250"/>
              <a:buChar char="•"/>
              <a:defRPr/>
            </a:lvl7pPr>
            <a:lvl8pPr marL="1828800" lvl="7" indent="-185738" algn="l">
              <a:lnSpc>
                <a:spcPct val="120000"/>
              </a:lnSpc>
              <a:spcBef>
                <a:spcPts val="0"/>
              </a:spcBef>
              <a:spcAft>
                <a:spcPts val="0"/>
              </a:spcAft>
              <a:buClr>
                <a:srgbClr val="21184A"/>
              </a:buClr>
              <a:buSzPts val="2250"/>
              <a:buChar char="•"/>
              <a:defRPr/>
            </a:lvl8pPr>
            <a:lvl9pPr marL="2057400" lvl="8" indent="-185738" algn="l">
              <a:lnSpc>
                <a:spcPct val="120000"/>
              </a:lnSpc>
              <a:spcBef>
                <a:spcPts val="0"/>
              </a:spcBef>
              <a:spcAft>
                <a:spcPts val="0"/>
              </a:spcAft>
              <a:buClr>
                <a:srgbClr val="21184A"/>
              </a:buClr>
              <a:buSzPts val="2250"/>
              <a:buChar char="•"/>
              <a:defRPr/>
            </a:lvl9pPr>
          </a:lstStyle>
          <a:p>
            <a:endParaRPr/>
          </a:p>
        </p:txBody>
      </p:sp>
      <p:pic>
        <p:nvPicPr>
          <p:cNvPr id="18" name="Google Shape;18;p4" descr="Image"/>
          <p:cNvPicPr preferRelativeResize="0"/>
          <p:nvPr/>
        </p:nvPicPr>
        <p:blipFill rotWithShape="1">
          <a:blip r:embed="rId2" cstate="screen">
            <a:alphaModFix amt="24458"/>
            <a:extLst>
              <a:ext uri="{28A0092B-C50C-407E-A947-70E740481C1C}">
                <a14:useLocalDpi xmlns:a14="http://schemas.microsoft.com/office/drawing/2010/main"/>
              </a:ext>
            </a:extLst>
          </a:blip>
          <a:srcRect/>
          <a:stretch/>
        </p:blipFill>
        <p:spPr>
          <a:xfrm>
            <a:off x="8658087" y="932049"/>
            <a:ext cx="2970079" cy="4993903"/>
          </a:xfrm>
          <a:prstGeom prst="rect">
            <a:avLst/>
          </a:prstGeom>
          <a:noFill/>
          <a:ln>
            <a:noFill/>
          </a:ln>
        </p:spPr>
      </p:pic>
    </p:spTree>
    <p:extLst>
      <p:ext uri="{BB962C8B-B14F-4D97-AF65-F5344CB8AC3E}">
        <p14:creationId xmlns:p14="http://schemas.microsoft.com/office/powerpoint/2010/main" val="19398680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hoto Vertical - Text">
  <p:cSld name="Photo Vertical - Text">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749300" y="990600"/>
            <a:ext cx="5077508" cy="607663"/>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21184A"/>
              </a:buClr>
              <a:buSzPts val="7000"/>
              <a:buFont typeface="Inter"/>
              <a:buNone/>
              <a:defRPr sz="3500" b="1">
                <a:solidFill>
                  <a:srgbClr val="21184A"/>
                </a:solidFill>
                <a:latin typeface="Inter"/>
                <a:ea typeface="Inter"/>
                <a:cs typeface="Inter"/>
                <a:sym typeface="Inter"/>
              </a:defRPr>
            </a:lvl1pPr>
            <a:lvl2pPr lvl="1" algn="l">
              <a:lnSpc>
                <a:spcPct val="100000"/>
              </a:lnSpc>
              <a:spcBef>
                <a:spcPts val="0"/>
              </a:spcBef>
              <a:spcAft>
                <a:spcPts val="0"/>
              </a:spcAft>
              <a:buClr>
                <a:srgbClr val="FFFFFF"/>
              </a:buClr>
              <a:buSzPts val="1800"/>
              <a:buNone/>
              <a:defRPr/>
            </a:lvl2pPr>
            <a:lvl3pPr lvl="2" algn="l">
              <a:lnSpc>
                <a:spcPct val="100000"/>
              </a:lnSpc>
              <a:spcBef>
                <a:spcPts val="0"/>
              </a:spcBef>
              <a:spcAft>
                <a:spcPts val="0"/>
              </a:spcAft>
              <a:buClr>
                <a:srgbClr val="FFFFFF"/>
              </a:buClr>
              <a:buSzPts val="1800"/>
              <a:buNone/>
              <a:defRPr/>
            </a:lvl3pPr>
            <a:lvl4pPr lvl="3" algn="l">
              <a:lnSpc>
                <a:spcPct val="100000"/>
              </a:lnSpc>
              <a:spcBef>
                <a:spcPts val="0"/>
              </a:spcBef>
              <a:spcAft>
                <a:spcPts val="0"/>
              </a:spcAft>
              <a:buClr>
                <a:srgbClr val="FFFFFF"/>
              </a:buClr>
              <a:buSzPts val="1800"/>
              <a:buNone/>
              <a:defRPr/>
            </a:lvl4pPr>
            <a:lvl5pPr lvl="4" algn="l">
              <a:lnSpc>
                <a:spcPct val="100000"/>
              </a:lnSpc>
              <a:spcBef>
                <a:spcPts val="0"/>
              </a:spcBef>
              <a:spcAft>
                <a:spcPts val="0"/>
              </a:spcAft>
              <a:buClr>
                <a:srgbClr val="FFFFFF"/>
              </a:buClr>
              <a:buSzPts val="1800"/>
              <a:buNone/>
              <a:defRPr/>
            </a:lvl5pPr>
            <a:lvl6pPr lvl="5" algn="l">
              <a:lnSpc>
                <a:spcPct val="100000"/>
              </a:lnSpc>
              <a:spcBef>
                <a:spcPts val="0"/>
              </a:spcBef>
              <a:spcAft>
                <a:spcPts val="0"/>
              </a:spcAft>
              <a:buClr>
                <a:srgbClr val="FFFFFF"/>
              </a:buClr>
              <a:buSzPts val="1800"/>
              <a:buNone/>
              <a:defRPr/>
            </a:lvl6pPr>
            <a:lvl7pPr lvl="6" algn="l">
              <a:lnSpc>
                <a:spcPct val="100000"/>
              </a:lnSpc>
              <a:spcBef>
                <a:spcPts val="0"/>
              </a:spcBef>
              <a:spcAft>
                <a:spcPts val="0"/>
              </a:spcAft>
              <a:buClr>
                <a:srgbClr val="FFFFFF"/>
              </a:buClr>
              <a:buSzPts val="1800"/>
              <a:buNone/>
              <a:defRPr/>
            </a:lvl7pPr>
            <a:lvl8pPr lvl="7" algn="l">
              <a:lnSpc>
                <a:spcPct val="100000"/>
              </a:lnSpc>
              <a:spcBef>
                <a:spcPts val="0"/>
              </a:spcBef>
              <a:spcAft>
                <a:spcPts val="0"/>
              </a:spcAft>
              <a:buClr>
                <a:srgbClr val="FFFFFF"/>
              </a:buClr>
              <a:buSzPts val="1800"/>
              <a:buNone/>
              <a:defRPr/>
            </a:lvl8pPr>
            <a:lvl9pPr lvl="8" algn="l">
              <a:lnSpc>
                <a:spcPct val="100000"/>
              </a:lnSpc>
              <a:spcBef>
                <a:spcPts val="0"/>
              </a:spcBef>
              <a:spcAft>
                <a:spcPts val="0"/>
              </a:spcAft>
              <a:buClr>
                <a:srgbClr val="FFFFFF"/>
              </a:buClr>
              <a:buSzPts val="1800"/>
              <a:buNone/>
              <a:defRPr/>
            </a:lvl9pPr>
          </a:lstStyle>
          <a:p>
            <a:endParaRPr/>
          </a:p>
        </p:txBody>
      </p:sp>
      <p:sp>
        <p:nvSpPr>
          <p:cNvPr id="21" name="Google Shape;21;p5"/>
          <p:cNvSpPr txBox="1">
            <a:spLocks noGrp="1"/>
          </p:cNvSpPr>
          <p:nvPr>
            <p:ph type="body" idx="1"/>
          </p:nvPr>
        </p:nvSpPr>
        <p:spPr>
          <a:xfrm>
            <a:off x="749300" y="1670050"/>
            <a:ext cx="5077508" cy="4066265"/>
          </a:xfrm>
          <a:prstGeom prst="rect">
            <a:avLst/>
          </a:prstGeom>
          <a:noFill/>
          <a:ln>
            <a:noFill/>
          </a:ln>
        </p:spPr>
        <p:txBody>
          <a:bodyPr spcFirstLastPara="1" wrap="square" lIns="50800" tIns="50800" rIns="50800" bIns="50800" anchor="t" anchorCtr="0">
            <a:noAutofit/>
          </a:bodyPr>
          <a:lstStyle>
            <a:lvl1pPr marL="228600" lvl="0"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1pPr>
            <a:lvl2pPr marL="457200" lvl="1" indent="-273050" algn="l">
              <a:lnSpc>
                <a:spcPct val="120000"/>
              </a:lnSpc>
              <a:spcBef>
                <a:spcPts val="0"/>
              </a:spcBef>
              <a:spcAft>
                <a:spcPts val="0"/>
              </a:spcAft>
              <a:buClr>
                <a:srgbClr val="21184A"/>
              </a:buClr>
              <a:buSzPts val="5000"/>
              <a:buFont typeface="Inter"/>
              <a:buChar char="•"/>
              <a:defRPr sz="2000">
                <a:latin typeface="Inter"/>
                <a:ea typeface="Inter"/>
                <a:cs typeface="Inter"/>
                <a:sym typeface="Inter"/>
              </a:defRPr>
            </a:lvl2pPr>
            <a:lvl3pPr marL="685800" lvl="2" indent="-273050" algn="l">
              <a:lnSpc>
                <a:spcPct val="120000"/>
              </a:lnSpc>
              <a:spcBef>
                <a:spcPts val="0"/>
              </a:spcBef>
              <a:spcAft>
                <a:spcPts val="0"/>
              </a:spcAft>
              <a:buClr>
                <a:srgbClr val="21184A"/>
              </a:buClr>
              <a:buSzPts val="5000"/>
              <a:buFont typeface="Inter"/>
              <a:buChar char="•"/>
              <a:defRPr sz="2000">
                <a:latin typeface="Inter"/>
                <a:ea typeface="Inter"/>
                <a:cs typeface="Inter"/>
                <a:sym typeface="Inter"/>
              </a:defRPr>
            </a:lvl3pPr>
            <a:lvl4pPr marL="914400" lvl="3" indent="-273050" algn="l">
              <a:lnSpc>
                <a:spcPct val="120000"/>
              </a:lnSpc>
              <a:spcBef>
                <a:spcPts val="0"/>
              </a:spcBef>
              <a:spcAft>
                <a:spcPts val="0"/>
              </a:spcAft>
              <a:buClr>
                <a:srgbClr val="21184A"/>
              </a:buClr>
              <a:buSzPts val="5000"/>
              <a:buFont typeface="Inter"/>
              <a:buChar char="•"/>
              <a:defRPr sz="2000">
                <a:latin typeface="Inter"/>
                <a:ea typeface="Inter"/>
                <a:cs typeface="Inter"/>
                <a:sym typeface="Inter"/>
              </a:defRPr>
            </a:lvl4pPr>
            <a:lvl5pPr marL="1143000" lvl="4" indent="-273050" algn="l">
              <a:lnSpc>
                <a:spcPct val="120000"/>
              </a:lnSpc>
              <a:spcBef>
                <a:spcPts val="0"/>
              </a:spcBef>
              <a:spcAft>
                <a:spcPts val="0"/>
              </a:spcAft>
              <a:buClr>
                <a:srgbClr val="21184A"/>
              </a:buClr>
              <a:buSzPts val="5000"/>
              <a:buFont typeface="Inter"/>
              <a:buChar char="•"/>
              <a:defRPr sz="2000">
                <a:latin typeface="Inter"/>
                <a:ea typeface="Inter"/>
                <a:cs typeface="Inter"/>
                <a:sym typeface="Inter"/>
              </a:defRPr>
            </a:lvl5pPr>
            <a:lvl6pPr marL="1371600" lvl="5" indent="-185738" algn="l">
              <a:lnSpc>
                <a:spcPct val="120000"/>
              </a:lnSpc>
              <a:spcBef>
                <a:spcPts val="0"/>
              </a:spcBef>
              <a:spcAft>
                <a:spcPts val="0"/>
              </a:spcAft>
              <a:buClr>
                <a:srgbClr val="21184A"/>
              </a:buClr>
              <a:buSzPts val="2250"/>
              <a:buChar char="•"/>
              <a:defRPr/>
            </a:lvl6pPr>
            <a:lvl7pPr marL="1600200" lvl="6" indent="-185738" algn="l">
              <a:lnSpc>
                <a:spcPct val="120000"/>
              </a:lnSpc>
              <a:spcBef>
                <a:spcPts val="0"/>
              </a:spcBef>
              <a:spcAft>
                <a:spcPts val="0"/>
              </a:spcAft>
              <a:buClr>
                <a:srgbClr val="21184A"/>
              </a:buClr>
              <a:buSzPts val="2250"/>
              <a:buChar char="•"/>
              <a:defRPr/>
            </a:lvl7pPr>
            <a:lvl8pPr marL="1828800" lvl="7" indent="-185738" algn="l">
              <a:lnSpc>
                <a:spcPct val="120000"/>
              </a:lnSpc>
              <a:spcBef>
                <a:spcPts val="0"/>
              </a:spcBef>
              <a:spcAft>
                <a:spcPts val="0"/>
              </a:spcAft>
              <a:buClr>
                <a:srgbClr val="21184A"/>
              </a:buClr>
              <a:buSzPts val="2250"/>
              <a:buChar char="•"/>
              <a:defRPr/>
            </a:lvl8pPr>
            <a:lvl9pPr marL="2057400" lvl="8" indent="-185738" algn="l">
              <a:lnSpc>
                <a:spcPct val="120000"/>
              </a:lnSpc>
              <a:spcBef>
                <a:spcPts val="0"/>
              </a:spcBef>
              <a:spcAft>
                <a:spcPts val="0"/>
              </a:spcAft>
              <a:buClr>
                <a:srgbClr val="21184A"/>
              </a:buClr>
              <a:buSzPts val="2250"/>
              <a:buChar char="•"/>
              <a:defRPr/>
            </a:lvl9pPr>
          </a:lstStyle>
          <a:p>
            <a:endParaRPr/>
          </a:p>
        </p:txBody>
      </p:sp>
      <p:sp>
        <p:nvSpPr>
          <p:cNvPr id="22" name="Google Shape;22;p5"/>
          <p:cNvSpPr/>
          <p:nvPr/>
        </p:nvSpPr>
        <p:spPr>
          <a:xfrm>
            <a:off x="0" y="6665933"/>
            <a:ext cx="12192000" cy="192068"/>
          </a:xfrm>
          <a:prstGeom prst="rect">
            <a:avLst/>
          </a:prstGeom>
          <a:gradFill>
            <a:gsLst>
              <a:gs pos="0">
                <a:srgbClr val="D77634"/>
              </a:gs>
              <a:gs pos="100000">
                <a:srgbClr val="662259"/>
              </a:gs>
            </a:gsLst>
            <a:lin ang="8571216" scaled="0"/>
          </a:gra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55C1FF"/>
              </a:buClr>
              <a:buSzPts val="3400"/>
              <a:buFont typeface="Helvetica Neue"/>
              <a:buNone/>
            </a:pPr>
            <a:endParaRPr sz="1700" b="0" i="0" u="none" strike="noStrike" cap="none">
              <a:solidFill>
                <a:srgbClr val="21184A"/>
              </a:solidFill>
              <a:latin typeface="Inter"/>
              <a:ea typeface="Inter"/>
              <a:cs typeface="Inter"/>
              <a:sym typeface="Inter"/>
            </a:endParaRPr>
          </a:p>
        </p:txBody>
      </p:sp>
      <p:sp>
        <p:nvSpPr>
          <p:cNvPr id="23" name="Google Shape;23;p5"/>
          <p:cNvSpPr>
            <a:spLocks noGrp="1"/>
          </p:cNvSpPr>
          <p:nvPr>
            <p:ph type="pic" idx="2"/>
          </p:nvPr>
        </p:nvSpPr>
        <p:spPr>
          <a:xfrm>
            <a:off x="6531672" y="-1"/>
            <a:ext cx="5660329" cy="6858001"/>
          </a:xfrm>
          <a:prstGeom prst="rect">
            <a:avLst/>
          </a:prstGeom>
          <a:noFill/>
          <a:ln>
            <a:noFill/>
          </a:ln>
        </p:spPr>
      </p:sp>
    </p:spTree>
    <p:extLst>
      <p:ext uri="{BB962C8B-B14F-4D97-AF65-F5344CB8AC3E}">
        <p14:creationId xmlns:p14="http://schemas.microsoft.com/office/powerpoint/2010/main" val="2020766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aragraph + Graph">
  <p:cSld name="Paragraph + Graph">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762000" y="2057400"/>
            <a:ext cx="4904250" cy="858750"/>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662259"/>
              </a:buClr>
              <a:buSzPts val="7000"/>
              <a:buFont typeface="Inter"/>
              <a:buNone/>
              <a:defRPr sz="3500" b="1">
                <a:solidFill>
                  <a:srgbClr val="662259"/>
                </a:solidFill>
                <a:latin typeface="Inter"/>
                <a:ea typeface="Inter"/>
                <a:cs typeface="Inter"/>
                <a:sym typeface="Inter"/>
              </a:defRPr>
            </a:lvl1pPr>
            <a:lvl2pPr lvl="1" algn="l">
              <a:lnSpc>
                <a:spcPct val="100000"/>
              </a:lnSpc>
              <a:spcBef>
                <a:spcPts val="0"/>
              </a:spcBef>
              <a:spcAft>
                <a:spcPts val="0"/>
              </a:spcAft>
              <a:buClr>
                <a:srgbClr val="FFFFFF"/>
              </a:buClr>
              <a:buSzPts val="1800"/>
              <a:buFont typeface="Inter ExtraBold"/>
              <a:buNone/>
              <a:defRPr/>
            </a:lvl2pPr>
            <a:lvl3pPr lvl="2" algn="l">
              <a:lnSpc>
                <a:spcPct val="100000"/>
              </a:lnSpc>
              <a:spcBef>
                <a:spcPts val="0"/>
              </a:spcBef>
              <a:spcAft>
                <a:spcPts val="0"/>
              </a:spcAft>
              <a:buClr>
                <a:srgbClr val="FFFFFF"/>
              </a:buClr>
              <a:buSzPts val="1800"/>
              <a:buFont typeface="Inter ExtraBold"/>
              <a:buNone/>
              <a:defRPr/>
            </a:lvl3pPr>
            <a:lvl4pPr lvl="3" algn="l">
              <a:lnSpc>
                <a:spcPct val="100000"/>
              </a:lnSpc>
              <a:spcBef>
                <a:spcPts val="0"/>
              </a:spcBef>
              <a:spcAft>
                <a:spcPts val="0"/>
              </a:spcAft>
              <a:buClr>
                <a:srgbClr val="FFFFFF"/>
              </a:buClr>
              <a:buSzPts val="1800"/>
              <a:buFont typeface="Inter ExtraBold"/>
              <a:buNone/>
              <a:defRPr/>
            </a:lvl4pPr>
            <a:lvl5pPr lvl="4" algn="l">
              <a:lnSpc>
                <a:spcPct val="100000"/>
              </a:lnSpc>
              <a:spcBef>
                <a:spcPts val="0"/>
              </a:spcBef>
              <a:spcAft>
                <a:spcPts val="0"/>
              </a:spcAft>
              <a:buClr>
                <a:srgbClr val="FFFFFF"/>
              </a:buClr>
              <a:buSzPts val="1800"/>
              <a:buFont typeface="Inter ExtraBold"/>
              <a:buNone/>
              <a:defRPr/>
            </a:lvl5pPr>
            <a:lvl6pPr lvl="5" algn="l">
              <a:lnSpc>
                <a:spcPct val="100000"/>
              </a:lnSpc>
              <a:spcBef>
                <a:spcPts val="0"/>
              </a:spcBef>
              <a:spcAft>
                <a:spcPts val="0"/>
              </a:spcAft>
              <a:buClr>
                <a:srgbClr val="FFFFFF"/>
              </a:buClr>
              <a:buSzPts val="1800"/>
              <a:buFont typeface="Inter ExtraBold"/>
              <a:buNone/>
              <a:defRPr/>
            </a:lvl6pPr>
            <a:lvl7pPr lvl="6" algn="l">
              <a:lnSpc>
                <a:spcPct val="100000"/>
              </a:lnSpc>
              <a:spcBef>
                <a:spcPts val="0"/>
              </a:spcBef>
              <a:spcAft>
                <a:spcPts val="0"/>
              </a:spcAft>
              <a:buClr>
                <a:srgbClr val="FFFFFF"/>
              </a:buClr>
              <a:buSzPts val="1800"/>
              <a:buFont typeface="Inter ExtraBold"/>
              <a:buNone/>
              <a:defRPr/>
            </a:lvl7pPr>
            <a:lvl8pPr lvl="7" algn="l">
              <a:lnSpc>
                <a:spcPct val="100000"/>
              </a:lnSpc>
              <a:spcBef>
                <a:spcPts val="0"/>
              </a:spcBef>
              <a:spcAft>
                <a:spcPts val="0"/>
              </a:spcAft>
              <a:buClr>
                <a:srgbClr val="FFFFFF"/>
              </a:buClr>
              <a:buSzPts val="1800"/>
              <a:buFont typeface="Inter ExtraBold"/>
              <a:buNone/>
              <a:defRPr/>
            </a:lvl8pPr>
            <a:lvl9pPr lvl="8" algn="l">
              <a:lnSpc>
                <a:spcPct val="100000"/>
              </a:lnSpc>
              <a:spcBef>
                <a:spcPts val="0"/>
              </a:spcBef>
              <a:spcAft>
                <a:spcPts val="0"/>
              </a:spcAft>
              <a:buClr>
                <a:srgbClr val="FFFFFF"/>
              </a:buClr>
              <a:buSzPts val="1800"/>
              <a:buFont typeface="Inter ExtraBold"/>
              <a:buNone/>
              <a:defRPr/>
            </a:lvl9pPr>
          </a:lstStyle>
          <a:p>
            <a:endParaRPr/>
          </a:p>
        </p:txBody>
      </p:sp>
      <p:sp>
        <p:nvSpPr>
          <p:cNvPr id="26" name="Google Shape;26;p6"/>
          <p:cNvSpPr txBox="1">
            <a:spLocks noGrp="1"/>
          </p:cNvSpPr>
          <p:nvPr>
            <p:ph type="body" idx="1"/>
          </p:nvPr>
        </p:nvSpPr>
        <p:spPr>
          <a:xfrm>
            <a:off x="762000" y="2711450"/>
            <a:ext cx="4904250" cy="2863800"/>
          </a:xfrm>
          <a:prstGeom prst="rect">
            <a:avLst/>
          </a:prstGeom>
          <a:noFill/>
          <a:ln>
            <a:noFill/>
          </a:ln>
        </p:spPr>
        <p:txBody>
          <a:bodyPr spcFirstLastPara="1" wrap="square" lIns="50800" tIns="50800" rIns="50800" bIns="50800" anchor="t" anchorCtr="0">
            <a:normAutofit/>
          </a:bodyPr>
          <a:lstStyle>
            <a:lvl1pPr marL="228600" lvl="0"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1pPr>
            <a:lvl2pPr marL="457200" lvl="1"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2pPr>
            <a:lvl3pPr marL="685800" lvl="2"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3pPr>
            <a:lvl4pPr marL="914400" lvl="3"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4pPr>
            <a:lvl5pPr marL="1143000" lvl="4" indent="-114300" algn="l">
              <a:lnSpc>
                <a:spcPct val="120000"/>
              </a:lnSpc>
              <a:spcBef>
                <a:spcPts val="0"/>
              </a:spcBef>
              <a:spcAft>
                <a:spcPts val="0"/>
              </a:spcAft>
              <a:buClr>
                <a:srgbClr val="21184A"/>
              </a:buClr>
              <a:buSzPts val="3400"/>
              <a:buFont typeface="Inter"/>
              <a:buNone/>
              <a:defRPr>
                <a:latin typeface="Inter"/>
                <a:ea typeface="Inter"/>
                <a:cs typeface="Inter"/>
                <a:sym typeface="Inter"/>
              </a:defRPr>
            </a:lvl5pPr>
            <a:lvl6pPr marL="1371600" lvl="5" indent="-185738" algn="l">
              <a:lnSpc>
                <a:spcPct val="120000"/>
              </a:lnSpc>
              <a:spcBef>
                <a:spcPts val="0"/>
              </a:spcBef>
              <a:spcAft>
                <a:spcPts val="0"/>
              </a:spcAft>
              <a:buClr>
                <a:srgbClr val="21184A"/>
              </a:buClr>
              <a:buSzPts val="2250"/>
              <a:buFont typeface="Inter"/>
              <a:buChar char="•"/>
              <a:defRPr/>
            </a:lvl6pPr>
            <a:lvl7pPr marL="1600200" lvl="6" indent="-185738" algn="l">
              <a:lnSpc>
                <a:spcPct val="120000"/>
              </a:lnSpc>
              <a:spcBef>
                <a:spcPts val="0"/>
              </a:spcBef>
              <a:spcAft>
                <a:spcPts val="0"/>
              </a:spcAft>
              <a:buClr>
                <a:srgbClr val="21184A"/>
              </a:buClr>
              <a:buSzPts val="2250"/>
              <a:buFont typeface="Inter"/>
              <a:buChar char="•"/>
              <a:defRPr/>
            </a:lvl7pPr>
            <a:lvl8pPr marL="1828800" lvl="7" indent="-185738" algn="l">
              <a:lnSpc>
                <a:spcPct val="120000"/>
              </a:lnSpc>
              <a:spcBef>
                <a:spcPts val="0"/>
              </a:spcBef>
              <a:spcAft>
                <a:spcPts val="0"/>
              </a:spcAft>
              <a:buClr>
                <a:srgbClr val="21184A"/>
              </a:buClr>
              <a:buSzPts val="2250"/>
              <a:buFont typeface="Inter"/>
              <a:buChar char="•"/>
              <a:defRPr/>
            </a:lvl8pPr>
            <a:lvl9pPr marL="2057400" lvl="8" indent="-185738" algn="l">
              <a:lnSpc>
                <a:spcPct val="120000"/>
              </a:lnSpc>
              <a:spcBef>
                <a:spcPts val="0"/>
              </a:spcBef>
              <a:spcAft>
                <a:spcPts val="0"/>
              </a:spcAft>
              <a:buClr>
                <a:srgbClr val="21184A"/>
              </a:buClr>
              <a:buSzPts val="2250"/>
              <a:buFont typeface="Inter"/>
              <a:buChar char="•"/>
              <a:defRPr/>
            </a:lvl9pPr>
          </a:lstStyle>
          <a:p>
            <a:endParaRPr/>
          </a:p>
        </p:txBody>
      </p:sp>
      <p:sp>
        <p:nvSpPr>
          <p:cNvPr id="27" name="Google Shape;27;p6"/>
          <p:cNvSpPr/>
          <p:nvPr/>
        </p:nvSpPr>
        <p:spPr>
          <a:xfrm>
            <a:off x="0" y="6411678"/>
            <a:ext cx="12192000" cy="446250"/>
          </a:xfrm>
          <a:prstGeom prst="rect">
            <a:avLst/>
          </a:prstGeom>
          <a:gradFill>
            <a:gsLst>
              <a:gs pos="0">
                <a:srgbClr val="D77634"/>
              </a:gs>
              <a:gs pos="100000">
                <a:srgbClr val="662259"/>
              </a:gs>
            </a:gsLst>
            <a:lin ang="8571334" scaled="0"/>
          </a:gra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21184A"/>
              </a:buClr>
              <a:buSzPts val="3400"/>
              <a:buFont typeface="Helvetica Neue"/>
              <a:buNone/>
            </a:pPr>
            <a:endParaRPr sz="1700" b="0" i="0" u="none" strike="noStrike" cap="none">
              <a:solidFill>
                <a:srgbClr val="21184A"/>
              </a:solidFill>
              <a:latin typeface="Inter"/>
              <a:ea typeface="Inter"/>
              <a:cs typeface="Inter"/>
              <a:sym typeface="Inter"/>
            </a:endParaRPr>
          </a:p>
        </p:txBody>
      </p:sp>
    </p:spTree>
    <p:extLst>
      <p:ext uri="{BB962C8B-B14F-4D97-AF65-F5344CB8AC3E}">
        <p14:creationId xmlns:p14="http://schemas.microsoft.com/office/powerpoint/2010/main" val="1811871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Large Title - Gradient 1 1">
  <p:cSld name="Large Title - Gradient 1 1">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755650" y="933450"/>
            <a:ext cx="11209200" cy="3364800"/>
          </a:xfrm>
          <a:prstGeom prst="rect">
            <a:avLst/>
          </a:prstGeom>
          <a:noFill/>
          <a:ln>
            <a:noFill/>
          </a:ln>
        </p:spPr>
        <p:txBody>
          <a:bodyPr spcFirstLastPara="1" wrap="square" lIns="50800" tIns="50800" rIns="50800" bIns="50800" anchor="t" anchorCtr="0">
            <a:normAutofit/>
          </a:bodyPr>
          <a:lstStyle>
            <a:lvl1pPr lvl="0" algn="l">
              <a:lnSpc>
                <a:spcPct val="100000"/>
              </a:lnSpc>
              <a:spcBef>
                <a:spcPts val="0"/>
              </a:spcBef>
              <a:spcAft>
                <a:spcPts val="0"/>
              </a:spcAft>
              <a:buClr>
                <a:srgbClr val="FFFFFF"/>
              </a:buClr>
              <a:buSzPts val="9600"/>
              <a:buFont typeface="Inter"/>
              <a:buNone/>
              <a:defRPr sz="4800" b="1" i="0">
                <a:latin typeface="Inter"/>
                <a:ea typeface="Inter"/>
                <a:cs typeface="Inter"/>
                <a:sym typeface="Inter"/>
              </a:defRPr>
            </a:lvl1pPr>
            <a:lvl2pPr lvl="1" algn="l">
              <a:lnSpc>
                <a:spcPct val="100000"/>
              </a:lnSpc>
              <a:spcBef>
                <a:spcPts val="0"/>
              </a:spcBef>
              <a:spcAft>
                <a:spcPts val="0"/>
              </a:spcAft>
              <a:buClr>
                <a:srgbClr val="FFFFFF"/>
              </a:buClr>
              <a:buSzPts val="1900"/>
              <a:buFont typeface="Inter ExtraBold"/>
              <a:buNone/>
              <a:defRPr/>
            </a:lvl2pPr>
            <a:lvl3pPr lvl="2" algn="l">
              <a:lnSpc>
                <a:spcPct val="100000"/>
              </a:lnSpc>
              <a:spcBef>
                <a:spcPts val="0"/>
              </a:spcBef>
              <a:spcAft>
                <a:spcPts val="0"/>
              </a:spcAft>
              <a:buClr>
                <a:srgbClr val="FFFFFF"/>
              </a:buClr>
              <a:buSzPts val="1900"/>
              <a:buFont typeface="Inter ExtraBold"/>
              <a:buNone/>
              <a:defRPr/>
            </a:lvl3pPr>
            <a:lvl4pPr lvl="3" algn="l">
              <a:lnSpc>
                <a:spcPct val="100000"/>
              </a:lnSpc>
              <a:spcBef>
                <a:spcPts val="0"/>
              </a:spcBef>
              <a:spcAft>
                <a:spcPts val="0"/>
              </a:spcAft>
              <a:buClr>
                <a:srgbClr val="FFFFFF"/>
              </a:buClr>
              <a:buSzPts val="1900"/>
              <a:buFont typeface="Inter ExtraBold"/>
              <a:buNone/>
              <a:defRPr/>
            </a:lvl4pPr>
            <a:lvl5pPr lvl="4" algn="l">
              <a:lnSpc>
                <a:spcPct val="100000"/>
              </a:lnSpc>
              <a:spcBef>
                <a:spcPts val="0"/>
              </a:spcBef>
              <a:spcAft>
                <a:spcPts val="0"/>
              </a:spcAft>
              <a:buClr>
                <a:srgbClr val="FFFFFF"/>
              </a:buClr>
              <a:buSzPts val="1900"/>
              <a:buFont typeface="Inter ExtraBold"/>
              <a:buNone/>
              <a:defRPr/>
            </a:lvl5pPr>
            <a:lvl6pPr lvl="5" algn="l">
              <a:lnSpc>
                <a:spcPct val="100000"/>
              </a:lnSpc>
              <a:spcBef>
                <a:spcPts val="0"/>
              </a:spcBef>
              <a:spcAft>
                <a:spcPts val="0"/>
              </a:spcAft>
              <a:buClr>
                <a:srgbClr val="FFFFFF"/>
              </a:buClr>
              <a:buSzPts val="1900"/>
              <a:buFont typeface="Inter ExtraBold"/>
              <a:buNone/>
              <a:defRPr/>
            </a:lvl6pPr>
            <a:lvl7pPr lvl="6" algn="l">
              <a:lnSpc>
                <a:spcPct val="100000"/>
              </a:lnSpc>
              <a:spcBef>
                <a:spcPts val="0"/>
              </a:spcBef>
              <a:spcAft>
                <a:spcPts val="0"/>
              </a:spcAft>
              <a:buClr>
                <a:srgbClr val="FFFFFF"/>
              </a:buClr>
              <a:buSzPts val="1900"/>
              <a:buFont typeface="Inter ExtraBold"/>
              <a:buNone/>
              <a:defRPr/>
            </a:lvl7pPr>
            <a:lvl8pPr lvl="7" algn="l">
              <a:lnSpc>
                <a:spcPct val="100000"/>
              </a:lnSpc>
              <a:spcBef>
                <a:spcPts val="0"/>
              </a:spcBef>
              <a:spcAft>
                <a:spcPts val="0"/>
              </a:spcAft>
              <a:buClr>
                <a:srgbClr val="FFFFFF"/>
              </a:buClr>
              <a:buSzPts val="1900"/>
              <a:buFont typeface="Inter ExtraBold"/>
              <a:buNone/>
              <a:defRPr/>
            </a:lvl8pPr>
            <a:lvl9pPr lvl="8" algn="l">
              <a:lnSpc>
                <a:spcPct val="100000"/>
              </a:lnSpc>
              <a:spcBef>
                <a:spcPts val="0"/>
              </a:spcBef>
              <a:spcAft>
                <a:spcPts val="0"/>
              </a:spcAft>
              <a:buClr>
                <a:srgbClr val="FFFFFF"/>
              </a:buClr>
              <a:buSzPts val="1900"/>
              <a:buFont typeface="Inter ExtraBold"/>
              <a:buNone/>
              <a:defRPr/>
            </a:lvl9pPr>
          </a:lstStyle>
          <a:p>
            <a:endParaRPr/>
          </a:p>
        </p:txBody>
      </p:sp>
      <p:pic>
        <p:nvPicPr>
          <p:cNvPr id="30" name="Google Shape;30;p7" descr="Image"/>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278927" y="123824"/>
            <a:ext cx="3751099" cy="6307112"/>
          </a:xfrm>
          <a:prstGeom prst="rect">
            <a:avLst/>
          </a:prstGeom>
          <a:noFill/>
          <a:ln>
            <a:noFill/>
          </a:ln>
        </p:spPr>
      </p:pic>
    </p:spTree>
    <p:extLst>
      <p:ext uri="{BB962C8B-B14F-4D97-AF65-F5344CB8AC3E}">
        <p14:creationId xmlns:p14="http://schemas.microsoft.com/office/powerpoint/2010/main" val="16730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2427D5-82F3-B344-9AE6-6936E2BD9811}" type="datetime1">
              <a:rPr lang="en-US" smtClean="0"/>
              <a:t>3/6/2026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EF2D4C-FFBF-404D-9CBA-991381D53C7F}" type="datetime1">
              <a:rPr lang="en-US" smtClean="0"/>
              <a:t>3/6/2026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48D4EC64-BE7D-3545-8BE5-640C94AF29D5}" type="datetime1">
              <a:rPr lang="en-US" smtClean="0"/>
              <a:t>3/6/2026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4C9C72C0-4AFC-294C-AA27-7D5CF0F9C800}" type="datetime1">
              <a:rPr lang="en-US" smtClean="0"/>
              <a:t>3/6/2026</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03A8362D-EBB2-634A-AD5E-38AE2298F57B}" type="datetime1">
              <a:rPr lang="en-US" smtClean="0"/>
              <a:t>3/6/2026</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77E6975-7B13-6744-817D-B5385D177BBE}" type="datetime1">
              <a:rPr lang="en-US" smtClean="0"/>
              <a:t>3/6/2026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BD7673BC-FC17-914E-9411-E1D5A83E7CBD}" type="datetime1">
              <a:rPr lang="en-US" smtClean="0"/>
              <a:t>3/6/2026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0F3EBC26-8643-3441-9E85-51E17BD59EA9}" type="datetime1">
              <a:rPr lang="en-US" smtClean="0"/>
              <a:t>3/6/2026</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FD702077-F912-8748-8BCA-52E2C3754203}" type="datetime1">
              <a:rPr lang="en-US" smtClean="0"/>
              <a:t>3/6/2026</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3" r:id="rId12"/>
    <p:sldLayoutId id="2147483854" r:id="rId13"/>
    <p:sldLayoutId id="2147483855" r:id="rId14"/>
    <p:sldLayoutId id="2147483856" r:id="rId15"/>
    <p:sldLayoutId id="2147483858" r:id="rId16"/>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youtube.com/watch?v=DaGeYWmoeiQ" TargetMode="Externa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s://www.amazon.com/Mondano-UV-C-Toothbrush-Sanitizer-Holder/dp/B0CX9H71KN/ref=sr_1_2_sspa?crid=OVR700H77VDG&amp;dib=eyJ2IjoiMSJ9.pcnMEcq8B2cxFEN7BMvhap4ElOjkI95_SEP3ZIJMUJMOQc5wGEBR05QWO0nCO4o7zOJjcSQROd5II_LbGW0tpJ45qVKBAmN85IX6giqexBQEuXZ2WIVbk4cGHJ5WzZ4TdCUrB8bFma_2GmcgOz4xt9bizVrUp46uR0WZ_B40hggSaD-QQ_LnT7G8VoVb4TNR9WtwRbplbAS7FUdbh5nJQZIJBCrHAk6tDOTF1uFV4ouhdrqrRT0S9e4VuWO4zHX92vnpiLRMWnerQEjLhPt0tXsXyl8FlAe42EyhZb6YA7I.Fc4Zjohd3pwrfd3hHSVSdDbMwF7Zy_qfTLq3DTTgcso&amp;dib_tag=se&amp;keywords=uv%2Btoothbrush%2Bsanitizer&amp;qid=1747676046&amp;s=hpc&amp;sprefix=UV%2Btooth%2Chpc%2C87&amp;sr=1-2-spons&amp;sp_csd=d2lkZ2V0TmFtZT1zcF9hdGY&amp;th=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hyperlink" Target="https://www.michigan.gov/mdhhs/adult-child-serv/childrenfamilies/familyhealth/oralhealth" TargetMode="External"/><Relationship Id="rId7" Type="http://schemas.openxmlformats.org/officeDocument/2006/relationships/image" Target="../media/image45.png"/><Relationship Id="rId2" Type="http://schemas.openxmlformats.org/officeDocument/2006/relationships/hyperlink" Target="https://lunderdineen.org/hidden-pain-americas-oral-health-crisis/#:~:text=Burr%20Foundation%20developed%20this%20short,without%20basic%20oral%20health%20care." TargetMode="Externa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hyperlink" Target="https://www.astdd.org/healthy-aging-committee/" TargetMode="External"/><Relationship Id="rId4" Type="http://schemas.openxmlformats.org/officeDocument/2006/relationships/hyperlink" Target="https://www.astdd.org/state-programs/Michigan/"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mailto:ellensh@comcast.net" TargetMode="External"/><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hyperlink" Target="mailto:AT@MI-AT.org"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BC502-C2AD-8D22-A942-1459E5471DDE}"/>
              </a:ext>
            </a:extLst>
          </p:cNvPr>
          <p:cNvSpPr>
            <a:spLocks noGrp="1"/>
          </p:cNvSpPr>
          <p:nvPr>
            <p:ph type="ctrTitle"/>
          </p:nvPr>
        </p:nvSpPr>
        <p:spPr>
          <a:xfrm>
            <a:off x="1247977" y="324671"/>
            <a:ext cx="7207253" cy="5042975"/>
          </a:xfrm>
        </p:spPr>
        <p:txBody>
          <a:bodyPr>
            <a:normAutofit/>
          </a:bodyPr>
          <a:lstStyle/>
          <a:p>
            <a:r>
              <a:rPr lang="en-US" b="1" dirty="0"/>
              <a:t>Teeth for a Life-Time: AT for Oral Health</a:t>
            </a:r>
            <a:br>
              <a:rPr lang="en-US" dirty="0"/>
            </a:br>
            <a:br>
              <a:rPr lang="en-US" sz="2400" dirty="0"/>
            </a:br>
            <a:r>
              <a:rPr lang="en-US" sz="2400" dirty="0"/>
              <a:t>October  7, 2025</a:t>
            </a:r>
          </a:p>
        </p:txBody>
      </p:sp>
      <p:sp>
        <p:nvSpPr>
          <p:cNvPr id="3" name="Subtitle 2">
            <a:extLst>
              <a:ext uri="{FF2B5EF4-FFF2-40B4-BE49-F238E27FC236}">
                <a16:creationId xmlns:a16="http://schemas.microsoft.com/office/drawing/2014/main" id="{E156AD17-51B0-35CF-111D-9C7B0C8F5A93}"/>
              </a:ext>
            </a:extLst>
          </p:cNvPr>
          <p:cNvSpPr>
            <a:spLocks noGrp="1"/>
          </p:cNvSpPr>
          <p:nvPr>
            <p:ph type="subTitle" idx="1"/>
          </p:nvPr>
        </p:nvSpPr>
        <p:spPr>
          <a:xfrm>
            <a:off x="9324084" y="2268368"/>
            <a:ext cx="2620101" cy="3707591"/>
          </a:xfrm>
        </p:spPr>
        <p:txBody>
          <a:bodyPr>
            <a:normAutofit/>
          </a:bodyPr>
          <a:lstStyle/>
          <a:p>
            <a:r>
              <a:rPr lang="en-US" sz="2400" b="1" dirty="0">
                <a:solidFill>
                  <a:schemeClr val="accent1">
                    <a:lumMod val="75000"/>
                  </a:schemeClr>
                </a:solidFill>
              </a:rPr>
              <a:t>Ellen Sugrue Hyman</a:t>
            </a:r>
          </a:p>
          <a:p>
            <a:r>
              <a:rPr lang="en-US" b="1" dirty="0">
                <a:solidFill>
                  <a:schemeClr val="accent1">
                    <a:lumMod val="75000"/>
                  </a:schemeClr>
                </a:solidFill>
              </a:rPr>
              <a:t>Attorney at Law </a:t>
            </a:r>
          </a:p>
          <a:p>
            <a:r>
              <a:rPr lang="en-US" b="1" dirty="0">
                <a:solidFill>
                  <a:schemeClr val="accent1">
                    <a:lumMod val="75000"/>
                  </a:schemeClr>
                </a:solidFill>
              </a:rPr>
              <a:t>and </a:t>
            </a:r>
          </a:p>
          <a:p>
            <a:r>
              <a:rPr lang="en-US" b="1" dirty="0">
                <a:solidFill>
                  <a:schemeClr val="accent1">
                    <a:lumMod val="75000"/>
                  </a:schemeClr>
                </a:solidFill>
              </a:rPr>
              <a:t>Health Care </a:t>
            </a:r>
          </a:p>
          <a:p>
            <a:r>
              <a:rPr lang="en-US" b="1" dirty="0">
                <a:solidFill>
                  <a:schemeClr val="accent1">
                    <a:lumMod val="75000"/>
                  </a:schemeClr>
                </a:solidFill>
              </a:rPr>
              <a:t>Advocate</a:t>
            </a:r>
          </a:p>
        </p:txBody>
      </p:sp>
      <p:sp>
        <p:nvSpPr>
          <p:cNvPr id="4" name="Slide Number Placeholder 3">
            <a:extLst>
              <a:ext uri="{FF2B5EF4-FFF2-40B4-BE49-F238E27FC236}">
                <a16:creationId xmlns:a16="http://schemas.microsoft.com/office/drawing/2014/main" id="{B3C4862C-9C7B-DE3B-A396-3770E83EE60F}"/>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2483196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775EA-96EE-D461-BD32-77B8AC74D793}"/>
              </a:ext>
            </a:extLst>
          </p:cNvPr>
          <p:cNvSpPr>
            <a:spLocks noGrp="1"/>
          </p:cNvSpPr>
          <p:nvPr>
            <p:ph type="title"/>
          </p:nvPr>
        </p:nvSpPr>
        <p:spPr>
          <a:xfrm>
            <a:off x="241489" y="899517"/>
            <a:ext cx="2947482" cy="4601183"/>
          </a:xfrm>
        </p:spPr>
        <p:txBody>
          <a:bodyPr/>
          <a:lstStyle/>
          <a:p>
            <a:r>
              <a:rPr lang="en-US" b="1" dirty="0"/>
              <a:t>Dental Insurance in Michigan </a:t>
            </a:r>
          </a:p>
        </p:txBody>
      </p:sp>
      <p:sp>
        <p:nvSpPr>
          <p:cNvPr id="3" name="Content Placeholder 2">
            <a:extLst>
              <a:ext uri="{FF2B5EF4-FFF2-40B4-BE49-F238E27FC236}">
                <a16:creationId xmlns:a16="http://schemas.microsoft.com/office/drawing/2014/main" id="{DA06FF19-5524-133E-B71C-63E5468EE53E}"/>
              </a:ext>
            </a:extLst>
          </p:cNvPr>
          <p:cNvSpPr>
            <a:spLocks noGrp="1"/>
          </p:cNvSpPr>
          <p:nvPr>
            <p:ph idx="1"/>
          </p:nvPr>
        </p:nvSpPr>
        <p:spPr>
          <a:xfrm>
            <a:off x="3577734" y="531840"/>
            <a:ext cx="3125298" cy="5674649"/>
          </a:xfrm>
        </p:spPr>
        <p:txBody>
          <a:bodyPr>
            <a:normAutofit lnSpcReduction="10000"/>
          </a:bodyPr>
          <a:lstStyle/>
          <a:p>
            <a:r>
              <a:rPr lang="en-US" b="1" dirty="0">
                <a:solidFill>
                  <a:schemeClr val="tx1"/>
                </a:solidFill>
              </a:rPr>
              <a:t>Quick facts</a:t>
            </a:r>
            <a:br>
              <a:rPr lang="en-US" dirty="0">
                <a:solidFill>
                  <a:schemeClr val="tx1"/>
                </a:solidFill>
              </a:rPr>
            </a:br>
            <a:br>
              <a:rPr lang="en-US" sz="2400" dirty="0">
                <a:solidFill>
                  <a:schemeClr val="tx1"/>
                </a:solidFill>
              </a:rPr>
            </a:br>
            <a:r>
              <a:rPr lang="en-US" sz="2000" cap="none" dirty="0">
                <a:solidFill>
                  <a:schemeClr val="tx1"/>
                </a:solidFill>
              </a:rPr>
              <a:t>MI Census </a:t>
            </a:r>
            <a:r>
              <a:rPr lang="en-US" sz="2000" dirty="0">
                <a:solidFill>
                  <a:schemeClr val="tx1"/>
                </a:solidFill>
              </a:rPr>
              <a:t>(2020): 10,077,331</a:t>
            </a:r>
            <a:br>
              <a:rPr lang="en-US" sz="2000" dirty="0">
                <a:solidFill>
                  <a:schemeClr val="tx1"/>
                </a:solidFill>
              </a:rPr>
            </a:br>
            <a:br>
              <a:rPr lang="en-US" sz="2000" dirty="0">
                <a:solidFill>
                  <a:schemeClr val="tx1"/>
                </a:solidFill>
              </a:rPr>
            </a:br>
            <a:r>
              <a:rPr lang="en-US" sz="2000" dirty="0">
                <a:solidFill>
                  <a:schemeClr val="tx1"/>
                </a:solidFill>
              </a:rPr>
              <a:t>US </a:t>
            </a:r>
            <a:r>
              <a:rPr lang="en-US" sz="2000" cap="none" dirty="0">
                <a:solidFill>
                  <a:schemeClr val="tx1"/>
                </a:solidFill>
              </a:rPr>
              <a:t>Dental Insurance Coverage:</a:t>
            </a:r>
            <a:br>
              <a:rPr lang="en-US" sz="2000" cap="none" dirty="0">
                <a:solidFill>
                  <a:schemeClr val="tx1"/>
                </a:solidFill>
              </a:rPr>
            </a:br>
            <a:r>
              <a:rPr lang="en-US" sz="2000" cap="none" dirty="0">
                <a:solidFill>
                  <a:schemeClr val="tx1"/>
                </a:solidFill>
              </a:rPr>
              <a:t>50 % (Private)</a:t>
            </a:r>
            <a:br>
              <a:rPr lang="en-US" sz="2000" cap="none" dirty="0">
                <a:solidFill>
                  <a:schemeClr val="tx1"/>
                </a:solidFill>
              </a:rPr>
            </a:br>
            <a:r>
              <a:rPr lang="en-US" dirty="0">
                <a:solidFill>
                  <a:schemeClr val="tx1"/>
                </a:solidFill>
              </a:rPr>
              <a:t>30</a:t>
            </a:r>
            <a:r>
              <a:rPr lang="en-US" sz="2000" cap="none" dirty="0">
                <a:solidFill>
                  <a:schemeClr val="tx1"/>
                </a:solidFill>
              </a:rPr>
              <a:t>% (Medicaid)</a:t>
            </a:r>
            <a:br>
              <a:rPr lang="en-US" sz="2000" cap="none" dirty="0">
                <a:solidFill>
                  <a:schemeClr val="tx1"/>
                </a:solidFill>
              </a:rPr>
            </a:br>
            <a:r>
              <a:rPr lang="en-US" sz="2000" cap="none" dirty="0">
                <a:solidFill>
                  <a:schemeClr val="tx1"/>
                </a:solidFill>
              </a:rPr>
              <a:t>20 % (No Insurance)</a:t>
            </a:r>
          </a:p>
          <a:p>
            <a:r>
              <a:rPr lang="en-US" dirty="0">
                <a:solidFill>
                  <a:schemeClr val="tx1"/>
                </a:solidFill>
              </a:rPr>
              <a:t>No Dental Insurance in Medicare </a:t>
            </a:r>
            <a:br>
              <a:rPr lang="en-US" sz="2000" cap="none" dirty="0"/>
            </a:br>
            <a:br>
              <a:rPr lang="en-US" sz="2000" cap="none" dirty="0"/>
            </a:br>
            <a:r>
              <a:rPr lang="en-US" sz="2000" b="1" cap="none" dirty="0">
                <a:solidFill>
                  <a:schemeClr val="accent1">
                    <a:lumMod val="75000"/>
                  </a:schemeClr>
                </a:solidFill>
              </a:rPr>
              <a:t>That translates to over 2 million uninsured Michiganders</a:t>
            </a:r>
            <a:br>
              <a:rPr lang="en-US" sz="2000" b="1" cap="none" dirty="0">
                <a:solidFill>
                  <a:schemeClr val="accent1">
                    <a:lumMod val="75000"/>
                  </a:schemeClr>
                </a:solidFill>
              </a:rPr>
            </a:br>
            <a:br>
              <a:rPr lang="en-US" sz="2000" b="1" cap="none" dirty="0">
                <a:solidFill>
                  <a:schemeClr val="accent1">
                    <a:lumMod val="75000"/>
                  </a:schemeClr>
                </a:solidFill>
              </a:rPr>
            </a:br>
            <a:r>
              <a:rPr lang="en-US" sz="2000" b="1" cap="none" dirty="0">
                <a:solidFill>
                  <a:schemeClr val="accent6">
                    <a:lumMod val="75000"/>
                  </a:schemeClr>
                </a:solidFill>
              </a:rPr>
              <a:t>This is a treatment vs. prevention model of care for 20 percent of Michiganders </a:t>
            </a:r>
            <a:endParaRPr lang="en-US" dirty="0"/>
          </a:p>
        </p:txBody>
      </p:sp>
      <p:pic>
        <p:nvPicPr>
          <p:cNvPr id="9" name="Picture 8" descr="Michigan Medicaid Chart-explained in the text on the slide">
            <a:extLst>
              <a:ext uri="{FF2B5EF4-FFF2-40B4-BE49-F238E27FC236}">
                <a16:creationId xmlns:a16="http://schemas.microsoft.com/office/drawing/2014/main" id="{77D88CB9-D52A-98E2-D4AE-E4B3548CB948}"/>
              </a:ext>
            </a:extLst>
          </p:cNvPr>
          <p:cNvPicPr>
            <a:picLocks noChangeAspect="1"/>
          </p:cNvPicPr>
          <p:nvPr/>
        </p:nvPicPr>
        <p:blipFill>
          <a:blip r:embed="rId3"/>
          <a:stretch>
            <a:fillRect/>
          </a:stretch>
        </p:blipFill>
        <p:spPr>
          <a:xfrm>
            <a:off x="6877050" y="531840"/>
            <a:ext cx="4102464" cy="5336539"/>
          </a:xfrm>
          <a:prstGeom prst="rect">
            <a:avLst/>
          </a:prstGeom>
        </p:spPr>
      </p:pic>
      <p:sp>
        <p:nvSpPr>
          <p:cNvPr id="6" name="TextBox 5">
            <a:extLst>
              <a:ext uri="{FF2B5EF4-FFF2-40B4-BE49-F238E27FC236}">
                <a16:creationId xmlns:a16="http://schemas.microsoft.com/office/drawing/2014/main" id="{4F0B529A-E721-2F00-F601-3673886B5B4F}"/>
              </a:ext>
            </a:extLst>
          </p:cNvPr>
          <p:cNvSpPr txBox="1"/>
          <p:nvPr/>
        </p:nvSpPr>
        <p:spPr>
          <a:xfrm>
            <a:off x="5600700" y="6326160"/>
            <a:ext cx="6103620" cy="369332"/>
          </a:xfrm>
          <a:prstGeom prst="rect">
            <a:avLst/>
          </a:prstGeom>
          <a:noFill/>
        </p:spPr>
        <p:txBody>
          <a:bodyPr wrap="square">
            <a:spAutoFit/>
          </a:bodyPr>
          <a:lstStyle/>
          <a:p>
            <a:r>
              <a:rPr lang="en-US" dirty="0"/>
              <a:t>https://files.kff.org/attachment/fact-sheet-medicaid-state-MI</a:t>
            </a:r>
          </a:p>
        </p:txBody>
      </p:sp>
      <p:sp>
        <p:nvSpPr>
          <p:cNvPr id="7" name="Slide Number Placeholder 6">
            <a:extLst>
              <a:ext uri="{FF2B5EF4-FFF2-40B4-BE49-F238E27FC236}">
                <a16:creationId xmlns:a16="http://schemas.microsoft.com/office/drawing/2014/main" id="{B72B662E-151E-94F2-C3F4-BD7A2B3DF802}"/>
              </a:ext>
            </a:extLst>
          </p:cNvPr>
          <p:cNvSpPr>
            <a:spLocks noGrp="1"/>
          </p:cNvSpPr>
          <p:nvPr>
            <p:ph type="sldNum" sz="quarter" idx="12"/>
          </p:nvPr>
        </p:nvSpPr>
        <p:spPr/>
        <p:txBody>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3170587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3A6C0-5572-2744-BA15-781BB39F23A8}"/>
              </a:ext>
            </a:extLst>
          </p:cNvPr>
          <p:cNvSpPr>
            <a:spLocks noGrp="1"/>
          </p:cNvSpPr>
          <p:nvPr>
            <p:ph type="title"/>
          </p:nvPr>
        </p:nvSpPr>
        <p:spPr/>
        <p:txBody>
          <a:bodyPr/>
          <a:lstStyle/>
          <a:p>
            <a:r>
              <a:rPr lang="en-US" b="1" dirty="0"/>
              <a:t>Heart Disease and Oral Health</a:t>
            </a:r>
          </a:p>
        </p:txBody>
      </p:sp>
      <p:sp>
        <p:nvSpPr>
          <p:cNvPr id="3" name="Content Placeholder 2">
            <a:extLst>
              <a:ext uri="{FF2B5EF4-FFF2-40B4-BE49-F238E27FC236}">
                <a16:creationId xmlns:a16="http://schemas.microsoft.com/office/drawing/2014/main" id="{F23EBF75-05A3-FC77-4D8E-F1DF4DF7F83B}"/>
              </a:ext>
            </a:extLst>
          </p:cNvPr>
          <p:cNvSpPr>
            <a:spLocks noGrp="1"/>
          </p:cNvSpPr>
          <p:nvPr>
            <p:ph idx="1"/>
          </p:nvPr>
        </p:nvSpPr>
        <p:spPr>
          <a:xfrm>
            <a:off x="3695890" y="1035558"/>
            <a:ext cx="3908387" cy="5120640"/>
          </a:xfrm>
        </p:spPr>
        <p:txBody>
          <a:bodyPr>
            <a:normAutofit fontScale="70000" lnSpcReduction="20000"/>
          </a:bodyPr>
          <a:lstStyle/>
          <a:p>
            <a:pPr>
              <a:lnSpc>
                <a:spcPct val="120000"/>
              </a:lnSpc>
            </a:pPr>
            <a:r>
              <a:rPr lang="en-US" sz="2800" dirty="0"/>
              <a:t>Heart disease is the </a:t>
            </a:r>
            <a:r>
              <a:rPr lang="en-US" sz="2800" b="1" dirty="0">
                <a:solidFill>
                  <a:srgbClr val="0C64A6"/>
                </a:solidFill>
              </a:rPr>
              <a:t>leading cause</a:t>
            </a:r>
            <a:r>
              <a:rPr lang="en-US" sz="2800" dirty="0"/>
              <a:t> of death in MI</a:t>
            </a:r>
          </a:p>
          <a:p>
            <a:pPr>
              <a:lnSpc>
                <a:spcPct val="120000"/>
              </a:lnSpc>
            </a:pPr>
            <a:r>
              <a:rPr lang="en-US" sz="2800" dirty="0">
                <a:solidFill>
                  <a:schemeClr val="tx1"/>
                </a:solidFill>
              </a:rPr>
              <a:t>Every year, more than</a:t>
            </a:r>
            <a:r>
              <a:rPr lang="en-US" sz="2800" dirty="0">
                <a:solidFill>
                  <a:srgbClr val="0C64A6"/>
                </a:solidFill>
              </a:rPr>
              <a:t> </a:t>
            </a:r>
            <a:r>
              <a:rPr lang="en-US" sz="2800" b="1" dirty="0">
                <a:solidFill>
                  <a:srgbClr val="0C64A6"/>
                </a:solidFill>
              </a:rPr>
              <a:t>25,000 Michiganders </a:t>
            </a:r>
            <a:r>
              <a:rPr lang="en-US" sz="2800" dirty="0"/>
              <a:t>die of Heart Disease</a:t>
            </a:r>
          </a:p>
          <a:p>
            <a:pPr>
              <a:lnSpc>
                <a:spcPct val="120000"/>
              </a:lnSpc>
            </a:pPr>
            <a:r>
              <a:rPr lang="en-US" sz="2800" dirty="0"/>
              <a:t>29% of adult Michiganders have High Blood Pressure (a precursor to Heart Disease)</a:t>
            </a:r>
          </a:p>
          <a:p>
            <a:pPr>
              <a:lnSpc>
                <a:spcPct val="120000"/>
              </a:lnSpc>
            </a:pPr>
            <a:r>
              <a:rPr lang="en-US" sz="2800" dirty="0"/>
              <a:t>In US, Heart Disease costs </a:t>
            </a:r>
            <a:r>
              <a:rPr lang="en-US" sz="2800" b="1" dirty="0">
                <a:solidFill>
                  <a:srgbClr val="0C64A6"/>
                </a:solidFill>
              </a:rPr>
              <a:t>$214 billion</a:t>
            </a:r>
            <a:r>
              <a:rPr lang="en-US" sz="2800" dirty="0"/>
              <a:t> in medical care every year and results in </a:t>
            </a:r>
            <a:r>
              <a:rPr lang="en-US" sz="2800" b="1" dirty="0">
                <a:solidFill>
                  <a:srgbClr val="0C64A6"/>
                </a:solidFill>
              </a:rPr>
              <a:t>$138 billion </a:t>
            </a:r>
            <a:r>
              <a:rPr lang="en-US" sz="2800" dirty="0"/>
              <a:t>in lost productivity</a:t>
            </a:r>
          </a:p>
          <a:p>
            <a:pPr>
              <a:lnSpc>
                <a:spcPct val="120000"/>
              </a:lnSpc>
            </a:pPr>
            <a:r>
              <a:rPr lang="en-US" sz="2800" dirty="0"/>
              <a:t>There is a correlation between gum disease and oral health</a:t>
            </a:r>
          </a:p>
          <a:p>
            <a:endParaRPr lang="en-US" dirty="0"/>
          </a:p>
        </p:txBody>
      </p:sp>
      <p:pic>
        <p:nvPicPr>
          <p:cNvPr id="6" name="Picture 5" descr="a man grimacing in pain with his hand to his chest">
            <a:extLst>
              <a:ext uri="{FF2B5EF4-FFF2-40B4-BE49-F238E27FC236}">
                <a16:creationId xmlns:a16="http://schemas.microsoft.com/office/drawing/2014/main" id="{A546534C-9668-33CC-15DC-F4FCDDBE482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305506" y="1731947"/>
            <a:ext cx="2960913" cy="2895600"/>
          </a:xfrm>
          <a:prstGeom prst="rect">
            <a:avLst/>
          </a:prstGeom>
        </p:spPr>
      </p:pic>
      <p:sp>
        <p:nvSpPr>
          <p:cNvPr id="4" name="Slide Number Placeholder 3">
            <a:extLst>
              <a:ext uri="{FF2B5EF4-FFF2-40B4-BE49-F238E27FC236}">
                <a16:creationId xmlns:a16="http://schemas.microsoft.com/office/drawing/2014/main" id="{93DA6C83-1A73-424C-489D-8E84195ACA33}"/>
              </a:ext>
            </a:extLst>
          </p:cNvPr>
          <p:cNvSpPr>
            <a:spLocks noGrp="1"/>
          </p:cNvSpPr>
          <p:nvPr>
            <p:ph type="sldNum" sz="quarter" idx="12"/>
          </p:nvPr>
        </p:nvSpPr>
        <p:spPr/>
        <p:txBody>
          <a:bodyPr/>
          <a:lstStyle/>
          <a:p>
            <a:fld id="{4FAB73BC-B049-4115-A692-8D63A059BFB8}" type="slidenum">
              <a:rPr lang="en-US" smtClean="0"/>
              <a:pPr/>
              <a:t>11</a:t>
            </a:fld>
            <a:endParaRPr lang="en-US" dirty="0"/>
          </a:p>
        </p:txBody>
      </p:sp>
    </p:spTree>
    <p:extLst>
      <p:ext uri="{BB962C8B-B14F-4D97-AF65-F5344CB8AC3E}">
        <p14:creationId xmlns:p14="http://schemas.microsoft.com/office/powerpoint/2010/main" val="81674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80788-ADA8-C9FA-AA19-6ACC9664C20C}"/>
              </a:ext>
            </a:extLst>
          </p:cNvPr>
          <p:cNvSpPr>
            <a:spLocks noGrp="1"/>
          </p:cNvSpPr>
          <p:nvPr>
            <p:ph type="title"/>
          </p:nvPr>
        </p:nvSpPr>
        <p:spPr/>
        <p:txBody>
          <a:bodyPr/>
          <a:lstStyle/>
          <a:p>
            <a:r>
              <a:rPr lang="en-US" b="1" dirty="0"/>
              <a:t>Diabetes and Oral Health</a:t>
            </a:r>
          </a:p>
        </p:txBody>
      </p:sp>
      <p:sp>
        <p:nvSpPr>
          <p:cNvPr id="3" name="Content Placeholder 2">
            <a:extLst>
              <a:ext uri="{FF2B5EF4-FFF2-40B4-BE49-F238E27FC236}">
                <a16:creationId xmlns:a16="http://schemas.microsoft.com/office/drawing/2014/main" id="{708EF72D-3F1B-7DE4-7223-07A39CACA6D3}"/>
              </a:ext>
            </a:extLst>
          </p:cNvPr>
          <p:cNvSpPr>
            <a:spLocks noGrp="1"/>
          </p:cNvSpPr>
          <p:nvPr>
            <p:ph idx="1"/>
          </p:nvPr>
        </p:nvSpPr>
        <p:spPr>
          <a:xfrm>
            <a:off x="3661295" y="1123837"/>
            <a:ext cx="4496966" cy="5120640"/>
          </a:xfrm>
        </p:spPr>
        <p:txBody>
          <a:bodyPr/>
          <a:lstStyle/>
          <a:p>
            <a:pPr>
              <a:lnSpc>
                <a:spcPct val="100000"/>
              </a:lnSpc>
            </a:pPr>
            <a:r>
              <a:rPr lang="en-US" sz="2400" b="1" dirty="0">
                <a:solidFill>
                  <a:srgbClr val="0C64A6"/>
                </a:solidFill>
              </a:rPr>
              <a:t>Almost 11% </a:t>
            </a:r>
            <a:r>
              <a:rPr lang="en-US" sz="2400" dirty="0">
                <a:solidFill>
                  <a:schemeClr val="tx1"/>
                </a:solidFill>
              </a:rPr>
              <a:t>of Michiganders have diabetes (1 million people)</a:t>
            </a:r>
          </a:p>
          <a:p>
            <a:pPr>
              <a:lnSpc>
                <a:spcPct val="100000"/>
              </a:lnSpc>
            </a:pPr>
            <a:r>
              <a:rPr lang="en-US" sz="2400" dirty="0">
                <a:solidFill>
                  <a:schemeClr val="tx1"/>
                </a:solidFill>
              </a:rPr>
              <a:t>Over </a:t>
            </a:r>
            <a:r>
              <a:rPr lang="en-US" sz="2400" b="1" dirty="0">
                <a:solidFill>
                  <a:srgbClr val="0C64A6"/>
                </a:solidFill>
              </a:rPr>
              <a:t>15 % </a:t>
            </a:r>
            <a:r>
              <a:rPr lang="en-US" sz="2400" dirty="0">
                <a:solidFill>
                  <a:schemeClr val="tx1"/>
                </a:solidFill>
              </a:rPr>
              <a:t>of Black or Latinx Michiganders have diabetes</a:t>
            </a:r>
          </a:p>
          <a:p>
            <a:pPr>
              <a:lnSpc>
                <a:spcPct val="100000"/>
              </a:lnSpc>
            </a:pPr>
            <a:r>
              <a:rPr lang="en-US" sz="2400" b="1" dirty="0">
                <a:solidFill>
                  <a:srgbClr val="0C64A6"/>
                </a:solidFill>
              </a:rPr>
              <a:t>$327 Billion </a:t>
            </a:r>
            <a:r>
              <a:rPr lang="en-US" sz="2400" dirty="0">
                <a:solidFill>
                  <a:schemeClr val="tx1"/>
                </a:solidFill>
              </a:rPr>
              <a:t>Annual Cost of Diagnosed Diabetes in US</a:t>
            </a:r>
          </a:p>
          <a:p>
            <a:pPr lvl="1">
              <a:lnSpc>
                <a:spcPct val="100000"/>
              </a:lnSpc>
              <a:buFont typeface="Arial" panose="020B0604020202020204" pitchFamily="34" charset="0"/>
              <a:buChar char="•"/>
            </a:pPr>
            <a:r>
              <a:rPr lang="en-US" sz="2400" b="1" dirty="0">
                <a:solidFill>
                  <a:srgbClr val="0C64A6"/>
                </a:solidFill>
              </a:rPr>
              <a:t>$237 Billion </a:t>
            </a:r>
            <a:r>
              <a:rPr lang="en-US" sz="2400" dirty="0">
                <a:solidFill>
                  <a:schemeClr val="tx1"/>
                </a:solidFill>
              </a:rPr>
              <a:t>in Medical Costs</a:t>
            </a:r>
          </a:p>
          <a:p>
            <a:pPr lvl="1">
              <a:lnSpc>
                <a:spcPct val="100000"/>
              </a:lnSpc>
              <a:buFont typeface="Arial" panose="020B0604020202020204" pitchFamily="34" charset="0"/>
              <a:buChar char="•"/>
            </a:pPr>
            <a:r>
              <a:rPr lang="en-US" sz="2400" b="1" dirty="0">
                <a:solidFill>
                  <a:srgbClr val="0C64A6"/>
                </a:solidFill>
              </a:rPr>
              <a:t>$90 Billion </a:t>
            </a:r>
            <a:r>
              <a:rPr lang="en-US" sz="2400" dirty="0">
                <a:solidFill>
                  <a:schemeClr val="tx1"/>
                </a:solidFill>
              </a:rPr>
              <a:t>Lost Productivity</a:t>
            </a:r>
          </a:p>
          <a:p>
            <a:pPr>
              <a:lnSpc>
                <a:spcPct val="100000"/>
              </a:lnSpc>
            </a:pPr>
            <a:r>
              <a:rPr lang="en-US" sz="2400" dirty="0">
                <a:solidFill>
                  <a:schemeClr val="tx1"/>
                </a:solidFill>
              </a:rPr>
              <a:t>Strong correlation between oral health and diabetes management</a:t>
            </a:r>
          </a:p>
          <a:p>
            <a:endParaRPr lang="en-US" dirty="0"/>
          </a:p>
        </p:txBody>
      </p:sp>
      <p:pic>
        <p:nvPicPr>
          <p:cNvPr id="4" name="Picture 3" descr="An AMerican diabetes Association Chart with the setails in the text of the slide">
            <a:extLst>
              <a:ext uri="{FF2B5EF4-FFF2-40B4-BE49-F238E27FC236}">
                <a16:creationId xmlns:a16="http://schemas.microsoft.com/office/drawing/2014/main" id="{EC3FF3C8-1E88-E3B3-F680-1A4AC31BDDE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61131" y="1221885"/>
            <a:ext cx="3303815" cy="4405086"/>
          </a:xfrm>
          <a:prstGeom prst="rect">
            <a:avLst/>
          </a:prstGeom>
        </p:spPr>
      </p:pic>
      <p:sp>
        <p:nvSpPr>
          <p:cNvPr id="5" name="Slide Number Placeholder 4">
            <a:extLst>
              <a:ext uri="{FF2B5EF4-FFF2-40B4-BE49-F238E27FC236}">
                <a16:creationId xmlns:a16="http://schemas.microsoft.com/office/drawing/2014/main" id="{D8A10568-A32D-1255-EBC4-86347BF9E862}"/>
              </a:ext>
            </a:extLst>
          </p:cNvPr>
          <p:cNvSpPr>
            <a:spLocks noGrp="1"/>
          </p:cNvSpPr>
          <p:nvPr>
            <p:ph type="sldNum" sz="quarter" idx="12"/>
          </p:nvPr>
        </p:nvSpPr>
        <p:spPr/>
        <p:txBody>
          <a:bodyPr/>
          <a:lstStyle/>
          <a:p>
            <a:fld id="{4FAB73BC-B049-4115-A692-8D63A059BFB8}" type="slidenum">
              <a:rPr lang="en-US" smtClean="0"/>
              <a:pPr/>
              <a:t>12</a:t>
            </a:fld>
            <a:endParaRPr lang="en-US" dirty="0"/>
          </a:p>
        </p:txBody>
      </p:sp>
    </p:spTree>
    <p:extLst>
      <p:ext uri="{BB962C8B-B14F-4D97-AF65-F5344CB8AC3E}">
        <p14:creationId xmlns:p14="http://schemas.microsoft.com/office/powerpoint/2010/main" val="2647546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2A84B-23EA-4A5F-A8E5-34E2D3A95EB5}"/>
              </a:ext>
            </a:extLst>
          </p:cNvPr>
          <p:cNvSpPr>
            <a:spLocks noGrp="1"/>
          </p:cNvSpPr>
          <p:nvPr>
            <p:ph type="title"/>
          </p:nvPr>
        </p:nvSpPr>
        <p:spPr/>
        <p:txBody>
          <a:bodyPr/>
          <a:lstStyle/>
          <a:p>
            <a:r>
              <a:rPr lang="en-US" b="1" dirty="0"/>
              <a:t>How Dental Providers Can Impact Overall Health?</a:t>
            </a:r>
          </a:p>
        </p:txBody>
      </p:sp>
      <p:sp>
        <p:nvSpPr>
          <p:cNvPr id="3" name="Content Placeholder 2">
            <a:extLst>
              <a:ext uri="{FF2B5EF4-FFF2-40B4-BE49-F238E27FC236}">
                <a16:creationId xmlns:a16="http://schemas.microsoft.com/office/drawing/2014/main" id="{3F1130CB-33ED-ABAE-6A01-912CC9F6F0B6}"/>
              </a:ext>
            </a:extLst>
          </p:cNvPr>
          <p:cNvSpPr>
            <a:spLocks noGrp="1"/>
          </p:cNvSpPr>
          <p:nvPr>
            <p:ph idx="1"/>
          </p:nvPr>
        </p:nvSpPr>
        <p:spPr>
          <a:xfrm>
            <a:off x="3517764" y="691662"/>
            <a:ext cx="5249046" cy="5489682"/>
          </a:xfrm>
        </p:spPr>
        <p:txBody>
          <a:bodyPr>
            <a:normAutofit fontScale="70000" lnSpcReduction="20000"/>
          </a:bodyPr>
          <a:lstStyle/>
          <a:p>
            <a:pPr marL="0" indent="0">
              <a:lnSpc>
                <a:spcPct val="120000"/>
              </a:lnSpc>
              <a:buNone/>
            </a:pPr>
            <a:r>
              <a:rPr lang="en-US" sz="2800" dirty="0">
                <a:solidFill>
                  <a:schemeClr val="tx1"/>
                </a:solidFill>
              </a:rPr>
              <a:t>Dental professionals can:</a:t>
            </a:r>
          </a:p>
          <a:p>
            <a:pPr>
              <a:lnSpc>
                <a:spcPct val="120000"/>
              </a:lnSpc>
            </a:pPr>
            <a:r>
              <a:rPr lang="en-US" sz="2800" dirty="0">
                <a:solidFill>
                  <a:schemeClr val="tx1"/>
                </a:solidFill>
              </a:rPr>
              <a:t>Provide dental exams, cleanings and treatment that eliminate bacteria in the mouth</a:t>
            </a:r>
          </a:p>
          <a:p>
            <a:pPr>
              <a:lnSpc>
                <a:spcPct val="120000"/>
              </a:lnSpc>
            </a:pPr>
            <a:r>
              <a:rPr lang="en-US" sz="2800" dirty="0">
                <a:solidFill>
                  <a:schemeClr val="tx1"/>
                </a:solidFill>
              </a:rPr>
              <a:t>Measure blood pressure</a:t>
            </a:r>
          </a:p>
          <a:p>
            <a:pPr>
              <a:lnSpc>
                <a:spcPct val="120000"/>
              </a:lnSpc>
            </a:pPr>
            <a:r>
              <a:rPr lang="en-US" sz="2800" dirty="0">
                <a:solidFill>
                  <a:schemeClr val="tx1"/>
                </a:solidFill>
              </a:rPr>
              <a:t>Perform an oral cancer screening</a:t>
            </a:r>
          </a:p>
          <a:p>
            <a:pPr>
              <a:lnSpc>
                <a:spcPct val="120000"/>
              </a:lnSpc>
            </a:pPr>
            <a:r>
              <a:rPr lang="en-US" sz="2800" dirty="0">
                <a:solidFill>
                  <a:schemeClr val="tx1"/>
                </a:solidFill>
              </a:rPr>
              <a:t>Identify and provide advice on known risk factors, such as smoking and diet</a:t>
            </a:r>
          </a:p>
          <a:p>
            <a:pPr>
              <a:lnSpc>
                <a:spcPct val="120000"/>
              </a:lnSpc>
            </a:pPr>
            <a:r>
              <a:rPr lang="en-US" sz="2800" dirty="0">
                <a:solidFill>
                  <a:schemeClr val="tx1"/>
                </a:solidFill>
              </a:rPr>
              <a:t>Coordinate care with and referring to primary care and specialty care</a:t>
            </a:r>
          </a:p>
          <a:p>
            <a:pPr>
              <a:lnSpc>
                <a:spcPct val="120000"/>
              </a:lnSpc>
            </a:pPr>
            <a:r>
              <a:rPr lang="en-US" sz="2800" dirty="0">
                <a:solidFill>
                  <a:schemeClr val="tx1"/>
                </a:solidFill>
              </a:rPr>
              <a:t>Educate patients on proper daily oral health care</a:t>
            </a:r>
          </a:p>
          <a:p>
            <a:pPr>
              <a:lnSpc>
                <a:spcPct val="120000"/>
              </a:lnSpc>
            </a:pPr>
            <a:r>
              <a:rPr lang="en-US" sz="2800" dirty="0">
                <a:solidFill>
                  <a:schemeClr val="tx1"/>
                </a:solidFill>
              </a:rPr>
              <a:t>Diagnose and treat gum disease</a:t>
            </a:r>
          </a:p>
          <a:p>
            <a:endParaRPr lang="en-US" dirty="0"/>
          </a:p>
        </p:txBody>
      </p:sp>
      <p:sp>
        <p:nvSpPr>
          <p:cNvPr id="4" name="Slide Number Placeholder 3">
            <a:extLst>
              <a:ext uri="{FF2B5EF4-FFF2-40B4-BE49-F238E27FC236}">
                <a16:creationId xmlns:a16="http://schemas.microsoft.com/office/drawing/2014/main" id="{5C6BAA77-8B8E-42E0-5534-42268F3136BF}"/>
              </a:ext>
            </a:extLst>
          </p:cNvPr>
          <p:cNvSpPr>
            <a:spLocks noGrp="1"/>
          </p:cNvSpPr>
          <p:nvPr>
            <p:ph type="sldNum" sz="quarter" idx="12"/>
          </p:nvPr>
        </p:nvSpPr>
        <p:spPr/>
        <p:txBody>
          <a:bodyPr/>
          <a:lstStyle/>
          <a:p>
            <a:fld id="{4FAB73BC-B049-4115-A692-8D63A059BFB8}" type="slidenum">
              <a:rPr lang="en-US" smtClean="0"/>
              <a:pPr/>
              <a:t>13</a:t>
            </a:fld>
            <a:endParaRPr lang="en-US" dirty="0"/>
          </a:p>
        </p:txBody>
      </p:sp>
      <p:pic>
        <p:nvPicPr>
          <p:cNvPr id="5" name="Picture 4" descr="A smiling woman wearing scrubs">
            <a:extLst>
              <a:ext uri="{FF2B5EF4-FFF2-40B4-BE49-F238E27FC236}">
                <a16:creationId xmlns:a16="http://schemas.microsoft.com/office/drawing/2014/main" id="{76220A81-925C-E360-8C75-54DDFDAE2D1F}"/>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a:off x="8674237" y="1568317"/>
            <a:ext cx="3490825" cy="5153158"/>
          </a:xfrm>
          <a:prstGeom prst="rect">
            <a:avLst/>
          </a:prstGeom>
        </p:spPr>
      </p:pic>
    </p:spTree>
    <p:extLst>
      <p:ext uri="{BB962C8B-B14F-4D97-AF65-F5344CB8AC3E}">
        <p14:creationId xmlns:p14="http://schemas.microsoft.com/office/powerpoint/2010/main" val="2507640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a:extLst>
              <a:ext uri="{FF2B5EF4-FFF2-40B4-BE49-F238E27FC236}">
                <a16:creationId xmlns:a16="http://schemas.microsoft.com/office/drawing/2014/main" id="{200EC920-50D4-7949-AC52-B71FFFB7DED0}"/>
              </a:ext>
            </a:extLst>
          </p:cNvPr>
          <p:cNvSpPr txBox="1">
            <a:spLocks/>
          </p:cNvSpPr>
          <p:nvPr/>
        </p:nvSpPr>
        <p:spPr>
          <a:xfrm>
            <a:off x="600456" y="1265909"/>
            <a:ext cx="5000244" cy="4606655"/>
          </a:xfrm>
          <a:prstGeom prst="rect">
            <a:avLst/>
          </a:prstGeom>
        </p:spPr>
        <p:txBody>
          <a:bodyPr vert="horz" lIns="91440" tIns="45720" rIns="91440" bIns="45720" rtlCol="0" anchor="t">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42900" indent="-342900" algn="l">
              <a:lnSpc>
                <a:spcPct val="120000"/>
              </a:lnSpc>
              <a:spcAft>
                <a:spcPts val="1200"/>
              </a:spcAft>
              <a:buFont typeface="Arial" panose="020B0604020202020204" pitchFamily="34" charset="0"/>
              <a:buChar char="•"/>
            </a:pPr>
            <a:r>
              <a:rPr lang="en-US" sz="3000" dirty="0">
                <a:solidFill>
                  <a:schemeClr val="bg1"/>
                </a:solidFill>
                <a:latin typeface="+mn-lt"/>
                <a:ea typeface="Helvetica Neue" panose="02000503000000020004" pitchFamily="2" charset="0"/>
                <a:cs typeface="Helvetica Neue" panose="02000503000000020004" pitchFamily="2" charset="0"/>
              </a:rPr>
              <a:t>Michigan has the 6</a:t>
            </a:r>
            <a:r>
              <a:rPr lang="en-US" sz="3000" baseline="30000" dirty="0">
                <a:solidFill>
                  <a:schemeClr val="bg1"/>
                </a:solidFill>
                <a:latin typeface="+mn-lt"/>
                <a:ea typeface="Helvetica Neue" panose="02000503000000020004" pitchFamily="2" charset="0"/>
                <a:cs typeface="Helvetica Neue" panose="02000503000000020004" pitchFamily="2" charset="0"/>
              </a:rPr>
              <a:t>th</a:t>
            </a:r>
            <a:r>
              <a:rPr lang="en-US" sz="3000" dirty="0">
                <a:solidFill>
                  <a:schemeClr val="bg1"/>
                </a:solidFill>
                <a:latin typeface="+mn-lt"/>
                <a:ea typeface="Helvetica Neue" panose="02000503000000020004" pitchFamily="2" charset="0"/>
                <a:cs typeface="Helvetica Neue" panose="02000503000000020004" pitchFamily="2" charset="0"/>
              </a:rPr>
              <a:t> most dental HPSA </a:t>
            </a:r>
            <a:r>
              <a:rPr lang="en-US" sz="3000" dirty="0">
                <a:solidFill>
                  <a:schemeClr val="bg1"/>
                </a:solidFill>
                <a:latin typeface="+mn-lt"/>
              </a:rPr>
              <a:t>locations in the U.S</a:t>
            </a:r>
          </a:p>
          <a:p>
            <a:pPr marL="342900" indent="-342900" algn="l">
              <a:lnSpc>
                <a:spcPct val="120000"/>
              </a:lnSpc>
              <a:spcAft>
                <a:spcPts val="1200"/>
              </a:spcAft>
              <a:buFont typeface="Arial" panose="020B0604020202020204" pitchFamily="34" charset="0"/>
              <a:buChar char="•"/>
            </a:pPr>
            <a:r>
              <a:rPr lang="en-US" sz="3000" dirty="0">
                <a:solidFill>
                  <a:schemeClr val="bg1"/>
                </a:solidFill>
                <a:latin typeface="+mn-lt"/>
              </a:rPr>
              <a:t>1.5 million Michigan residents living in dental HPSA</a:t>
            </a:r>
          </a:p>
          <a:p>
            <a:pPr marL="342900" indent="-342900" algn="l">
              <a:lnSpc>
                <a:spcPct val="110000"/>
              </a:lnSpc>
              <a:buFont typeface="Arial" panose="020B0604020202020204" pitchFamily="34" charset="0"/>
              <a:buChar char="•"/>
            </a:pPr>
            <a:r>
              <a:rPr lang="en-US" sz="3000" dirty="0">
                <a:solidFill>
                  <a:schemeClr val="bg1"/>
                </a:solidFill>
                <a:latin typeface="+mn-lt"/>
              </a:rPr>
              <a:t>1 dental provider can serve 5,000 people</a:t>
            </a:r>
          </a:p>
          <a:p>
            <a:pPr marL="342900" indent="-342900" algn="l">
              <a:lnSpc>
                <a:spcPct val="110000"/>
              </a:lnSpc>
              <a:buFont typeface="Arial" panose="020B0604020202020204" pitchFamily="34" charset="0"/>
              <a:buChar char="•"/>
            </a:pPr>
            <a:r>
              <a:rPr lang="en-US" sz="3000" dirty="0">
                <a:solidFill>
                  <a:schemeClr val="bg1"/>
                </a:solidFill>
                <a:latin typeface="+mn-lt"/>
              </a:rPr>
              <a:t>Michigan needs 286 additional providers in shortage areas</a:t>
            </a:r>
          </a:p>
          <a:p>
            <a:pPr marL="342900" indent="-342900" algn="l">
              <a:lnSpc>
                <a:spcPct val="110000"/>
              </a:lnSpc>
              <a:buFont typeface="Arial" panose="020B0604020202020204" pitchFamily="34" charset="0"/>
              <a:buChar char="•"/>
            </a:pPr>
            <a:r>
              <a:rPr lang="en-US" sz="3000" dirty="0">
                <a:solidFill>
                  <a:schemeClr val="bg1"/>
                </a:solidFill>
                <a:latin typeface="+mn-lt"/>
              </a:rPr>
              <a:t>People with disabilities have the hardest time finding a dental provider.</a:t>
            </a:r>
          </a:p>
          <a:p>
            <a:pPr marL="342900" indent="-342900" algn="l">
              <a:lnSpc>
                <a:spcPct val="120000"/>
              </a:lnSpc>
              <a:spcAft>
                <a:spcPts val="1200"/>
              </a:spcAft>
              <a:buFont typeface="Arial" panose="020B0604020202020204" pitchFamily="34" charset="0"/>
              <a:buChar char="•"/>
            </a:pPr>
            <a:endParaRPr lang="en-US" sz="2400" dirty="0">
              <a:solidFill>
                <a:srgbClr val="13294B"/>
              </a:solidFill>
              <a:latin typeface="Trebuchet MS" panose="020B0603020202020204" pitchFamily="34" charset="0"/>
            </a:endParaRPr>
          </a:p>
        </p:txBody>
      </p:sp>
      <p:sp>
        <p:nvSpPr>
          <p:cNvPr id="4" name="Slide Title">
            <a:extLst>
              <a:ext uri="{FF2B5EF4-FFF2-40B4-BE49-F238E27FC236}">
                <a16:creationId xmlns:a16="http://schemas.microsoft.com/office/drawing/2014/main" id="{14CC5102-E7D3-DB48-A556-19DC8FB917F4}"/>
              </a:ext>
            </a:extLst>
          </p:cNvPr>
          <p:cNvSpPr>
            <a:spLocks noGrp="1"/>
          </p:cNvSpPr>
          <p:nvPr>
            <p:ph type="ctrTitle"/>
          </p:nvPr>
        </p:nvSpPr>
        <p:spPr>
          <a:xfrm>
            <a:off x="506730" y="746849"/>
            <a:ext cx="9144000" cy="1095057"/>
          </a:xfrm>
        </p:spPr>
        <p:txBody>
          <a:bodyPr anchor="t">
            <a:noAutofit/>
          </a:bodyPr>
          <a:lstStyle/>
          <a:p>
            <a:pPr algn="l"/>
            <a:r>
              <a:rPr lang="en-US" sz="4000" dirty="0">
                <a:solidFill>
                  <a:schemeClr val="tx1"/>
                </a:solidFill>
                <a:latin typeface="+mn-lt"/>
                <a:ea typeface="Helvetica Neue" panose="02000503000000020004" pitchFamily="2" charset="0"/>
                <a:cs typeface="Helvetica Neue" panose="02000503000000020004" pitchFamily="2" charset="0"/>
              </a:rPr>
              <a:t>Dental Health Provider Shortage Areas</a:t>
            </a:r>
          </a:p>
        </p:txBody>
      </p:sp>
      <p:pic>
        <p:nvPicPr>
          <p:cNvPr id="5" name="Picture 4" descr="a Map of the united states">
            <a:extLst>
              <a:ext uri="{FF2B5EF4-FFF2-40B4-BE49-F238E27FC236}">
                <a16:creationId xmlns:a16="http://schemas.microsoft.com/office/drawing/2014/main" id="{41570B65-1055-419A-8BC3-3A5BFC09BC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157"/>
          <a:stretch/>
        </p:blipFill>
        <p:spPr>
          <a:xfrm>
            <a:off x="5690293" y="1774453"/>
            <a:ext cx="5489771" cy="3470516"/>
          </a:xfrm>
          <a:prstGeom prst="rect">
            <a:avLst/>
          </a:prstGeom>
        </p:spPr>
      </p:pic>
      <p:sp>
        <p:nvSpPr>
          <p:cNvPr id="12" name="TextBox 11">
            <a:extLst>
              <a:ext uri="{FF2B5EF4-FFF2-40B4-BE49-F238E27FC236}">
                <a16:creationId xmlns:a16="http://schemas.microsoft.com/office/drawing/2014/main" id="{9293DE8E-F830-444E-A8CE-766E1AB69D19}"/>
              </a:ext>
            </a:extLst>
          </p:cNvPr>
          <p:cNvSpPr txBox="1"/>
          <p:nvPr/>
        </p:nvSpPr>
        <p:spPr>
          <a:xfrm>
            <a:off x="6175571" y="5778446"/>
            <a:ext cx="4800600" cy="276999"/>
          </a:xfrm>
          <a:prstGeom prst="rect">
            <a:avLst/>
          </a:prstGeom>
          <a:noFill/>
        </p:spPr>
        <p:txBody>
          <a:bodyPr wrap="square">
            <a:spAutoFit/>
          </a:bodyPr>
          <a:lstStyle/>
          <a:p>
            <a:r>
              <a:rPr lang="en-US" sz="1200" b="1" dirty="0"/>
              <a:t>https://data.hrsa.gov/topics/health-workforce/shortage-areas</a:t>
            </a:r>
            <a:endParaRPr lang="en-US" sz="1200" b="1" baseline="30000" dirty="0"/>
          </a:p>
        </p:txBody>
      </p:sp>
      <p:sp>
        <p:nvSpPr>
          <p:cNvPr id="2" name="Slide Number Placeholder 1">
            <a:extLst>
              <a:ext uri="{FF2B5EF4-FFF2-40B4-BE49-F238E27FC236}">
                <a16:creationId xmlns:a16="http://schemas.microsoft.com/office/drawing/2014/main" id="{32BD637F-05DF-B171-EC00-E9D8F0114665}"/>
              </a:ext>
            </a:extLst>
          </p:cNvPr>
          <p:cNvSpPr>
            <a:spLocks noGrp="1"/>
          </p:cNvSpPr>
          <p:nvPr>
            <p:ph type="sldNum" sz="quarter" idx="12"/>
          </p:nvPr>
        </p:nvSpPr>
        <p:spPr/>
        <p:txBody>
          <a:bodyPr/>
          <a:lstStyle/>
          <a:p>
            <a:fld id="{4FAB73BC-B049-4115-A692-8D63A059BFB8}" type="slidenum">
              <a:rPr lang="en-US" smtClean="0"/>
              <a:pPr/>
              <a:t>14</a:t>
            </a:fld>
            <a:endParaRPr lang="en-US" dirty="0"/>
          </a:p>
        </p:txBody>
      </p:sp>
    </p:spTree>
    <p:extLst>
      <p:ext uri="{BB962C8B-B14F-4D97-AF65-F5344CB8AC3E}">
        <p14:creationId xmlns:p14="http://schemas.microsoft.com/office/powerpoint/2010/main" val="3578209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AAAC8-5DDB-DC0A-9D7A-2205A6CD0F9F}"/>
              </a:ext>
            </a:extLst>
          </p:cNvPr>
          <p:cNvSpPr>
            <a:spLocks noGrp="1"/>
          </p:cNvSpPr>
          <p:nvPr>
            <p:ph type="title"/>
          </p:nvPr>
        </p:nvSpPr>
        <p:spPr>
          <a:xfrm>
            <a:off x="275779" y="963817"/>
            <a:ext cx="2947482" cy="4601183"/>
          </a:xfrm>
        </p:spPr>
        <p:txBody>
          <a:bodyPr/>
          <a:lstStyle/>
          <a:p>
            <a:pPr>
              <a:defRPr/>
            </a:pPr>
            <a:r>
              <a:rPr lang="en-US" b="1" dirty="0">
                <a:latin typeface="+mn-lt"/>
              </a:rPr>
              <a:t>New Medicaid Preventative  Dental Benefits</a:t>
            </a:r>
          </a:p>
        </p:txBody>
      </p:sp>
      <p:sp>
        <p:nvSpPr>
          <p:cNvPr id="21507" name="Content Placeholder 2">
            <a:extLst>
              <a:ext uri="{FF2B5EF4-FFF2-40B4-BE49-F238E27FC236}">
                <a16:creationId xmlns:a16="http://schemas.microsoft.com/office/drawing/2014/main" id="{66093A76-891A-4E22-168E-BD3A470DDB94}"/>
              </a:ext>
            </a:extLst>
          </p:cNvPr>
          <p:cNvSpPr>
            <a:spLocks noGrp="1"/>
          </p:cNvSpPr>
          <p:nvPr>
            <p:ph idx="1"/>
          </p:nvPr>
        </p:nvSpPr>
        <p:spPr/>
        <p:txBody>
          <a:bodyPr>
            <a:noAutofit/>
          </a:bodyPr>
          <a:lstStyle/>
          <a:p>
            <a:pPr>
              <a:lnSpc>
                <a:spcPct val="100000"/>
              </a:lnSpc>
              <a:buFont typeface="Arial" panose="020B0604020202020204" pitchFamily="34" charset="0"/>
              <a:buChar char="•"/>
            </a:pPr>
            <a:r>
              <a:rPr lang="en-US" altLang="en-US" sz="2400" b="1" dirty="0">
                <a:solidFill>
                  <a:schemeClr val="tx1"/>
                </a:solidFill>
              </a:rPr>
              <a:t>Topical Application of Fluoride</a:t>
            </a:r>
          </a:p>
          <a:p>
            <a:pPr lvl="1">
              <a:lnSpc>
                <a:spcPct val="100000"/>
              </a:lnSpc>
              <a:buFont typeface="Arial" panose="020B0604020202020204" pitchFamily="34" charset="0"/>
              <a:buChar char="•"/>
            </a:pPr>
            <a:r>
              <a:rPr lang="en-US" altLang="en-US" sz="2400" dirty="0">
                <a:solidFill>
                  <a:schemeClr val="tx1"/>
                </a:solidFill>
              </a:rPr>
              <a:t>Topical application of fluoride (fluoride foam/gel, varnish) is covered for ages 6-21 twice per year</a:t>
            </a:r>
          </a:p>
          <a:p>
            <a:pPr lvl="1">
              <a:lnSpc>
                <a:spcPct val="100000"/>
              </a:lnSpc>
              <a:buFont typeface="Arial" panose="020B0604020202020204" pitchFamily="34" charset="0"/>
              <a:buChar char="•"/>
            </a:pPr>
            <a:r>
              <a:rPr lang="en-US" altLang="en-US" sz="2400" b="1" dirty="0">
                <a:solidFill>
                  <a:schemeClr val="tx1"/>
                </a:solidFill>
              </a:rPr>
              <a:t>Not Available for Adults 22+ yet</a:t>
            </a:r>
          </a:p>
          <a:p>
            <a:pPr>
              <a:lnSpc>
                <a:spcPct val="100000"/>
              </a:lnSpc>
              <a:buFont typeface="Arial" panose="020B0604020202020204" pitchFamily="34" charset="0"/>
              <a:buChar char="•"/>
            </a:pPr>
            <a:r>
              <a:rPr lang="en-US" altLang="en-US" sz="2400" b="1" dirty="0">
                <a:solidFill>
                  <a:schemeClr val="tx1"/>
                </a:solidFill>
              </a:rPr>
              <a:t>Sealants</a:t>
            </a:r>
          </a:p>
          <a:p>
            <a:pPr lvl="1">
              <a:lnSpc>
                <a:spcPct val="100000"/>
              </a:lnSpc>
              <a:buFont typeface="Arial" panose="020B0604020202020204" pitchFamily="34" charset="0"/>
              <a:buChar char="•"/>
            </a:pPr>
            <a:r>
              <a:rPr lang="en-US" altLang="en-US" sz="2400" dirty="0">
                <a:solidFill>
                  <a:schemeClr val="tx1"/>
                </a:solidFill>
              </a:rPr>
              <a:t>Sealant expansion coverage is for </a:t>
            </a:r>
            <a:r>
              <a:rPr lang="en-US" altLang="en-US" sz="2400" b="1" dirty="0">
                <a:solidFill>
                  <a:schemeClr val="tx1"/>
                </a:solidFill>
              </a:rPr>
              <a:t>ALL</a:t>
            </a:r>
            <a:r>
              <a:rPr lang="en-US" altLang="en-US" sz="2400" dirty="0">
                <a:solidFill>
                  <a:schemeClr val="tx1"/>
                </a:solidFill>
              </a:rPr>
              <a:t> beneficiaries for the prevention of pit and fissure caries. Coverage includes:</a:t>
            </a:r>
          </a:p>
          <a:p>
            <a:pPr lvl="2">
              <a:lnSpc>
                <a:spcPct val="100000"/>
              </a:lnSpc>
              <a:buFont typeface="Arial" panose="020B0604020202020204" pitchFamily="34" charset="0"/>
              <a:buChar char="•"/>
            </a:pPr>
            <a:r>
              <a:rPr lang="en-US" altLang="en-US" sz="2400" dirty="0">
                <a:solidFill>
                  <a:schemeClr val="tx1"/>
                </a:solidFill>
              </a:rPr>
              <a:t>first and second primary molars, </a:t>
            </a:r>
          </a:p>
          <a:p>
            <a:pPr lvl="2">
              <a:lnSpc>
                <a:spcPct val="100000"/>
              </a:lnSpc>
              <a:buFont typeface="Arial" panose="020B0604020202020204" pitchFamily="34" charset="0"/>
              <a:buChar char="•"/>
            </a:pPr>
            <a:r>
              <a:rPr lang="en-US" altLang="en-US" sz="2400" dirty="0">
                <a:solidFill>
                  <a:schemeClr val="tx1"/>
                </a:solidFill>
              </a:rPr>
              <a:t>first and second permanent molars</a:t>
            </a:r>
          </a:p>
          <a:p>
            <a:pPr lvl="2">
              <a:lnSpc>
                <a:spcPct val="100000"/>
              </a:lnSpc>
              <a:buFont typeface="Arial" panose="020B0604020202020204" pitchFamily="34" charset="0"/>
              <a:buChar char="•"/>
            </a:pPr>
            <a:r>
              <a:rPr lang="en-US" altLang="en-US" sz="2400" dirty="0">
                <a:solidFill>
                  <a:schemeClr val="tx1"/>
                </a:solidFill>
              </a:rPr>
              <a:t>first and second permanent premolars</a:t>
            </a:r>
          </a:p>
        </p:txBody>
      </p:sp>
      <p:pic>
        <p:nvPicPr>
          <p:cNvPr id="21508" name="Content Placeholder 1">
            <a:extLst>
              <a:ext uri="{FF2B5EF4-FFF2-40B4-BE49-F238E27FC236}">
                <a16:creationId xmlns:a16="http://schemas.microsoft.com/office/drawing/2014/main" id="{F7998290-087A-8D7C-7D90-058E7033570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86801" y="6348414"/>
            <a:ext cx="1884363"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46ED8145-18A2-AF9D-0527-F1B03734C806}"/>
              </a:ext>
            </a:extLst>
          </p:cNvPr>
          <p:cNvSpPr>
            <a:spLocks noGrp="1"/>
          </p:cNvSpPr>
          <p:nvPr>
            <p:ph type="sldNum" sz="quarter" idx="12"/>
          </p:nvPr>
        </p:nvSpPr>
        <p:spPr/>
        <p:txBody>
          <a:bodyPr/>
          <a:lstStyle/>
          <a:p>
            <a:fld id="{4FAB73BC-B049-4115-A692-8D63A059BFB8}"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A23B3-24CB-6618-8E60-41E383A870E7}"/>
              </a:ext>
            </a:extLst>
          </p:cNvPr>
          <p:cNvSpPr>
            <a:spLocks noGrp="1"/>
          </p:cNvSpPr>
          <p:nvPr>
            <p:ph type="title"/>
          </p:nvPr>
        </p:nvSpPr>
        <p:spPr/>
        <p:txBody>
          <a:bodyPr/>
          <a:lstStyle/>
          <a:p>
            <a:pPr>
              <a:defRPr/>
            </a:pPr>
            <a:r>
              <a:rPr lang="en-US" b="1" dirty="0">
                <a:latin typeface="+mn-lt"/>
              </a:rPr>
              <a:t>Restorative Care Services Added to Medicaid</a:t>
            </a:r>
          </a:p>
        </p:txBody>
      </p:sp>
      <p:sp>
        <p:nvSpPr>
          <p:cNvPr id="23555" name="Content Placeholder 2">
            <a:extLst>
              <a:ext uri="{FF2B5EF4-FFF2-40B4-BE49-F238E27FC236}">
                <a16:creationId xmlns:a16="http://schemas.microsoft.com/office/drawing/2014/main" id="{0C4E75D4-B2C6-85CA-9F12-8E11B742A3BD}"/>
              </a:ext>
            </a:extLst>
          </p:cNvPr>
          <p:cNvSpPr>
            <a:spLocks noGrp="1"/>
          </p:cNvSpPr>
          <p:nvPr>
            <p:ph idx="1"/>
          </p:nvPr>
        </p:nvSpPr>
        <p:spPr/>
        <p:txBody>
          <a:bodyPr/>
          <a:lstStyle/>
          <a:p>
            <a:pPr>
              <a:buFont typeface="Arial" panose="020B0604020202020204" pitchFamily="34" charset="0"/>
              <a:buChar char="•"/>
            </a:pPr>
            <a:r>
              <a:rPr lang="en-US" altLang="en-US" sz="2400" b="1" dirty="0">
                <a:solidFill>
                  <a:schemeClr val="tx1"/>
                </a:solidFill>
                <a:ea typeface="Times New Roman" panose="02020603050405020304" pitchFamily="18" charset="0"/>
                <a:cs typeface="Arial" panose="020B0604020202020204" pitchFamily="34" charset="0"/>
              </a:rPr>
              <a:t>Root Canal Treatment</a:t>
            </a:r>
            <a:endParaRPr lang="en-US" altLang="en-US" sz="2400" b="1" dirty="0">
              <a:solidFill>
                <a:schemeClr val="tx1"/>
              </a:solidFill>
              <a:cs typeface="Times New Roman" panose="02020603050405020304" pitchFamily="18" charset="0"/>
            </a:endParaRPr>
          </a:p>
          <a:p>
            <a:pPr lvl="1">
              <a:buFont typeface="Arial" panose="020B0604020202020204" pitchFamily="34" charset="0"/>
              <a:buChar char="•"/>
            </a:pPr>
            <a:r>
              <a:rPr lang="en-US" altLang="en-US" sz="2200" dirty="0">
                <a:solidFill>
                  <a:schemeClr val="tx1"/>
                </a:solidFill>
              </a:rPr>
              <a:t>Root canal treatment is a benefit for </a:t>
            </a:r>
            <a:r>
              <a:rPr lang="en-US" altLang="en-US" sz="2200" b="1" dirty="0">
                <a:solidFill>
                  <a:schemeClr val="tx1"/>
                </a:solidFill>
              </a:rPr>
              <a:t>ALL </a:t>
            </a:r>
            <a:r>
              <a:rPr lang="en-US" altLang="en-US" sz="2200" dirty="0">
                <a:solidFill>
                  <a:schemeClr val="tx1"/>
                </a:solidFill>
              </a:rPr>
              <a:t>beneficiaries</a:t>
            </a:r>
            <a:endParaRPr lang="en-US" altLang="en-US" sz="2400" b="1" dirty="0">
              <a:solidFill>
                <a:schemeClr val="tx1"/>
              </a:solidFill>
            </a:endParaRPr>
          </a:p>
          <a:p>
            <a:pPr>
              <a:buFont typeface="Arial" panose="020B0604020202020204" pitchFamily="34" charset="0"/>
              <a:buChar char="•"/>
            </a:pPr>
            <a:r>
              <a:rPr lang="en-US" altLang="en-US" sz="2400" b="1" dirty="0">
                <a:solidFill>
                  <a:schemeClr val="tx1"/>
                </a:solidFill>
              </a:rPr>
              <a:t>Crowns</a:t>
            </a:r>
          </a:p>
          <a:p>
            <a:pPr lvl="1">
              <a:buFont typeface="Arial" panose="020B0604020202020204" pitchFamily="34" charset="0"/>
              <a:buChar char="•"/>
            </a:pPr>
            <a:r>
              <a:rPr lang="en-US" altLang="en-US" sz="2200" dirty="0">
                <a:solidFill>
                  <a:schemeClr val="tx1"/>
                </a:solidFill>
                <a:ea typeface="Times New Roman" panose="02020603050405020304" pitchFamily="18" charset="0"/>
                <a:cs typeface="Arial" panose="020B0604020202020204" pitchFamily="34" charset="0"/>
              </a:rPr>
              <a:t>Laboratory processed cast restorations (crowns) and associated procedures are covered for </a:t>
            </a:r>
            <a:r>
              <a:rPr lang="en-US" altLang="en-US" sz="2200" b="1" dirty="0">
                <a:solidFill>
                  <a:schemeClr val="tx1"/>
                </a:solidFill>
                <a:ea typeface="Times New Roman" panose="02020603050405020304" pitchFamily="18" charset="0"/>
                <a:cs typeface="Arial" panose="020B0604020202020204" pitchFamily="34" charset="0"/>
              </a:rPr>
              <a:t>ALL</a:t>
            </a:r>
            <a:r>
              <a:rPr lang="en-US" altLang="en-US" sz="2200" dirty="0">
                <a:solidFill>
                  <a:schemeClr val="tx1"/>
                </a:solidFill>
                <a:ea typeface="Times New Roman" panose="02020603050405020304" pitchFamily="18" charset="0"/>
                <a:cs typeface="Arial" panose="020B0604020202020204" pitchFamily="34" charset="0"/>
              </a:rPr>
              <a:t> beneficiaries</a:t>
            </a:r>
          </a:p>
          <a:p>
            <a:pPr lvl="1">
              <a:buFont typeface="Arial" panose="020B0604020202020204" pitchFamily="34" charset="0"/>
              <a:buChar char="•"/>
            </a:pPr>
            <a:r>
              <a:rPr lang="en-US" altLang="en-US" sz="2200" dirty="0">
                <a:solidFill>
                  <a:schemeClr val="tx1"/>
                </a:solidFill>
                <a:ea typeface="Times New Roman" panose="02020603050405020304" pitchFamily="18" charset="0"/>
                <a:cs typeface="Arial" panose="020B0604020202020204" pitchFamily="34" charset="0"/>
              </a:rPr>
              <a:t>Coverage is limited to full metal crowns on first and second permanent molars</a:t>
            </a:r>
          </a:p>
          <a:p>
            <a:pPr lvl="1">
              <a:buFont typeface="Arial" panose="020B0604020202020204" pitchFamily="34" charset="0"/>
              <a:buChar char="•"/>
            </a:pPr>
            <a:r>
              <a:rPr lang="en-US" altLang="en-US" sz="2200" dirty="0">
                <a:solidFill>
                  <a:schemeClr val="tx1"/>
                </a:solidFill>
                <a:ea typeface="Times New Roman" panose="02020603050405020304" pitchFamily="18" charset="0"/>
                <a:cs typeface="Arial" panose="020B0604020202020204" pitchFamily="34" charset="0"/>
              </a:rPr>
              <a:t>Porcelain and porcelain fused to metal crowns are limited to permanent first and second premolars, canines and incisors</a:t>
            </a:r>
          </a:p>
          <a:p>
            <a:pPr lvl="1">
              <a:buFont typeface="Arial" panose="020B0604020202020204" pitchFamily="34" charset="0"/>
              <a:buChar char="•"/>
            </a:pPr>
            <a:endParaRPr lang="en-US" altLang="en-US" sz="2200" dirty="0">
              <a:solidFill>
                <a:schemeClr val="tx1"/>
              </a:solidFill>
            </a:endParaRPr>
          </a:p>
          <a:p>
            <a:pPr>
              <a:buFont typeface="Arial" panose="020B0604020202020204" pitchFamily="34" charset="0"/>
              <a:buChar char="•"/>
            </a:pPr>
            <a:r>
              <a:rPr lang="en-US" altLang="en-US" sz="2400" dirty="0">
                <a:solidFill>
                  <a:schemeClr val="tx1"/>
                </a:solidFill>
              </a:rPr>
              <a:t>Prior to this service expansion, the only option for individuals with Medicaid coverage was </a:t>
            </a:r>
            <a:r>
              <a:rPr lang="en-US" altLang="en-US" sz="2400" b="1" dirty="0">
                <a:solidFill>
                  <a:schemeClr val="tx1"/>
                </a:solidFill>
              </a:rPr>
              <a:t>extraction</a:t>
            </a:r>
          </a:p>
        </p:txBody>
      </p:sp>
      <p:pic>
        <p:nvPicPr>
          <p:cNvPr id="23556" name="Content Placeholder 1">
            <a:extLst>
              <a:ext uri="{FF2B5EF4-FFF2-40B4-BE49-F238E27FC236}">
                <a16:creationId xmlns:a16="http://schemas.microsoft.com/office/drawing/2014/main" id="{EF29883C-819B-81F2-2402-710F6DCD838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86801" y="6348414"/>
            <a:ext cx="1884363"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F28C24B6-7E11-2973-3E9E-913D2430E461}"/>
              </a:ext>
            </a:extLst>
          </p:cNvPr>
          <p:cNvSpPr>
            <a:spLocks noGrp="1"/>
          </p:cNvSpPr>
          <p:nvPr>
            <p:ph type="sldNum" sz="quarter" idx="12"/>
          </p:nvPr>
        </p:nvSpPr>
        <p:spPr/>
        <p:txBody>
          <a:bodyPr/>
          <a:lstStyle/>
          <a:p>
            <a:fld id="{4FAB73BC-B049-4115-A692-8D63A059BFB8}"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47122-888B-B9E5-E69E-021339691A01}"/>
              </a:ext>
            </a:extLst>
          </p:cNvPr>
          <p:cNvSpPr>
            <a:spLocks noGrp="1"/>
          </p:cNvSpPr>
          <p:nvPr>
            <p:ph type="title"/>
          </p:nvPr>
        </p:nvSpPr>
        <p:spPr/>
        <p:txBody>
          <a:bodyPr/>
          <a:lstStyle/>
          <a:p>
            <a:r>
              <a:rPr lang="en-US" b="1" dirty="0"/>
              <a:t>Barriers to Care for  People with Disabilities</a:t>
            </a:r>
          </a:p>
        </p:txBody>
      </p:sp>
      <p:sp>
        <p:nvSpPr>
          <p:cNvPr id="3" name="Content Placeholder 2">
            <a:extLst>
              <a:ext uri="{FF2B5EF4-FFF2-40B4-BE49-F238E27FC236}">
                <a16:creationId xmlns:a16="http://schemas.microsoft.com/office/drawing/2014/main" id="{7451FFC7-D2EA-77EE-E4D6-18AA27F81299}"/>
              </a:ext>
            </a:extLst>
          </p:cNvPr>
          <p:cNvSpPr>
            <a:spLocks noGrp="1"/>
          </p:cNvSpPr>
          <p:nvPr>
            <p:ph idx="1"/>
          </p:nvPr>
        </p:nvSpPr>
        <p:spPr>
          <a:xfrm>
            <a:off x="3583518" y="752970"/>
            <a:ext cx="7675032" cy="5120640"/>
          </a:xfrm>
        </p:spPr>
        <p:txBody>
          <a:bodyPr>
            <a:normAutofit/>
          </a:bodyPr>
          <a:lstStyle/>
          <a:p>
            <a:r>
              <a:rPr lang="en-US" sz="3200" dirty="0">
                <a:solidFill>
                  <a:schemeClr val="tx1"/>
                </a:solidFill>
              </a:rPr>
              <a:t>Restorative care does not last forever</a:t>
            </a:r>
          </a:p>
          <a:p>
            <a:r>
              <a:rPr lang="en-US" sz="3200" dirty="0">
                <a:solidFill>
                  <a:schemeClr val="tx1"/>
                </a:solidFill>
              </a:rPr>
              <a:t>Lack of dental insurance/cost</a:t>
            </a:r>
          </a:p>
          <a:p>
            <a:r>
              <a:rPr lang="en-US" sz="3200" dirty="0">
                <a:solidFill>
                  <a:schemeClr val="tx1"/>
                </a:solidFill>
              </a:rPr>
              <a:t>Find a dental provider </a:t>
            </a:r>
          </a:p>
          <a:p>
            <a:r>
              <a:rPr lang="en-US" sz="3200" dirty="0">
                <a:solidFill>
                  <a:schemeClr val="tx1"/>
                </a:solidFill>
              </a:rPr>
              <a:t>Limited ability to do oral health care themselves</a:t>
            </a:r>
          </a:p>
          <a:p>
            <a:r>
              <a:rPr lang="en-US" sz="3200" dirty="0">
                <a:solidFill>
                  <a:schemeClr val="tx1"/>
                </a:solidFill>
              </a:rPr>
              <a:t>For some people, difficulty communicating dental pain</a:t>
            </a:r>
          </a:p>
        </p:txBody>
      </p:sp>
      <p:sp>
        <p:nvSpPr>
          <p:cNvPr id="4" name="Slide Number Placeholder 3">
            <a:extLst>
              <a:ext uri="{FF2B5EF4-FFF2-40B4-BE49-F238E27FC236}">
                <a16:creationId xmlns:a16="http://schemas.microsoft.com/office/drawing/2014/main" id="{35ABA7DB-3238-22B6-532F-8CDFBAF6D0A6}"/>
              </a:ext>
            </a:extLst>
          </p:cNvPr>
          <p:cNvSpPr>
            <a:spLocks noGrp="1"/>
          </p:cNvSpPr>
          <p:nvPr>
            <p:ph type="sldNum" sz="quarter" idx="12"/>
          </p:nvPr>
        </p:nvSpPr>
        <p:spPr/>
        <p:txBody>
          <a:bodyPr/>
          <a:lstStyle/>
          <a:p>
            <a:fld id="{4FAB73BC-B049-4115-A692-8D63A059BFB8}" type="slidenum">
              <a:rPr lang="en-US" smtClean="0"/>
              <a:pPr/>
              <a:t>17</a:t>
            </a:fld>
            <a:endParaRPr lang="en-US" dirty="0"/>
          </a:p>
        </p:txBody>
      </p:sp>
    </p:spTree>
    <p:extLst>
      <p:ext uri="{BB962C8B-B14F-4D97-AF65-F5344CB8AC3E}">
        <p14:creationId xmlns:p14="http://schemas.microsoft.com/office/powerpoint/2010/main" val="36808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47122-888B-B9E5-E69E-021339691A01}"/>
              </a:ext>
            </a:extLst>
          </p:cNvPr>
          <p:cNvSpPr>
            <a:spLocks noGrp="1"/>
          </p:cNvSpPr>
          <p:nvPr>
            <p:ph type="title"/>
          </p:nvPr>
        </p:nvSpPr>
        <p:spPr/>
        <p:txBody>
          <a:bodyPr/>
          <a:lstStyle/>
          <a:p>
            <a:r>
              <a:rPr lang="en-US" b="1" dirty="0"/>
              <a:t>Oral Health Care </a:t>
            </a:r>
          </a:p>
        </p:txBody>
      </p:sp>
      <p:sp>
        <p:nvSpPr>
          <p:cNvPr id="3" name="Content Placeholder 2">
            <a:extLst>
              <a:ext uri="{FF2B5EF4-FFF2-40B4-BE49-F238E27FC236}">
                <a16:creationId xmlns:a16="http://schemas.microsoft.com/office/drawing/2014/main" id="{7451FFC7-D2EA-77EE-E4D6-18AA27F81299}"/>
              </a:ext>
            </a:extLst>
          </p:cNvPr>
          <p:cNvSpPr>
            <a:spLocks noGrp="1"/>
          </p:cNvSpPr>
          <p:nvPr>
            <p:ph idx="1"/>
          </p:nvPr>
        </p:nvSpPr>
        <p:spPr>
          <a:xfrm>
            <a:off x="3583518" y="752970"/>
            <a:ext cx="7675032" cy="5120640"/>
          </a:xfrm>
        </p:spPr>
        <p:txBody>
          <a:bodyPr>
            <a:normAutofit/>
          </a:bodyPr>
          <a:lstStyle/>
          <a:p>
            <a:r>
              <a:rPr lang="en-US" sz="3200" dirty="0">
                <a:solidFill>
                  <a:schemeClr val="tx1"/>
                </a:solidFill>
              </a:rPr>
              <a:t>The most important oral health care is the daily care done at home</a:t>
            </a:r>
          </a:p>
          <a:p>
            <a:r>
              <a:rPr lang="en-US" sz="3200" dirty="0">
                <a:solidFill>
                  <a:schemeClr val="tx1"/>
                </a:solidFill>
              </a:rPr>
              <a:t>Tips for daily care</a:t>
            </a:r>
          </a:p>
          <a:p>
            <a:pPr lvl="1"/>
            <a:r>
              <a:rPr lang="en-US" sz="3000" dirty="0">
                <a:solidFill>
                  <a:schemeClr val="tx1"/>
                </a:solidFill>
              </a:rPr>
              <a:t>Brushing</a:t>
            </a:r>
          </a:p>
          <a:p>
            <a:pPr lvl="1"/>
            <a:r>
              <a:rPr lang="en-US" sz="3000" dirty="0">
                <a:solidFill>
                  <a:schemeClr val="tx1"/>
                </a:solidFill>
              </a:rPr>
              <a:t>Flossing </a:t>
            </a:r>
          </a:p>
          <a:p>
            <a:pPr lvl="1"/>
            <a:r>
              <a:rPr lang="en-US" sz="3000" dirty="0">
                <a:solidFill>
                  <a:schemeClr val="tx1"/>
                </a:solidFill>
              </a:rPr>
              <a:t>Mouthwash</a:t>
            </a:r>
          </a:p>
          <a:p>
            <a:r>
              <a:rPr lang="en-US" sz="3200" dirty="0">
                <a:solidFill>
                  <a:schemeClr val="tx1"/>
                </a:solidFill>
              </a:rPr>
              <a:t>There are lots of AT options to help with daily care</a:t>
            </a:r>
          </a:p>
        </p:txBody>
      </p:sp>
      <p:sp>
        <p:nvSpPr>
          <p:cNvPr id="4" name="Slide Number Placeholder 3">
            <a:extLst>
              <a:ext uri="{FF2B5EF4-FFF2-40B4-BE49-F238E27FC236}">
                <a16:creationId xmlns:a16="http://schemas.microsoft.com/office/drawing/2014/main" id="{35ABA7DB-3238-22B6-532F-8CDFBAF6D0A6}"/>
              </a:ext>
            </a:extLst>
          </p:cNvPr>
          <p:cNvSpPr>
            <a:spLocks noGrp="1"/>
          </p:cNvSpPr>
          <p:nvPr>
            <p:ph type="sldNum" sz="quarter" idx="12"/>
          </p:nvPr>
        </p:nvSpPr>
        <p:spPr/>
        <p:txBody>
          <a:bodyPr/>
          <a:lstStyle/>
          <a:p>
            <a:fld id="{4FAB73BC-B049-4115-A692-8D63A059BFB8}" type="slidenum">
              <a:rPr lang="en-US" smtClean="0"/>
              <a:pPr/>
              <a:t>18</a:t>
            </a:fld>
            <a:endParaRPr lang="en-US" dirty="0"/>
          </a:p>
        </p:txBody>
      </p:sp>
    </p:spTree>
    <p:extLst>
      <p:ext uri="{BB962C8B-B14F-4D97-AF65-F5344CB8AC3E}">
        <p14:creationId xmlns:p14="http://schemas.microsoft.com/office/powerpoint/2010/main" val="20943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909D5-FAC7-D68C-BE56-4BA4ED2BC3D3}"/>
              </a:ext>
            </a:extLst>
          </p:cNvPr>
          <p:cNvSpPr>
            <a:spLocks noGrp="1"/>
          </p:cNvSpPr>
          <p:nvPr>
            <p:ph type="title"/>
          </p:nvPr>
        </p:nvSpPr>
        <p:spPr/>
        <p:txBody>
          <a:bodyPr/>
          <a:lstStyle/>
          <a:p>
            <a:r>
              <a:rPr lang="en-US" b="1" dirty="0"/>
              <a:t>Oral Health Care AT</a:t>
            </a:r>
          </a:p>
        </p:txBody>
      </p:sp>
      <p:pic>
        <p:nvPicPr>
          <p:cNvPr id="7" name="Picture 6" descr="Grin Smooth FLose Tape">
            <a:extLst>
              <a:ext uri="{FF2B5EF4-FFF2-40B4-BE49-F238E27FC236}">
                <a16:creationId xmlns:a16="http://schemas.microsoft.com/office/drawing/2014/main" id="{23243D01-90EA-048F-E564-CC9A643E5AC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72840" y="155448"/>
            <a:ext cx="3268980" cy="3268980"/>
          </a:xfrm>
          <a:prstGeom prst="rect">
            <a:avLst/>
          </a:prstGeom>
        </p:spPr>
      </p:pic>
      <p:pic>
        <p:nvPicPr>
          <p:cNvPr id="9" name="Picture 8" descr="an add for the curapro toothbrush with several people using the brush">
            <a:extLst>
              <a:ext uri="{FF2B5EF4-FFF2-40B4-BE49-F238E27FC236}">
                <a16:creationId xmlns:a16="http://schemas.microsoft.com/office/drawing/2014/main" id="{F66F3DA0-5D52-5206-848B-5DE0ABE20D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4259" y="2510511"/>
            <a:ext cx="3458026" cy="3406009"/>
          </a:xfrm>
          <a:prstGeom prst="rect">
            <a:avLst/>
          </a:prstGeom>
        </p:spPr>
      </p:pic>
      <p:sp>
        <p:nvSpPr>
          <p:cNvPr id="10" name="TextBox 9">
            <a:extLst>
              <a:ext uri="{FF2B5EF4-FFF2-40B4-BE49-F238E27FC236}">
                <a16:creationId xmlns:a16="http://schemas.microsoft.com/office/drawing/2014/main" id="{F643A157-C93F-67F5-B962-BF65059C2531}"/>
              </a:ext>
            </a:extLst>
          </p:cNvPr>
          <p:cNvSpPr txBox="1"/>
          <p:nvPr/>
        </p:nvSpPr>
        <p:spPr>
          <a:xfrm>
            <a:off x="6623549" y="870352"/>
            <a:ext cx="4248736" cy="1200329"/>
          </a:xfrm>
          <a:prstGeom prst="rect">
            <a:avLst/>
          </a:prstGeom>
          <a:noFill/>
        </p:spPr>
        <p:txBody>
          <a:bodyPr wrap="square" rtlCol="0">
            <a:spAutoFit/>
          </a:bodyPr>
          <a:lstStyle/>
          <a:p>
            <a:pPr marL="285750" indent="-285750">
              <a:buFont typeface="Arial" panose="020B0604020202020204" pitchFamily="34" charset="0"/>
              <a:buChar char="•"/>
            </a:pPr>
            <a:r>
              <a:rPr lang="en-US" dirty="0"/>
              <a:t>Lots of Options for Assistive Technology</a:t>
            </a:r>
          </a:p>
          <a:p>
            <a:pPr marL="285750" indent="-285750">
              <a:buFont typeface="Arial" panose="020B0604020202020204" pitchFamily="34" charset="0"/>
              <a:buChar char="•"/>
            </a:pPr>
            <a:r>
              <a:rPr lang="en-US" dirty="0"/>
              <a:t>Any electric toothbrush brush will do a better job than a manual toothbrush</a:t>
            </a:r>
          </a:p>
          <a:p>
            <a:pPr marL="285750" indent="-285750">
              <a:buFont typeface="Arial" panose="020B0604020202020204" pitchFamily="34" charset="0"/>
              <a:buChar char="•"/>
            </a:pPr>
            <a:r>
              <a:rPr lang="en-US" dirty="0"/>
              <a:t>Important to find an option for flossing </a:t>
            </a:r>
          </a:p>
        </p:txBody>
      </p:sp>
      <p:sp>
        <p:nvSpPr>
          <p:cNvPr id="11" name="Slide Number Placeholder 10">
            <a:extLst>
              <a:ext uri="{FF2B5EF4-FFF2-40B4-BE49-F238E27FC236}">
                <a16:creationId xmlns:a16="http://schemas.microsoft.com/office/drawing/2014/main" id="{B6121A39-7138-7445-407C-8FC458379A13}"/>
              </a:ext>
            </a:extLst>
          </p:cNvPr>
          <p:cNvSpPr>
            <a:spLocks noGrp="1"/>
          </p:cNvSpPr>
          <p:nvPr>
            <p:ph type="sldNum" sz="quarter" idx="12"/>
          </p:nvPr>
        </p:nvSpPr>
        <p:spPr/>
        <p:txBody>
          <a:bodyPr/>
          <a:lstStyle/>
          <a:p>
            <a:fld id="{4FAB73BC-B049-4115-A692-8D63A059BFB8}" type="slidenum">
              <a:rPr lang="en-US" smtClean="0"/>
              <a:pPr/>
              <a:t>19</a:t>
            </a:fld>
            <a:endParaRPr lang="en-US" dirty="0"/>
          </a:p>
        </p:txBody>
      </p:sp>
      <p:pic>
        <p:nvPicPr>
          <p:cNvPr id="8194" name="Picture 2" descr="toothpaste rollers">
            <a:extLst>
              <a:ext uri="{FF2B5EF4-FFF2-40B4-BE49-F238E27FC236}">
                <a16:creationId xmlns:a16="http://schemas.microsoft.com/office/drawing/2014/main" id="{9562E826-75D7-A62F-52EE-FF8AEAD8A07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44302" y="3433573"/>
            <a:ext cx="3233738" cy="3428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760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B5251-2772-20EE-4E9B-498B368AE6C8}"/>
              </a:ext>
            </a:extLst>
          </p:cNvPr>
          <p:cNvSpPr>
            <a:spLocks noGrp="1"/>
          </p:cNvSpPr>
          <p:nvPr>
            <p:ph type="title"/>
          </p:nvPr>
        </p:nvSpPr>
        <p:spPr/>
        <p:txBody>
          <a:bodyPr/>
          <a:lstStyle/>
          <a:p>
            <a:r>
              <a:rPr lang="en-US" sz="3600" b="1" dirty="0">
                <a:effectLst/>
                <a:ea typeface="Calibri" panose="020F0502020204030204" pitchFamily="34" charset="0"/>
                <a:cs typeface="Times New Roman" panose="02020603050405020304" pitchFamily="18" charset="0"/>
              </a:rPr>
              <a:t>What do people need to maintain their teeth for a lifetime?</a:t>
            </a:r>
            <a:br>
              <a:rPr lang="en-US" sz="3600" dirty="0">
                <a:effectLst/>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550FE8B9-0C5A-4B8A-D4EC-6E556EA13145}"/>
              </a:ext>
            </a:extLst>
          </p:cNvPr>
          <p:cNvSpPr>
            <a:spLocks noGrp="1"/>
          </p:cNvSpPr>
          <p:nvPr>
            <p:ph idx="1"/>
          </p:nvPr>
        </p:nvSpPr>
        <p:spPr>
          <a:xfrm>
            <a:off x="3389208" y="970140"/>
            <a:ext cx="8322732" cy="5120640"/>
          </a:xfrm>
        </p:spPr>
        <p:txBody>
          <a:bodyPr/>
          <a:lstStyle/>
          <a:p>
            <a:pPr marL="914400" marR="0" lvl="1" indent="-457200">
              <a:spcBef>
                <a:spcPts val="0"/>
              </a:spcBef>
              <a:spcAft>
                <a:spcPts val="0"/>
              </a:spcAft>
              <a:buFont typeface="Arial" panose="020B0604020202020204" pitchFamily="34" charset="0"/>
              <a:buChar char="•"/>
            </a:pPr>
            <a:r>
              <a:rPr lang="en-US" sz="2800" dirty="0">
                <a:effectLst/>
                <a:ea typeface="Calibri" panose="020F0502020204030204" pitchFamily="34" charset="0"/>
                <a:cs typeface="Times New Roman" panose="02020603050405020304" pitchFamily="18" charset="0"/>
              </a:rPr>
              <a:t>Daily oral health care</a:t>
            </a:r>
          </a:p>
          <a:p>
            <a:pPr marL="1371600" lvl="2" indent="-457200">
              <a:spcBef>
                <a:spcPts val="0"/>
              </a:spcBef>
              <a:spcAft>
                <a:spcPts val="0"/>
              </a:spcAft>
              <a:buFont typeface="Arial" panose="020B0604020202020204" pitchFamily="34" charset="0"/>
              <a:buChar char="•"/>
            </a:pPr>
            <a:r>
              <a:rPr lang="en-US" sz="2800" dirty="0">
                <a:ea typeface="Calibri" panose="020F0502020204030204" pitchFamily="34" charset="0"/>
                <a:cs typeface="Times New Roman" panose="02020603050405020304" pitchFamily="18" charset="0"/>
              </a:rPr>
              <a:t>Brushing and flossing</a:t>
            </a:r>
            <a:endParaRPr lang="en-US" sz="2800" dirty="0">
              <a:effectLst/>
              <a:ea typeface="Calibri" panose="020F0502020204030204" pitchFamily="34" charset="0"/>
              <a:cs typeface="Times New Roman" panose="02020603050405020304" pitchFamily="18" charset="0"/>
            </a:endParaRPr>
          </a:p>
          <a:p>
            <a:pPr marL="914400" marR="0" lvl="1" indent="-457200">
              <a:spcBef>
                <a:spcPts val="0"/>
              </a:spcBef>
              <a:spcAft>
                <a:spcPts val="0"/>
              </a:spcAft>
              <a:buFont typeface="Arial" panose="020B0604020202020204" pitchFamily="34" charset="0"/>
              <a:buChar char="•"/>
            </a:pPr>
            <a:r>
              <a:rPr lang="en-US" sz="2800" dirty="0">
                <a:ea typeface="Calibri" panose="020F0502020204030204" pitchFamily="34" charset="0"/>
                <a:cs typeface="Times New Roman" panose="02020603050405020304" pitchFamily="18" charset="0"/>
              </a:rPr>
              <a:t>Fluoride</a:t>
            </a:r>
            <a:endParaRPr lang="en-US" sz="2800" dirty="0">
              <a:effectLst/>
              <a:ea typeface="Calibri" panose="020F0502020204030204" pitchFamily="34" charset="0"/>
              <a:cs typeface="Times New Roman" panose="02020603050405020304" pitchFamily="18" charset="0"/>
            </a:endParaRPr>
          </a:p>
          <a:p>
            <a:pPr marL="914400" marR="0" lvl="1" indent="-457200">
              <a:spcBef>
                <a:spcPts val="0"/>
              </a:spcBef>
              <a:spcAft>
                <a:spcPts val="0"/>
              </a:spcAft>
              <a:buFont typeface="Arial" panose="020B0604020202020204" pitchFamily="34" charset="0"/>
              <a:buChar char="•"/>
            </a:pPr>
            <a:r>
              <a:rPr lang="en-US" sz="2800" dirty="0">
                <a:effectLst/>
                <a:ea typeface="Calibri" panose="020F0502020204030204" pitchFamily="34" charset="0"/>
                <a:cs typeface="Times New Roman" panose="02020603050405020304" pitchFamily="18" charset="0"/>
              </a:rPr>
              <a:t>Preventative care</a:t>
            </a:r>
          </a:p>
          <a:p>
            <a:pPr marL="914400" marR="0" lvl="1" indent="-457200">
              <a:spcBef>
                <a:spcPts val="0"/>
              </a:spcBef>
              <a:spcAft>
                <a:spcPts val="0"/>
              </a:spcAft>
              <a:buFont typeface="Arial" panose="020B0604020202020204" pitchFamily="34" charset="0"/>
              <a:buChar char="•"/>
            </a:pPr>
            <a:r>
              <a:rPr lang="en-US" sz="2800" dirty="0">
                <a:effectLst/>
                <a:ea typeface="Calibri" panose="020F0502020204030204" pitchFamily="34" charset="0"/>
                <a:cs typeface="Times New Roman" panose="02020603050405020304" pitchFamily="18" charset="0"/>
              </a:rPr>
              <a:t>Early detection of decay/minimally invasive care</a:t>
            </a:r>
          </a:p>
          <a:p>
            <a:pPr marL="914400" marR="0" lvl="1" indent="-457200">
              <a:spcBef>
                <a:spcPts val="0"/>
              </a:spcBef>
              <a:spcAft>
                <a:spcPts val="0"/>
              </a:spcAft>
              <a:buFont typeface="Arial" panose="020B0604020202020204" pitchFamily="34" charset="0"/>
              <a:buChar char="•"/>
            </a:pPr>
            <a:r>
              <a:rPr lang="en-US" sz="2800" dirty="0">
                <a:effectLst/>
                <a:ea typeface="Calibri" panose="020F0502020204030204" pitchFamily="34" charset="0"/>
                <a:cs typeface="Times New Roman" panose="02020603050405020304" pitchFamily="18" charset="0"/>
              </a:rPr>
              <a:t>Restorative care</a:t>
            </a:r>
          </a:p>
          <a:p>
            <a:endParaRPr lang="en-US" dirty="0"/>
          </a:p>
        </p:txBody>
      </p:sp>
      <p:sp>
        <p:nvSpPr>
          <p:cNvPr id="4" name="Slide Number Placeholder 3">
            <a:extLst>
              <a:ext uri="{FF2B5EF4-FFF2-40B4-BE49-F238E27FC236}">
                <a16:creationId xmlns:a16="http://schemas.microsoft.com/office/drawing/2014/main" id="{119FD687-2FD2-28AB-D3EA-924FD3C61579}"/>
              </a:ext>
            </a:extLst>
          </p:cNvPr>
          <p:cNvSpPr>
            <a:spLocks noGrp="1"/>
          </p:cNvSpPr>
          <p:nvPr>
            <p:ph type="sldNum" sz="quarter" idx="12"/>
          </p:nvPr>
        </p:nvSpPr>
        <p:spPr/>
        <p:txBody>
          <a:bodyPr/>
          <a:lstStyle/>
          <a:p>
            <a:fld id="{4FAB73BC-B049-4115-A692-8D63A059BFB8}" type="slidenum">
              <a:rPr lang="en-US" smtClean="0"/>
              <a:pPr/>
              <a:t>2</a:t>
            </a:fld>
            <a:endParaRPr lang="en-US" dirty="0"/>
          </a:p>
        </p:txBody>
      </p:sp>
    </p:spTree>
    <p:extLst>
      <p:ext uri="{BB962C8B-B14F-4D97-AF65-F5344CB8AC3E}">
        <p14:creationId xmlns:p14="http://schemas.microsoft.com/office/powerpoint/2010/main" val="3961474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0637E-F12F-A8E4-56E1-2A8998A152C2}"/>
              </a:ext>
            </a:extLst>
          </p:cNvPr>
          <p:cNvSpPr>
            <a:spLocks noGrp="1"/>
          </p:cNvSpPr>
          <p:nvPr>
            <p:ph type="title"/>
          </p:nvPr>
        </p:nvSpPr>
        <p:spPr/>
        <p:txBody>
          <a:bodyPr/>
          <a:lstStyle/>
          <a:p>
            <a:r>
              <a:rPr lang="en-US" dirty="0"/>
              <a:t>Automatic Toothbrushes</a:t>
            </a:r>
          </a:p>
        </p:txBody>
      </p:sp>
      <p:sp>
        <p:nvSpPr>
          <p:cNvPr id="3" name="Content Placeholder 2">
            <a:extLst>
              <a:ext uri="{FF2B5EF4-FFF2-40B4-BE49-F238E27FC236}">
                <a16:creationId xmlns:a16="http://schemas.microsoft.com/office/drawing/2014/main" id="{39809949-9696-4C22-7C4E-A7E55C0E9774}"/>
              </a:ext>
            </a:extLst>
          </p:cNvPr>
          <p:cNvSpPr>
            <a:spLocks noGrp="1"/>
          </p:cNvSpPr>
          <p:nvPr>
            <p:ph idx="1"/>
          </p:nvPr>
        </p:nvSpPr>
        <p:spPr>
          <a:xfrm>
            <a:off x="3540370" y="4314093"/>
            <a:ext cx="8530908" cy="2325320"/>
          </a:xfrm>
        </p:spPr>
        <p:txBody>
          <a:bodyPr>
            <a:normAutofit/>
          </a:bodyPr>
          <a:lstStyle/>
          <a:p>
            <a:pPr marL="0" indent="0">
              <a:buNone/>
            </a:pPr>
            <a:r>
              <a:rPr lang="en-US" sz="3500" dirty="0" err="1"/>
              <a:t>Curaprox</a:t>
            </a:r>
            <a:r>
              <a:rPr lang="en-US" sz="3500" dirty="0"/>
              <a:t> Samba</a:t>
            </a:r>
          </a:p>
          <a:p>
            <a:pPr marL="0" indent="0">
              <a:buNone/>
            </a:pPr>
            <a:r>
              <a:rPr lang="en-US" sz="2800" dirty="0">
                <a:hlinkClick r:id="rId2"/>
              </a:rPr>
              <a:t>Https://www.youtube.com/watch?v=DaGeYWmoeiQ</a:t>
            </a:r>
            <a:endParaRPr lang="en-US" sz="2800" dirty="0"/>
          </a:p>
          <a:p>
            <a:pPr marL="0" indent="0">
              <a:buNone/>
            </a:pPr>
            <a:endParaRPr lang="en-US" sz="2800" dirty="0"/>
          </a:p>
          <a:p>
            <a:pPr marL="0" indent="0">
              <a:buNone/>
            </a:pPr>
            <a:r>
              <a:rPr lang="en-US" sz="2800" dirty="0" err="1"/>
              <a:t>Autobrush</a:t>
            </a:r>
            <a:endParaRPr lang="en-US" sz="2800" dirty="0"/>
          </a:p>
          <a:p>
            <a:pPr marL="0" indent="0">
              <a:buNone/>
            </a:pPr>
            <a:endParaRPr lang="en-US" sz="3500" dirty="0"/>
          </a:p>
          <a:p>
            <a:pPr marL="0" indent="0">
              <a:buNone/>
            </a:pPr>
            <a:endParaRPr lang="en-US" dirty="0"/>
          </a:p>
        </p:txBody>
      </p:sp>
      <p:pic>
        <p:nvPicPr>
          <p:cNvPr id="6" name="Picture 5" descr="an add for the curaprox Samba with several people using the product">
            <a:extLst>
              <a:ext uri="{FF2B5EF4-FFF2-40B4-BE49-F238E27FC236}">
                <a16:creationId xmlns:a16="http://schemas.microsoft.com/office/drawing/2014/main" id="{63DEB99E-9415-A057-FBE6-1C0F6B54B5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08277" y="308902"/>
            <a:ext cx="3643557" cy="3588749"/>
          </a:xfrm>
          <a:prstGeom prst="rect">
            <a:avLst/>
          </a:prstGeom>
        </p:spPr>
      </p:pic>
      <p:pic>
        <p:nvPicPr>
          <p:cNvPr id="4098" name="Picture 2" descr="a picture of the curaprox toothbrush&#10;">
            <a:extLst>
              <a:ext uri="{FF2B5EF4-FFF2-40B4-BE49-F238E27FC236}">
                <a16:creationId xmlns:a16="http://schemas.microsoft.com/office/drawing/2014/main" id="{1E0C803F-BC85-95BD-78BC-B908F0B7DF19}"/>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3938955" y="938867"/>
            <a:ext cx="2551828" cy="277478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E231F87-8D82-3E26-FA8C-15C8D12EE2D4}"/>
              </a:ext>
            </a:extLst>
          </p:cNvPr>
          <p:cNvSpPr>
            <a:spLocks noGrp="1"/>
          </p:cNvSpPr>
          <p:nvPr>
            <p:ph type="sldNum" sz="quarter" idx="12"/>
          </p:nvPr>
        </p:nvSpPr>
        <p:spPr/>
        <p:txBody>
          <a:bodyPr/>
          <a:lstStyle/>
          <a:p>
            <a:fld id="{4FAB73BC-B049-4115-A692-8D63A059BFB8}" type="slidenum">
              <a:rPr lang="en-US" smtClean="0"/>
              <a:pPr/>
              <a:t>20</a:t>
            </a:fld>
            <a:endParaRPr lang="en-US" dirty="0"/>
          </a:p>
        </p:txBody>
      </p:sp>
    </p:spTree>
    <p:extLst>
      <p:ext uri="{BB962C8B-B14F-4D97-AF65-F5344CB8AC3E}">
        <p14:creationId xmlns:p14="http://schemas.microsoft.com/office/powerpoint/2010/main" val="3201012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0211F-4418-F1B8-314D-5A383B9E5D8B}"/>
              </a:ext>
            </a:extLst>
          </p:cNvPr>
          <p:cNvSpPr>
            <a:spLocks noGrp="1"/>
          </p:cNvSpPr>
          <p:nvPr>
            <p:ph type="title"/>
          </p:nvPr>
        </p:nvSpPr>
        <p:spPr/>
        <p:txBody>
          <a:bodyPr/>
          <a:lstStyle/>
          <a:p>
            <a:r>
              <a:rPr lang="en-US" b="1" dirty="0"/>
              <a:t>Water Flossers and Flosser Pics</a:t>
            </a:r>
            <a:br>
              <a:rPr lang="en-US" dirty="0"/>
            </a:br>
            <a:endParaRPr lang="en-US" dirty="0"/>
          </a:p>
        </p:txBody>
      </p:sp>
      <p:pic>
        <p:nvPicPr>
          <p:cNvPr id="5" name="Content Placeholder 4" descr="Grin Smooth Floss tape">
            <a:extLst>
              <a:ext uri="{FF2B5EF4-FFF2-40B4-BE49-F238E27FC236}">
                <a16:creationId xmlns:a16="http://schemas.microsoft.com/office/drawing/2014/main" id="{076DF295-FF9B-6EDE-8D85-4D20349EA16D}"/>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495876" y="571034"/>
            <a:ext cx="2321169" cy="2321169"/>
          </a:xfrm>
          <a:prstGeom prst="rect">
            <a:avLst/>
          </a:prstGeom>
        </p:spPr>
      </p:pic>
      <p:pic>
        <p:nvPicPr>
          <p:cNvPr id="5122" name="Picture 2" descr="Slate flosser and accesssories">
            <a:extLst>
              <a:ext uri="{FF2B5EF4-FFF2-40B4-BE49-F238E27FC236}">
                <a16:creationId xmlns:a16="http://schemas.microsoft.com/office/drawing/2014/main" id="{1D405EE1-3C08-0CB0-512A-769623D8884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28239" y="3630410"/>
            <a:ext cx="3109669" cy="309106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Grin Gripper FLoss">
            <a:extLst>
              <a:ext uri="{FF2B5EF4-FFF2-40B4-BE49-F238E27FC236}">
                <a16:creationId xmlns:a16="http://schemas.microsoft.com/office/drawing/2014/main" id="{3BDEEDFF-B690-8A26-69C9-76A05D1BD1FD}"/>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3811423" y="3634154"/>
            <a:ext cx="1730221" cy="2500923"/>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Portable water flosser">
            <a:extLst>
              <a:ext uri="{FF2B5EF4-FFF2-40B4-BE49-F238E27FC236}">
                <a16:creationId xmlns:a16="http://schemas.microsoft.com/office/drawing/2014/main" id="{C335E29C-C332-D7C4-B8BD-55446AEB598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28239" y="509021"/>
            <a:ext cx="2944202" cy="271482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waterpik flosser">
            <a:extLst>
              <a:ext uri="{FF2B5EF4-FFF2-40B4-BE49-F238E27FC236}">
                <a16:creationId xmlns:a16="http://schemas.microsoft.com/office/drawing/2014/main" id="{2EC2F315-C3BD-DD49-244C-FD0AF8970E49}"/>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a:off x="9520895" y="1866433"/>
            <a:ext cx="2226480" cy="2867224"/>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17C5B68-C671-DFE2-8B45-090F4D8C6ECB}"/>
              </a:ext>
            </a:extLst>
          </p:cNvPr>
          <p:cNvSpPr>
            <a:spLocks noGrp="1"/>
          </p:cNvSpPr>
          <p:nvPr>
            <p:ph type="sldNum" sz="quarter" idx="12"/>
          </p:nvPr>
        </p:nvSpPr>
        <p:spPr/>
        <p:txBody>
          <a:bodyPr/>
          <a:lstStyle/>
          <a:p>
            <a:fld id="{4FAB73BC-B049-4115-A692-8D63A059BFB8}" type="slidenum">
              <a:rPr lang="en-US" smtClean="0"/>
              <a:pPr/>
              <a:t>21</a:t>
            </a:fld>
            <a:endParaRPr lang="en-US" dirty="0"/>
          </a:p>
        </p:txBody>
      </p:sp>
    </p:spTree>
    <p:extLst>
      <p:ext uri="{BB962C8B-B14F-4D97-AF65-F5344CB8AC3E}">
        <p14:creationId xmlns:p14="http://schemas.microsoft.com/office/powerpoint/2010/main" val="3033030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0211F-4418-F1B8-314D-5A383B9E5D8B}"/>
              </a:ext>
            </a:extLst>
          </p:cNvPr>
          <p:cNvSpPr>
            <a:spLocks noGrp="1"/>
          </p:cNvSpPr>
          <p:nvPr>
            <p:ph type="title"/>
          </p:nvPr>
        </p:nvSpPr>
        <p:spPr/>
        <p:txBody>
          <a:bodyPr/>
          <a:lstStyle/>
          <a:p>
            <a:r>
              <a:rPr lang="en-US" b="1" dirty="0"/>
              <a:t>Toothbrushes &amp; Grips</a:t>
            </a:r>
            <a:br>
              <a:rPr lang="en-US" dirty="0"/>
            </a:br>
            <a:endParaRPr lang="en-US" dirty="0"/>
          </a:p>
        </p:txBody>
      </p:sp>
      <p:pic>
        <p:nvPicPr>
          <p:cNvPr id="3082" name="Picture 10" descr="TePe Extra Grip Ergonomic Toothbrush Holder for Enhanced Control and Comfort – Ideal for Users Seeking Improved Grip and Stability  – Lightweight, Easy to Install, and Dishwasher Safe – Perfect for Daily Oral Care and Hygiene">
            <a:extLst>
              <a:ext uri="{FF2B5EF4-FFF2-40B4-BE49-F238E27FC236}">
                <a16:creationId xmlns:a16="http://schemas.microsoft.com/office/drawing/2014/main" id="{7BA78FC5-EB14-4773-7FC7-4B064A40944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95002" y="2180727"/>
            <a:ext cx="2073125" cy="311076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larger handled toothbrush">
            <a:extLst>
              <a:ext uri="{FF2B5EF4-FFF2-40B4-BE49-F238E27FC236}">
                <a16:creationId xmlns:a16="http://schemas.microsoft.com/office/drawing/2014/main" id="{DDC907AE-D8BD-EB77-AB70-CB68DBE9BB8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32738" y="2392797"/>
            <a:ext cx="2063262" cy="20632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ripple bristle toothbrush">
            <a:extLst>
              <a:ext uri="{FF2B5EF4-FFF2-40B4-BE49-F238E27FC236}">
                <a16:creationId xmlns:a16="http://schemas.microsoft.com/office/drawing/2014/main" id="{91BAAAAF-6BD5-20F2-C1BA-5E84CA74DC9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468127" y="3610707"/>
            <a:ext cx="3133810" cy="311076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DexTBrush Easy Grip Toothbrush">
            <a:extLst>
              <a:ext uri="{FF2B5EF4-FFF2-40B4-BE49-F238E27FC236}">
                <a16:creationId xmlns:a16="http://schemas.microsoft.com/office/drawing/2014/main" id="{901B7BF8-8192-E10D-7F71-EC219B1F60C1}"/>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3933409" y="4677273"/>
            <a:ext cx="2947482" cy="189480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EazyHold Universal Cuff on household objects">
            <a:extLst>
              <a:ext uri="{FF2B5EF4-FFF2-40B4-BE49-F238E27FC236}">
                <a16:creationId xmlns:a16="http://schemas.microsoft.com/office/drawing/2014/main" id="{CB740A20-CE08-0224-05EE-34373C46A4A2}"/>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a:off x="7854463" y="319088"/>
            <a:ext cx="3501910" cy="304191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Collis Curve Toothbrush Red Cap">
            <a:extLst>
              <a:ext uri="{FF2B5EF4-FFF2-40B4-BE49-F238E27FC236}">
                <a16:creationId xmlns:a16="http://schemas.microsoft.com/office/drawing/2014/main" id="{49133BC8-D2F0-2E5D-5916-FF3BC2207CFC}"/>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684372" y="319088"/>
            <a:ext cx="3049441" cy="1740388"/>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17C5B68-C671-DFE2-8B45-090F4D8C6ECB}"/>
              </a:ext>
            </a:extLst>
          </p:cNvPr>
          <p:cNvSpPr>
            <a:spLocks noGrp="1"/>
          </p:cNvSpPr>
          <p:nvPr>
            <p:ph type="sldNum" sz="quarter" idx="12"/>
          </p:nvPr>
        </p:nvSpPr>
        <p:spPr/>
        <p:txBody>
          <a:bodyPr/>
          <a:lstStyle/>
          <a:p>
            <a:fld id="{4FAB73BC-B049-4115-A692-8D63A059BFB8}" type="slidenum">
              <a:rPr lang="en-US" smtClean="0"/>
              <a:pPr/>
              <a:t>22</a:t>
            </a:fld>
            <a:endParaRPr lang="en-US" dirty="0"/>
          </a:p>
        </p:txBody>
      </p:sp>
    </p:spTree>
    <p:extLst>
      <p:ext uri="{BB962C8B-B14F-4D97-AF65-F5344CB8AC3E}">
        <p14:creationId xmlns:p14="http://schemas.microsoft.com/office/powerpoint/2010/main" val="324230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0F673-1DC0-9B70-DD72-143F1A120877}"/>
              </a:ext>
            </a:extLst>
          </p:cNvPr>
          <p:cNvSpPr>
            <a:spLocks noGrp="1"/>
          </p:cNvSpPr>
          <p:nvPr>
            <p:ph type="title"/>
          </p:nvPr>
        </p:nvSpPr>
        <p:spPr/>
        <p:txBody>
          <a:bodyPr/>
          <a:lstStyle/>
          <a:p>
            <a:r>
              <a:rPr lang="en-US" dirty="0"/>
              <a:t>Holders</a:t>
            </a:r>
          </a:p>
        </p:txBody>
      </p:sp>
      <p:pic>
        <p:nvPicPr>
          <p:cNvPr id="6146" name="Picture 2" descr="modular hose">
            <a:extLst>
              <a:ext uri="{FF2B5EF4-FFF2-40B4-BE49-F238E27FC236}">
                <a16:creationId xmlns:a16="http://schemas.microsoft.com/office/drawing/2014/main" id="{4525B16E-33AD-590C-8FF8-E41B0BBBFCA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3518511" y="627958"/>
            <a:ext cx="6786074" cy="5910954"/>
          </a:xfrm>
          <a:prstGeom prst="corner">
            <a:avLst/>
          </a:prstGeom>
          <a:noFill/>
          <a:extLst>
            <a:ext uri="{909E8E84-426E-40DD-AFC4-6F175D3DCCD1}">
              <a14:hiddenFill xmlns:a14="http://schemas.microsoft.com/office/drawing/2010/main">
                <a:solidFill>
                  <a:srgbClr val="FFFFFF"/>
                </a:solidFill>
              </a14:hiddenFill>
            </a:ext>
          </a:extLst>
        </p:spPr>
      </p:pic>
      <p:pic>
        <p:nvPicPr>
          <p:cNvPr id="6148" name="Picture 4" descr="Toothbrush Pillow balancer blue color favicon">
            <a:extLst>
              <a:ext uri="{FF2B5EF4-FFF2-40B4-BE49-F238E27FC236}">
                <a16:creationId xmlns:a16="http://schemas.microsoft.com/office/drawing/2014/main" id="{FCA872D7-32B5-25D7-796D-22F3B90F0FC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8877" y="627958"/>
            <a:ext cx="3575538" cy="357553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a:extLst>
              <a:ext uri="{FF2B5EF4-FFF2-40B4-BE49-F238E27FC236}">
                <a16:creationId xmlns:a16="http://schemas.microsoft.com/office/drawing/2014/main" id="{FAE1EA10-5DD9-EEE2-E5DB-0F182072D5F1}"/>
              </a:ext>
              <a:ext uri="{C183D7F6-B498-43B3-948B-1728B52AA6E4}">
                <adec:decorative xmlns:adec="http://schemas.microsoft.com/office/drawing/2017/decorative" val="1"/>
              </a:ext>
            </a:extLst>
          </p:cNvPr>
          <p:cNvSpPr>
            <a:spLocks noChangeAspect="1" noChangeArrowheads="1"/>
          </p:cNvSpPr>
          <p:nvPr/>
        </p:nvSpPr>
        <p:spPr bwMode="auto">
          <a:xfrm>
            <a:off x="5943600" y="3276600"/>
            <a:ext cx="1781908" cy="17819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2" name="Picture 8" descr="Tap instashape">
            <a:extLst>
              <a:ext uri="{FF2B5EF4-FFF2-40B4-BE49-F238E27FC236}">
                <a16:creationId xmlns:a16="http://schemas.microsoft.com/office/drawing/2014/main" id="{C65CF342-47C3-59BF-BB8F-C7ED418BFE0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8423241" y="805066"/>
            <a:ext cx="2942492" cy="291904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CA408EE0-B29D-1444-F7DF-5506DB49B5DB}"/>
              </a:ext>
            </a:extLst>
          </p:cNvPr>
          <p:cNvSpPr>
            <a:spLocks noGrp="1"/>
          </p:cNvSpPr>
          <p:nvPr>
            <p:ph type="sldNum" sz="quarter" idx="12"/>
          </p:nvPr>
        </p:nvSpPr>
        <p:spPr/>
        <p:txBody>
          <a:bodyPr/>
          <a:lstStyle/>
          <a:p>
            <a:fld id="{4FAB73BC-B049-4115-A692-8D63A059BFB8}" type="slidenum">
              <a:rPr lang="en-US" smtClean="0"/>
              <a:pPr/>
              <a:t>23</a:t>
            </a:fld>
            <a:endParaRPr lang="en-US" dirty="0"/>
          </a:p>
        </p:txBody>
      </p:sp>
    </p:spTree>
    <p:extLst>
      <p:ext uri="{BB962C8B-B14F-4D97-AF65-F5344CB8AC3E}">
        <p14:creationId xmlns:p14="http://schemas.microsoft.com/office/powerpoint/2010/main" val="3254267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6A3AC-7AF0-E8E9-C470-CBF2D06BCC84}"/>
              </a:ext>
            </a:extLst>
          </p:cNvPr>
          <p:cNvSpPr>
            <a:spLocks noGrp="1"/>
          </p:cNvSpPr>
          <p:nvPr>
            <p:ph type="title"/>
          </p:nvPr>
        </p:nvSpPr>
        <p:spPr/>
        <p:txBody>
          <a:bodyPr/>
          <a:lstStyle/>
          <a:p>
            <a:r>
              <a:rPr lang="en-US" dirty="0"/>
              <a:t>Toothpaste and dispensers</a:t>
            </a:r>
          </a:p>
        </p:txBody>
      </p:sp>
      <p:pic>
        <p:nvPicPr>
          <p:cNvPr id="7174" name="Picture 6" descr="tasty toothpaste">
            <a:extLst>
              <a:ext uri="{FF2B5EF4-FFF2-40B4-BE49-F238E27FC236}">
                <a16:creationId xmlns:a16="http://schemas.microsoft.com/office/drawing/2014/main" id="{04B69DA1-1BD8-BB67-6167-B2339378491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30016" y="146539"/>
            <a:ext cx="2947377" cy="328246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watermelon toothpaste">
            <a:extLst>
              <a:ext uri="{FF2B5EF4-FFF2-40B4-BE49-F238E27FC236}">
                <a16:creationId xmlns:a16="http://schemas.microsoft.com/office/drawing/2014/main" id="{50F25A1E-939F-6D1F-6149-081CCDE2A6F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97569" y="3833446"/>
            <a:ext cx="2706810" cy="2879444"/>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un-paste">
            <a:extLst>
              <a:ext uri="{FF2B5EF4-FFF2-40B4-BE49-F238E27FC236}">
                <a16:creationId xmlns:a16="http://schemas.microsoft.com/office/drawing/2014/main" id="{D701B0A9-379E-F4EB-2B0E-28F4F4A971C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057015" y="562708"/>
            <a:ext cx="2038985" cy="2743200"/>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toothpaste dispenser-handsfree">
            <a:extLst>
              <a:ext uri="{FF2B5EF4-FFF2-40B4-BE49-F238E27FC236}">
                <a16:creationId xmlns:a16="http://schemas.microsoft.com/office/drawing/2014/main" id="{4996F6C0-5FC9-2EBF-C8DB-4D718EEA3A3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141677" y="3742104"/>
            <a:ext cx="2614246" cy="261424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068C0C9-3F97-3FF3-0A9E-9FC30EF527CC}"/>
              </a:ext>
            </a:extLst>
          </p:cNvPr>
          <p:cNvSpPr>
            <a:spLocks noGrp="1"/>
          </p:cNvSpPr>
          <p:nvPr>
            <p:ph type="sldNum" sz="quarter" idx="12"/>
          </p:nvPr>
        </p:nvSpPr>
        <p:spPr/>
        <p:txBody>
          <a:bodyPr/>
          <a:lstStyle/>
          <a:p>
            <a:fld id="{4FAB73BC-B049-4115-A692-8D63A059BFB8}" type="slidenum">
              <a:rPr lang="en-US" smtClean="0"/>
              <a:pPr/>
              <a:t>24</a:t>
            </a:fld>
            <a:endParaRPr lang="en-US" dirty="0"/>
          </a:p>
        </p:txBody>
      </p:sp>
    </p:spTree>
    <p:extLst>
      <p:ext uri="{BB962C8B-B14F-4D97-AF65-F5344CB8AC3E}">
        <p14:creationId xmlns:p14="http://schemas.microsoft.com/office/powerpoint/2010/main" val="2116780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0211F-4418-F1B8-314D-5A383B9E5D8B}"/>
              </a:ext>
            </a:extLst>
          </p:cNvPr>
          <p:cNvSpPr>
            <a:spLocks noGrp="1"/>
          </p:cNvSpPr>
          <p:nvPr>
            <p:ph type="title"/>
          </p:nvPr>
        </p:nvSpPr>
        <p:spPr/>
        <p:txBody>
          <a:bodyPr/>
          <a:lstStyle/>
          <a:p>
            <a:r>
              <a:rPr lang="en-US" b="1" dirty="0"/>
              <a:t>Toothbrush Cleaners</a:t>
            </a:r>
            <a:br>
              <a:rPr lang="en-US" dirty="0"/>
            </a:br>
            <a:endParaRPr lang="en-US" dirty="0"/>
          </a:p>
        </p:txBody>
      </p:sp>
      <p:sp>
        <p:nvSpPr>
          <p:cNvPr id="7" name="Content Placeholder 6">
            <a:extLst>
              <a:ext uri="{FF2B5EF4-FFF2-40B4-BE49-F238E27FC236}">
                <a16:creationId xmlns:a16="http://schemas.microsoft.com/office/drawing/2014/main" id="{401B2A04-9E5A-A0B2-7458-7B36BF55F957}"/>
              </a:ext>
            </a:extLst>
          </p:cNvPr>
          <p:cNvSpPr>
            <a:spLocks noGrp="1"/>
          </p:cNvSpPr>
          <p:nvPr>
            <p:ph idx="1"/>
          </p:nvPr>
        </p:nvSpPr>
        <p:spPr>
          <a:xfrm>
            <a:off x="4156785" y="596916"/>
            <a:ext cx="6370537" cy="3054878"/>
          </a:xfrm>
        </p:spPr>
        <p:txBody>
          <a:bodyPr>
            <a:normAutofit/>
          </a:bodyPr>
          <a:lstStyle/>
          <a:p>
            <a:r>
              <a:rPr lang="en-US" dirty="0"/>
              <a:t>There is are devices to clean and sanitize your toothbrush.</a:t>
            </a:r>
          </a:p>
          <a:p>
            <a:r>
              <a:rPr lang="en-US" dirty="0">
                <a:hlinkClick r:id="rId2"/>
              </a:rPr>
              <a:t>Mondano</a:t>
            </a:r>
            <a:endParaRPr lang="en-US" dirty="0"/>
          </a:p>
          <a:p>
            <a:endParaRPr lang="en-US" dirty="0"/>
          </a:p>
        </p:txBody>
      </p:sp>
      <p:pic>
        <p:nvPicPr>
          <p:cNvPr id="1026" name="Picture 2" descr="toothbrush sanitser">
            <a:extLst>
              <a:ext uri="{FF2B5EF4-FFF2-40B4-BE49-F238E27FC236}">
                <a16:creationId xmlns:a16="http://schemas.microsoft.com/office/drawing/2014/main" id="{58D618A8-33C4-CF85-FFD3-274E885E11C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95896" y="2766646"/>
            <a:ext cx="3706842" cy="4091354"/>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17C5B68-C671-DFE2-8B45-090F4D8C6ECB}"/>
              </a:ext>
            </a:extLst>
          </p:cNvPr>
          <p:cNvSpPr>
            <a:spLocks noGrp="1"/>
          </p:cNvSpPr>
          <p:nvPr>
            <p:ph type="sldNum" sz="quarter" idx="12"/>
          </p:nvPr>
        </p:nvSpPr>
        <p:spPr/>
        <p:txBody>
          <a:bodyPr/>
          <a:lstStyle/>
          <a:p>
            <a:fld id="{4FAB73BC-B049-4115-A692-8D63A059BFB8}" type="slidenum">
              <a:rPr lang="en-US" smtClean="0"/>
              <a:pPr/>
              <a:t>25</a:t>
            </a:fld>
            <a:endParaRPr lang="en-US" dirty="0"/>
          </a:p>
        </p:txBody>
      </p:sp>
    </p:spTree>
    <p:extLst>
      <p:ext uri="{BB962C8B-B14F-4D97-AF65-F5344CB8AC3E}">
        <p14:creationId xmlns:p14="http://schemas.microsoft.com/office/powerpoint/2010/main" val="3901719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D3739-590D-BC06-2DDF-B2752FC0E4C3}"/>
              </a:ext>
            </a:extLst>
          </p:cNvPr>
          <p:cNvSpPr>
            <a:spLocks noGrp="1"/>
          </p:cNvSpPr>
          <p:nvPr>
            <p:ph type="title"/>
          </p:nvPr>
        </p:nvSpPr>
        <p:spPr/>
        <p:txBody>
          <a:bodyPr/>
          <a:lstStyle/>
          <a:p>
            <a:r>
              <a:rPr lang="en-US" dirty="0"/>
              <a:t>Apps for Phones and Tablets</a:t>
            </a:r>
          </a:p>
        </p:txBody>
      </p:sp>
      <p:pic>
        <p:nvPicPr>
          <p:cNvPr id="6" name="Content Placeholder 5" descr="a screenshot of several apps for brushing">
            <a:extLst>
              <a:ext uri="{FF2B5EF4-FFF2-40B4-BE49-F238E27FC236}">
                <a16:creationId xmlns:a16="http://schemas.microsoft.com/office/drawing/2014/main" id="{864EF2ED-B66E-9329-46E2-321963D69363}"/>
              </a:ext>
            </a:extLst>
          </p:cNvPr>
          <p:cNvPicPr>
            <a:picLocks noGrp="1" noChangeAspect="1"/>
          </p:cNvPicPr>
          <p:nvPr>
            <p:ph idx="1"/>
          </p:nvPr>
        </p:nvPicPr>
        <p:blipFill>
          <a:blip r:embed="rId2"/>
          <a:stretch>
            <a:fillRect/>
          </a:stretch>
        </p:blipFill>
        <p:spPr>
          <a:xfrm>
            <a:off x="3868738" y="1182233"/>
            <a:ext cx="7315200" cy="4484009"/>
          </a:xfrm>
        </p:spPr>
      </p:pic>
      <p:sp>
        <p:nvSpPr>
          <p:cNvPr id="4" name="Slide Number Placeholder 3">
            <a:extLst>
              <a:ext uri="{FF2B5EF4-FFF2-40B4-BE49-F238E27FC236}">
                <a16:creationId xmlns:a16="http://schemas.microsoft.com/office/drawing/2014/main" id="{FF4F34F1-C8A3-4206-DD7B-71B44C08A010}"/>
              </a:ext>
            </a:extLst>
          </p:cNvPr>
          <p:cNvSpPr>
            <a:spLocks noGrp="1"/>
          </p:cNvSpPr>
          <p:nvPr>
            <p:ph type="sldNum" sz="quarter" idx="12"/>
          </p:nvPr>
        </p:nvSpPr>
        <p:spPr/>
        <p:txBody>
          <a:bodyPr/>
          <a:lstStyle/>
          <a:p>
            <a:fld id="{4FAB73BC-B049-4115-A692-8D63A059BFB8}" type="slidenum">
              <a:rPr lang="en-US" smtClean="0"/>
              <a:pPr/>
              <a:t>26</a:t>
            </a:fld>
            <a:endParaRPr lang="en-US" dirty="0"/>
          </a:p>
        </p:txBody>
      </p:sp>
    </p:spTree>
    <p:extLst>
      <p:ext uri="{BB962C8B-B14F-4D97-AF65-F5344CB8AC3E}">
        <p14:creationId xmlns:p14="http://schemas.microsoft.com/office/powerpoint/2010/main" val="3623296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A15E4-9F14-E632-0564-36415F790EAA}"/>
              </a:ext>
            </a:extLst>
          </p:cNvPr>
          <p:cNvSpPr>
            <a:spLocks noGrp="1"/>
          </p:cNvSpPr>
          <p:nvPr>
            <p:ph type="title"/>
          </p:nvPr>
        </p:nvSpPr>
        <p:spPr/>
        <p:txBody>
          <a:bodyPr/>
          <a:lstStyle/>
          <a:p>
            <a:r>
              <a:rPr lang="en-US" b="1" dirty="0"/>
              <a:t>Questions and Resources</a:t>
            </a:r>
          </a:p>
        </p:txBody>
      </p:sp>
      <p:sp>
        <p:nvSpPr>
          <p:cNvPr id="7" name="Content Placeholder 6">
            <a:extLst>
              <a:ext uri="{FF2B5EF4-FFF2-40B4-BE49-F238E27FC236}">
                <a16:creationId xmlns:a16="http://schemas.microsoft.com/office/drawing/2014/main" id="{0A1C2041-2154-B77F-0BE8-52D796CC35A3}"/>
              </a:ext>
            </a:extLst>
          </p:cNvPr>
          <p:cNvSpPr>
            <a:spLocks noGrp="1"/>
          </p:cNvSpPr>
          <p:nvPr>
            <p:ph idx="1"/>
          </p:nvPr>
        </p:nvSpPr>
        <p:spPr>
          <a:xfrm>
            <a:off x="3514938" y="480646"/>
            <a:ext cx="4468477" cy="5763831"/>
          </a:xfrm>
        </p:spPr>
        <p:txBody>
          <a:bodyPr>
            <a:normAutofit/>
          </a:bodyPr>
          <a:lstStyle/>
          <a:p>
            <a:r>
              <a:rPr lang="en-US" dirty="0">
                <a:hlinkClick r:id="rId2"/>
              </a:rPr>
              <a:t>Hidden Pain </a:t>
            </a:r>
            <a:r>
              <a:rPr lang="en-US" dirty="0"/>
              <a:t>movie: </a:t>
            </a:r>
          </a:p>
          <a:p>
            <a:pPr marL="502920" lvl="1" indent="0">
              <a:buNone/>
            </a:pPr>
            <a:endParaRPr lang="en-US" sz="2000" dirty="0"/>
          </a:p>
          <a:p>
            <a:r>
              <a:rPr lang="en-US" dirty="0"/>
              <a:t>MDHHS </a:t>
            </a:r>
            <a:r>
              <a:rPr lang="en-US" dirty="0">
                <a:hlinkClick r:id="rId3"/>
              </a:rPr>
              <a:t>Oral Health Section </a:t>
            </a:r>
            <a:endParaRPr lang="en-US" dirty="0"/>
          </a:p>
          <a:p>
            <a:endParaRPr lang="en-US" dirty="0"/>
          </a:p>
          <a:p>
            <a:r>
              <a:rPr lang="en-US" dirty="0"/>
              <a:t>ASTDD </a:t>
            </a:r>
            <a:r>
              <a:rPr lang="en-US" dirty="0">
                <a:hlinkClick r:id="rId4"/>
              </a:rPr>
              <a:t>Oral Health Portal</a:t>
            </a:r>
            <a:endParaRPr lang="en-US" dirty="0"/>
          </a:p>
          <a:p>
            <a:endParaRPr lang="en-US" dirty="0"/>
          </a:p>
          <a:p>
            <a:r>
              <a:rPr lang="en-US" dirty="0"/>
              <a:t>ASTDD </a:t>
            </a:r>
            <a:r>
              <a:rPr lang="en-US" dirty="0">
                <a:hlinkClick r:id="rId5"/>
              </a:rPr>
              <a:t>Healthy Aging Resources</a:t>
            </a:r>
            <a:endParaRPr lang="en-US" dirty="0"/>
          </a:p>
          <a:p>
            <a:pPr marL="0" indent="0">
              <a:buNone/>
            </a:pPr>
            <a:endParaRPr lang="en-US" dirty="0"/>
          </a:p>
          <a:p>
            <a:pPr marL="502920" lvl="1" indent="0">
              <a:buNone/>
            </a:pPr>
            <a:endParaRPr lang="en-US" dirty="0"/>
          </a:p>
        </p:txBody>
      </p:sp>
      <p:pic>
        <p:nvPicPr>
          <p:cNvPr id="4" name="Picture 3" descr="White text on black background, reads:  Hidden Pain AMerica's Oral Health Crisis">
            <a:extLst>
              <a:ext uri="{FF2B5EF4-FFF2-40B4-BE49-F238E27FC236}">
                <a16:creationId xmlns:a16="http://schemas.microsoft.com/office/drawing/2014/main" id="{938A6D3E-75C3-1232-D14C-AADEFB15C9C7}"/>
              </a:ext>
            </a:extLst>
          </p:cNvPr>
          <p:cNvPicPr>
            <a:picLocks noChangeAspect="1"/>
          </p:cNvPicPr>
          <p:nvPr/>
        </p:nvPicPr>
        <p:blipFill>
          <a:blip r:embed="rId6"/>
          <a:stretch>
            <a:fillRect/>
          </a:stretch>
        </p:blipFill>
        <p:spPr>
          <a:xfrm>
            <a:off x="7786507" y="613523"/>
            <a:ext cx="3810000" cy="2133600"/>
          </a:xfrm>
          <a:prstGeom prst="rect">
            <a:avLst/>
          </a:prstGeom>
        </p:spPr>
      </p:pic>
      <p:pic>
        <p:nvPicPr>
          <p:cNvPr id="3" name="Picture 2" descr="a headshot of Tamara Lajuen Johnson">
            <a:extLst>
              <a:ext uri="{FF2B5EF4-FFF2-40B4-BE49-F238E27FC236}">
                <a16:creationId xmlns:a16="http://schemas.microsoft.com/office/drawing/2014/main" id="{F48525CC-F509-61E3-6C50-2BDFF6DD90EB}"/>
              </a:ext>
            </a:extLst>
          </p:cNvPr>
          <p:cNvPicPr>
            <a:picLocks noChangeAspect="1"/>
          </p:cNvPicPr>
          <p:nvPr/>
        </p:nvPicPr>
        <p:blipFill>
          <a:blip r:embed="rId7"/>
          <a:stretch>
            <a:fillRect/>
          </a:stretch>
        </p:blipFill>
        <p:spPr>
          <a:xfrm>
            <a:off x="7785413" y="2880000"/>
            <a:ext cx="3810000" cy="2133600"/>
          </a:xfrm>
          <a:prstGeom prst="rect">
            <a:avLst/>
          </a:prstGeom>
        </p:spPr>
      </p:pic>
      <p:pic>
        <p:nvPicPr>
          <p:cNvPr id="2050" name="Picture 2" descr="No photo description available.">
            <a:extLst>
              <a:ext uri="{FF2B5EF4-FFF2-40B4-BE49-F238E27FC236}">
                <a16:creationId xmlns:a16="http://schemas.microsoft.com/office/drawing/2014/main" id="{9D7FAA2B-751E-75E9-E02D-FEF5843BF53F}"/>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940613" y="4325310"/>
            <a:ext cx="2844800" cy="2438400"/>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CAB13DF4-EB77-EA84-7FE7-8990765149B5}"/>
              </a:ext>
            </a:extLst>
          </p:cNvPr>
          <p:cNvSpPr>
            <a:spLocks noGrp="1"/>
          </p:cNvSpPr>
          <p:nvPr>
            <p:ph type="sldNum" sz="quarter" idx="12"/>
          </p:nvPr>
        </p:nvSpPr>
        <p:spPr/>
        <p:txBody>
          <a:bodyPr/>
          <a:lstStyle/>
          <a:p>
            <a:fld id="{4FAB73BC-B049-4115-A692-8D63A059BFB8}" type="slidenum">
              <a:rPr lang="en-US" smtClean="0"/>
              <a:pPr/>
              <a:t>27</a:t>
            </a:fld>
            <a:endParaRPr lang="en-US" dirty="0"/>
          </a:p>
        </p:txBody>
      </p:sp>
    </p:spTree>
    <p:extLst>
      <p:ext uri="{BB962C8B-B14F-4D97-AF65-F5344CB8AC3E}">
        <p14:creationId xmlns:p14="http://schemas.microsoft.com/office/powerpoint/2010/main" val="6078113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A15E4-9F14-E632-0564-36415F790EAA}"/>
              </a:ext>
            </a:extLst>
          </p:cNvPr>
          <p:cNvSpPr>
            <a:spLocks noGrp="1"/>
          </p:cNvSpPr>
          <p:nvPr>
            <p:ph type="title"/>
          </p:nvPr>
        </p:nvSpPr>
        <p:spPr/>
        <p:txBody>
          <a:bodyPr/>
          <a:lstStyle/>
          <a:p>
            <a:r>
              <a:rPr lang="en-US" b="1" dirty="0"/>
              <a:t>Questions</a:t>
            </a:r>
          </a:p>
        </p:txBody>
      </p:sp>
      <p:pic>
        <p:nvPicPr>
          <p:cNvPr id="5" name="Google Shape;154;p13" descr="a giant question mark">
            <a:extLst>
              <a:ext uri="{FF2B5EF4-FFF2-40B4-BE49-F238E27FC236}">
                <a16:creationId xmlns:a16="http://schemas.microsoft.com/office/drawing/2014/main" id="{82668D94-818A-2D68-2A88-E69A5F9D0A73}"/>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5394673" y="0"/>
            <a:ext cx="6797327" cy="6858000"/>
          </a:xfrm>
          <a:prstGeom prst="rect">
            <a:avLst/>
          </a:prstGeom>
          <a:noFill/>
          <a:ln>
            <a:noFill/>
          </a:ln>
        </p:spPr>
      </p:pic>
      <p:sp>
        <p:nvSpPr>
          <p:cNvPr id="7" name="Content Placeholder 6">
            <a:extLst>
              <a:ext uri="{FF2B5EF4-FFF2-40B4-BE49-F238E27FC236}">
                <a16:creationId xmlns:a16="http://schemas.microsoft.com/office/drawing/2014/main" id="{0A1C2041-2154-B77F-0BE8-52D796CC35A3}"/>
              </a:ext>
            </a:extLst>
          </p:cNvPr>
          <p:cNvSpPr>
            <a:spLocks noGrp="1"/>
          </p:cNvSpPr>
          <p:nvPr>
            <p:ph idx="1"/>
          </p:nvPr>
        </p:nvSpPr>
        <p:spPr>
          <a:xfrm>
            <a:off x="3526368" y="715518"/>
            <a:ext cx="7315200" cy="5120640"/>
          </a:xfrm>
        </p:spPr>
        <p:txBody>
          <a:bodyPr/>
          <a:lstStyle/>
          <a:p>
            <a:r>
              <a:rPr lang="en-US" dirty="0"/>
              <a:t>Ellen Sugrue Hyman </a:t>
            </a:r>
          </a:p>
          <a:p>
            <a:r>
              <a:rPr lang="en-US" dirty="0">
                <a:hlinkClick r:id="rId3"/>
              </a:rPr>
              <a:t>ellensh@comcast.net</a:t>
            </a:r>
            <a:endParaRPr lang="en-US" dirty="0"/>
          </a:p>
          <a:p>
            <a:pPr marL="502920" lvl="1" indent="0">
              <a:buNone/>
            </a:pPr>
            <a:endParaRPr lang="en-US" dirty="0"/>
          </a:p>
        </p:txBody>
      </p:sp>
      <p:sp>
        <p:nvSpPr>
          <p:cNvPr id="8" name="Slide Number Placeholder 7">
            <a:extLst>
              <a:ext uri="{FF2B5EF4-FFF2-40B4-BE49-F238E27FC236}">
                <a16:creationId xmlns:a16="http://schemas.microsoft.com/office/drawing/2014/main" id="{CAB13DF4-EB77-EA84-7FE7-8990765149B5}"/>
              </a:ext>
            </a:extLst>
          </p:cNvPr>
          <p:cNvSpPr>
            <a:spLocks noGrp="1"/>
          </p:cNvSpPr>
          <p:nvPr>
            <p:ph type="sldNum" sz="quarter" idx="12"/>
          </p:nvPr>
        </p:nvSpPr>
        <p:spPr/>
        <p:txBody>
          <a:bodyPr/>
          <a:lstStyle/>
          <a:p>
            <a:fld id="{4FAB73BC-B049-4115-A692-8D63A059BFB8}" type="slidenum">
              <a:rPr lang="en-US" smtClean="0"/>
              <a:pPr/>
              <a:t>28</a:t>
            </a:fld>
            <a:endParaRPr lang="en-US" dirty="0"/>
          </a:p>
        </p:txBody>
      </p:sp>
    </p:spTree>
    <p:extLst>
      <p:ext uri="{BB962C8B-B14F-4D97-AF65-F5344CB8AC3E}">
        <p14:creationId xmlns:p14="http://schemas.microsoft.com/office/powerpoint/2010/main" val="1849829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9"/>
          <p:cNvSpPr txBox="1">
            <a:spLocks noGrp="1"/>
          </p:cNvSpPr>
          <p:nvPr>
            <p:ph type="title"/>
          </p:nvPr>
        </p:nvSpPr>
        <p:spPr>
          <a:xfrm>
            <a:off x="629653" y="847052"/>
            <a:ext cx="7111194" cy="858759"/>
          </a:xfrm>
          <a:prstGeom prst="rect">
            <a:avLst/>
          </a:prstGeom>
          <a:noFill/>
          <a:ln>
            <a:noFill/>
          </a:ln>
        </p:spPr>
        <p:txBody>
          <a:bodyPr spcFirstLastPara="1" vert="horz" wrap="square" lIns="25400" tIns="25400" rIns="25400" bIns="25400" rtlCol="0" anchor="t" anchorCtr="0">
            <a:normAutofit/>
          </a:bodyPr>
          <a:lstStyle/>
          <a:p>
            <a:r>
              <a:rPr lang="en-US"/>
              <a:t>What is AT?</a:t>
            </a:r>
            <a:endParaRPr/>
          </a:p>
        </p:txBody>
      </p:sp>
      <p:sp>
        <p:nvSpPr>
          <p:cNvPr id="83" name="Google Shape;83;p19"/>
          <p:cNvSpPr txBox="1">
            <a:spLocks noGrp="1"/>
          </p:cNvSpPr>
          <p:nvPr>
            <p:ph type="body" idx="1"/>
          </p:nvPr>
        </p:nvSpPr>
        <p:spPr>
          <a:xfrm>
            <a:off x="4360985" y="770212"/>
            <a:ext cx="5253206" cy="1871197"/>
          </a:xfrm>
          <a:prstGeom prst="rect">
            <a:avLst/>
          </a:prstGeom>
          <a:noFill/>
          <a:ln>
            <a:noFill/>
          </a:ln>
        </p:spPr>
        <p:txBody>
          <a:bodyPr spcFirstLastPara="1" vert="horz" wrap="square" lIns="25400" tIns="25400" rIns="25400" bIns="25400" rtlCol="0" anchor="t" anchorCtr="0">
            <a:noAutofit/>
          </a:bodyPr>
          <a:lstStyle/>
          <a:p>
            <a:pPr marL="285750" indent="-285750">
              <a:buSzPts val="4400"/>
              <a:buFont typeface="Arial"/>
              <a:buChar char="•"/>
            </a:pPr>
            <a:r>
              <a:rPr lang="en-US" sz="2200" dirty="0"/>
              <a:t>Assistive Technology (AT) is any item, piece of equipment, software, or app that is used to help people with disabilities, including older adults, do what they want to do.</a:t>
            </a:r>
            <a:endParaRPr dirty="0"/>
          </a:p>
          <a:p>
            <a:pPr marL="285750" indent="-285750">
              <a:buSzPts val="4400"/>
              <a:buFont typeface="Arial"/>
              <a:buChar char="•"/>
            </a:pPr>
            <a:r>
              <a:rPr lang="en-US" sz="2200" dirty="0"/>
              <a:t>Technology can make things easier for everyone.  For people with disabilities, AT opens up possibilities.</a:t>
            </a:r>
            <a:endParaRPr dirty="0"/>
          </a:p>
          <a:p>
            <a:pPr marL="0" indent="0">
              <a:buSzPts val="4400"/>
            </a:pPr>
            <a:endParaRPr sz="2200" dirty="0"/>
          </a:p>
        </p:txBody>
      </p:sp>
      <p:pic>
        <p:nvPicPr>
          <p:cNvPr id="84" name="Google Shape;84;p19" descr="Door knob gripping device"/>
          <p:cNvPicPr preferRelativeResize="0"/>
          <p:nvPr/>
        </p:nvPicPr>
        <p:blipFill rotWithShape="1">
          <a:blip r:embed="rId3">
            <a:alphaModFix/>
          </a:blip>
          <a:srcRect/>
          <a:stretch/>
        </p:blipFill>
        <p:spPr>
          <a:xfrm>
            <a:off x="749643" y="3896692"/>
            <a:ext cx="3061944" cy="2089058"/>
          </a:xfrm>
          <a:prstGeom prst="rect">
            <a:avLst/>
          </a:prstGeom>
          <a:noFill/>
          <a:ln>
            <a:noFill/>
          </a:ln>
        </p:spPr>
      </p:pic>
      <p:pic>
        <p:nvPicPr>
          <p:cNvPr id="85" name="Google Shape;85;p19" descr="Rainbow pill sorter with one week set up three times a day pill boxes"/>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560534" y="3712006"/>
            <a:ext cx="3682552" cy="2610140"/>
          </a:xfrm>
          <a:prstGeom prst="rect">
            <a:avLst/>
          </a:prstGeom>
          <a:noFill/>
          <a:ln>
            <a:noFill/>
          </a:ln>
        </p:spPr>
      </p:pic>
      <p:pic>
        <p:nvPicPr>
          <p:cNvPr id="86" name="Google Shape;86;p19" descr="Hand holding a round, smooth, egg shaped rock"/>
          <p:cNvPicPr preferRelativeResize="0"/>
          <p:nvPr/>
        </p:nvPicPr>
        <p:blipFill rotWithShape="1">
          <a:blip r:embed="rId5">
            <a:alphaModFix/>
          </a:blip>
          <a:srcRect/>
          <a:stretch/>
        </p:blipFill>
        <p:spPr>
          <a:xfrm>
            <a:off x="8992034" y="3560297"/>
            <a:ext cx="2200273" cy="2761849"/>
          </a:xfrm>
          <a:prstGeom prst="rect">
            <a:avLst/>
          </a:prstGeom>
          <a:noFill/>
          <a:ln>
            <a:noFill/>
          </a:ln>
        </p:spPr>
      </p:pic>
    </p:spTree>
    <p:extLst>
      <p:ext uri="{BB962C8B-B14F-4D97-AF65-F5344CB8AC3E}">
        <p14:creationId xmlns:p14="http://schemas.microsoft.com/office/powerpoint/2010/main" val="3627580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0"/>
          <p:cNvSpPr txBox="1">
            <a:spLocks noGrp="1"/>
          </p:cNvSpPr>
          <p:nvPr>
            <p:ph type="title"/>
          </p:nvPr>
        </p:nvSpPr>
        <p:spPr>
          <a:xfrm>
            <a:off x="1170963" y="315875"/>
            <a:ext cx="9456450" cy="611700"/>
          </a:xfrm>
          <a:prstGeom prst="rect">
            <a:avLst/>
          </a:prstGeom>
          <a:noFill/>
          <a:ln>
            <a:noFill/>
          </a:ln>
        </p:spPr>
        <p:txBody>
          <a:bodyPr spcFirstLastPara="1" vert="horz" wrap="square" lIns="25400" tIns="25400" rIns="25400" bIns="25400" rtlCol="0" anchor="t" anchorCtr="0">
            <a:normAutofit fontScale="90000"/>
          </a:bodyPr>
          <a:lstStyle/>
          <a:p>
            <a:pPr>
              <a:buSzPct val="100000"/>
            </a:pPr>
            <a:r>
              <a:rPr lang="en-US" dirty="0"/>
              <a:t>Michigan Assistive Technology Program</a:t>
            </a:r>
            <a:br>
              <a:rPr lang="en-US" dirty="0"/>
            </a:br>
            <a:endParaRPr dirty="0"/>
          </a:p>
        </p:txBody>
      </p:sp>
      <p:sp>
        <p:nvSpPr>
          <p:cNvPr id="92" name="Google Shape;92;p20"/>
          <p:cNvSpPr txBox="1">
            <a:spLocks noGrp="1"/>
          </p:cNvSpPr>
          <p:nvPr>
            <p:ph type="body" idx="1"/>
          </p:nvPr>
        </p:nvSpPr>
        <p:spPr>
          <a:xfrm>
            <a:off x="4557415" y="1514795"/>
            <a:ext cx="7072050" cy="4632629"/>
          </a:xfrm>
          <a:prstGeom prst="rect">
            <a:avLst/>
          </a:prstGeom>
          <a:noFill/>
          <a:ln>
            <a:noFill/>
          </a:ln>
        </p:spPr>
        <p:txBody>
          <a:bodyPr spcFirstLastPara="1" vert="horz" wrap="square" lIns="25400" tIns="25400" rIns="25400" bIns="25400" rtlCol="0" anchor="t" anchorCtr="0">
            <a:noAutofit/>
          </a:bodyPr>
          <a:lstStyle/>
          <a:p>
            <a:pPr marL="12700" indent="0">
              <a:buSzPts val="4400"/>
            </a:pPr>
            <a:r>
              <a:rPr lang="en-US" sz="2200" dirty="0">
                <a:solidFill>
                  <a:schemeClr val="tx1"/>
                </a:solidFill>
              </a:rPr>
              <a:t>Access to AT information and services in Michigan </a:t>
            </a:r>
            <a:endParaRPr sz="1500" dirty="0">
              <a:solidFill>
                <a:schemeClr val="tx1"/>
              </a:solidFill>
            </a:endParaRPr>
          </a:p>
          <a:p>
            <a:pPr marL="12700" indent="0">
              <a:buSzPts val="4400"/>
            </a:pPr>
            <a:r>
              <a:rPr lang="en-US" sz="2200" dirty="0">
                <a:solidFill>
                  <a:schemeClr val="tx1"/>
                </a:solidFill>
              </a:rPr>
              <a:t>Federally funded through the AT Act with money that flows through MRS</a:t>
            </a:r>
            <a:endParaRPr sz="1500" dirty="0">
              <a:solidFill>
                <a:schemeClr val="tx1"/>
              </a:solidFill>
            </a:endParaRPr>
          </a:p>
          <a:p>
            <a:pPr marL="12700" indent="0">
              <a:buSzPts val="4400"/>
            </a:pPr>
            <a:r>
              <a:rPr lang="en-US" sz="2200" dirty="0">
                <a:solidFill>
                  <a:schemeClr val="tx1"/>
                </a:solidFill>
              </a:rPr>
              <a:t>By people with disabilities, for people with disabilities</a:t>
            </a:r>
            <a:endParaRPr sz="1500" dirty="0">
              <a:solidFill>
                <a:schemeClr val="tx1"/>
              </a:solidFill>
            </a:endParaRPr>
          </a:p>
          <a:p>
            <a:pPr marL="12700" indent="0">
              <a:buSzPts val="4400"/>
            </a:pPr>
            <a:r>
              <a:rPr lang="en-US" sz="2200" dirty="0">
                <a:solidFill>
                  <a:schemeClr val="tx1"/>
                </a:solidFill>
              </a:rPr>
              <a:t>Demonstrations, loans of devices, trainings, and more </a:t>
            </a:r>
            <a:endParaRPr sz="1500" dirty="0">
              <a:solidFill>
                <a:schemeClr val="tx1"/>
              </a:solidFill>
            </a:endParaRPr>
          </a:p>
          <a:p>
            <a:pPr marL="12700" indent="0">
              <a:buSzPts val="4400"/>
            </a:pPr>
            <a:r>
              <a:rPr lang="en-US" sz="2200" dirty="0">
                <a:solidFill>
                  <a:schemeClr val="tx1"/>
                </a:solidFill>
              </a:rPr>
              <a:t>Lending library of more than 1800</a:t>
            </a:r>
            <a:endParaRPr sz="1500" dirty="0">
              <a:solidFill>
                <a:schemeClr val="tx1"/>
              </a:solidFill>
            </a:endParaRPr>
          </a:p>
          <a:p>
            <a:pPr marL="12700" indent="0">
              <a:buSzPts val="4400"/>
            </a:pPr>
            <a:r>
              <a:rPr lang="en-US" sz="2200" dirty="0">
                <a:solidFill>
                  <a:schemeClr val="tx1"/>
                </a:solidFill>
              </a:rPr>
              <a:t>Devices across all disabilities and ages</a:t>
            </a:r>
            <a:endParaRPr sz="1500" dirty="0">
              <a:solidFill>
                <a:schemeClr val="tx1"/>
              </a:solidFill>
            </a:endParaRPr>
          </a:p>
          <a:p>
            <a:pPr marL="12700" indent="0">
              <a:buSzPts val="4400"/>
            </a:pPr>
            <a:r>
              <a:rPr lang="en-US" sz="2200" dirty="0">
                <a:solidFill>
                  <a:schemeClr val="tx1"/>
                </a:solidFill>
              </a:rPr>
              <a:t>Request a demo or loan of devices</a:t>
            </a:r>
            <a:endParaRPr sz="1500" dirty="0">
              <a:solidFill>
                <a:schemeClr val="tx1"/>
              </a:solidFill>
            </a:endParaRPr>
          </a:p>
          <a:p>
            <a:pPr marL="317500" lvl="1" indent="0">
              <a:buSzPts val="6000"/>
              <a:buNone/>
            </a:pPr>
            <a:r>
              <a:rPr lang="en-US" sz="2200" dirty="0">
                <a:solidFill>
                  <a:schemeClr val="tx1"/>
                </a:solidFill>
              </a:rPr>
              <a:t>800-578-0280</a:t>
            </a:r>
            <a:endParaRPr sz="1800" dirty="0">
              <a:solidFill>
                <a:schemeClr val="tx1"/>
              </a:solidFill>
            </a:endParaRPr>
          </a:p>
          <a:p>
            <a:pPr marL="317500" lvl="1" indent="0">
              <a:buSzPts val="6000"/>
              <a:buNone/>
            </a:pPr>
            <a:r>
              <a:rPr lang="en-US" sz="2200" dirty="0">
                <a:solidFill>
                  <a:schemeClr val="tx1"/>
                </a:solidFill>
              </a:rPr>
              <a:t>MI-</a:t>
            </a:r>
            <a:r>
              <a:rPr lang="en-US" sz="2200" dirty="0" err="1">
                <a:solidFill>
                  <a:schemeClr val="tx1"/>
                </a:solidFill>
              </a:rPr>
              <a:t>AT.org</a:t>
            </a:r>
            <a:r>
              <a:rPr lang="en-US" sz="2200" dirty="0">
                <a:solidFill>
                  <a:schemeClr val="tx1"/>
                </a:solidFill>
              </a:rPr>
              <a:t> choose the Assistive Technology tab if there is that option</a:t>
            </a:r>
            <a:endParaRPr sz="1800" dirty="0">
              <a:solidFill>
                <a:schemeClr val="tx1"/>
              </a:solidFill>
            </a:endParaRPr>
          </a:p>
          <a:p>
            <a:pPr marL="0" indent="0"/>
            <a:endParaRPr sz="1500" dirty="0"/>
          </a:p>
        </p:txBody>
      </p:sp>
      <p:pic>
        <p:nvPicPr>
          <p:cNvPr id="93" name="Google Shape;93;p20" descr="Purple background with white text. Text reads: MATP. Michigan Assistive Technology Program. There is a white lightbulb with a sprout with two leaves inside."/>
          <p:cNvPicPr preferRelativeResize="0"/>
          <p:nvPr/>
        </p:nvPicPr>
        <p:blipFill rotWithShape="1">
          <a:blip r:embed="rId3">
            <a:alphaModFix/>
          </a:blip>
          <a:srcRect/>
          <a:stretch/>
        </p:blipFill>
        <p:spPr>
          <a:xfrm>
            <a:off x="366416" y="1514796"/>
            <a:ext cx="3917024" cy="4045407"/>
          </a:xfrm>
          <a:prstGeom prst="rect">
            <a:avLst/>
          </a:prstGeom>
          <a:noFill/>
          <a:ln>
            <a:noFill/>
          </a:ln>
        </p:spPr>
      </p:pic>
    </p:spTree>
    <p:extLst>
      <p:ext uri="{BB962C8B-B14F-4D97-AF65-F5344CB8AC3E}">
        <p14:creationId xmlns:p14="http://schemas.microsoft.com/office/powerpoint/2010/main" val="2070533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title"/>
          </p:nvPr>
        </p:nvSpPr>
        <p:spPr>
          <a:xfrm>
            <a:off x="394796" y="917697"/>
            <a:ext cx="2301512" cy="858750"/>
          </a:xfrm>
          <a:prstGeom prst="rect">
            <a:avLst/>
          </a:prstGeom>
          <a:noFill/>
          <a:ln>
            <a:noFill/>
          </a:ln>
        </p:spPr>
        <p:txBody>
          <a:bodyPr spcFirstLastPara="1" vert="horz" wrap="square" lIns="25400" tIns="25400" rIns="25400" bIns="25400" rtlCol="0" anchor="t" anchorCtr="0">
            <a:normAutofit fontScale="90000"/>
          </a:bodyPr>
          <a:lstStyle/>
          <a:p>
            <a:r>
              <a:rPr lang="en-US" dirty="0"/>
              <a:t>MATP Lending Library</a:t>
            </a:r>
            <a:endParaRPr dirty="0"/>
          </a:p>
        </p:txBody>
      </p:sp>
      <p:sp>
        <p:nvSpPr>
          <p:cNvPr id="99" name="Google Shape;99;p21"/>
          <p:cNvSpPr txBox="1">
            <a:spLocks noGrp="1"/>
          </p:cNvSpPr>
          <p:nvPr>
            <p:ph type="body" idx="1"/>
          </p:nvPr>
        </p:nvSpPr>
        <p:spPr>
          <a:xfrm>
            <a:off x="241617" y="2468112"/>
            <a:ext cx="5144250" cy="2863800"/>
          </a:xfrm>
          <a:prstGeom prst="rect">
            <a:avLst/>
          </a:prstGeom>
          <a:noFill/>
          <a:ln>
            <a:noFill/>
          </a:ln>
        </p:spPr>
        <p:txBody>
          <a:bodyPr spcFirstLastPara="1" vert="horz" wrap="square" lIns="25400" tIns="25400" rIns="25400" bIns="25400" rtlCol="0" anchor="t" anchorCtr="0">
            <a:normAutofit/>
          </a:bodyPr>
          <a:lstStyle/>
          <a:p>
            <a:pPr marL="0" indent="0">
              <a:buSzPts val="4800"/>
            </a:pPr>
            <a:endParaRPr lang="en-US" dirty="0"/>
          </a:p>
          <a:p>
            <a:pPr marL="0" indent="0">
              <a:buSzPts val="4800"/>
            </a:pPr>
            <a:r>
              <a:rPr lang="en-US" sz="2400" dirty="0"/>
              <a:t>More than 1,800 devices</a:t>
            </a:r>
            <a:endParaRPr dirty="0"/>
          </a:p>
          <a:p>
            <a:pPr marL="0" indent="0">
              <a:buSzPts val="4800"/>
            </a:pPr>
            <a:endParaRPr dirty="0"/>
          </a:p>
          <a:p>
            <a:pPr marL="342900" indent="-190500">
              <a:buSzPts val="4800"/>
            </a:pPr>
            <a:endParaRPr sz="2400" dirty="0"/>
          </a:p>
        </p:txBody>
      </p:sp>
      <p:pic>
        <p:nvPicPr>
          <p:cNvPr id="100" name="Google Shape;100;p21" descr="A black desk lamp with text and images of the different features"/>
          <p:cNvPicPr preferRelativeResize="0"/>
          <p:nvPr/>
        </p:nvPicPr>
        <p:blipFill rotWithShape="1">
          <a:blip r:embed="rId3">
            <a:alphaModFix/>
          </a:blip>
          <a:srcRect/>
          <a:stretch/>
        </p:blipFill>
        <p:spPr>
          <a:xfrm>
            <a:off x="7321546" y="3182548"/>
            <a:ext cx="3175000" cy="3130550"/>
          </a:xfrm>
          <a:prstGeom prst="rect">
            <a:avLst/>
          </a:prstGeom>
          <a:noFill/>
          <a:ln>
            <a:noFill/>
          </a:ln>
        </p:spPr>
      </p:pic>
      <p:pic>
        <p:nvPicPr>
          <p:cNvPr id="101" name="Google Shape;101;p21" descr="Around the neck phone/tablet holder, 4 seperate images showing the different ways it can be used as a stand around the neck or in the car various ways"/>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545532" y="324937"/>
            <a:ext cx="2128438" cy="2402302"/>
          </a:xfrm>
          <a:prstGeom prst="rect">
            <a:avLst/>
          </a:prstGeom>
          <a:noFill/>
          <a:ln>
            <a:noFill/>
          </a:ln>
        </p:spPr>
      </p:pic>
      <p:pic>
        <p:nvPicPr>
          <p:cNvPr id="102" name="Google Shape;102;p21" descr="A baby monitor with a camera on smartwatch  "/>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221304" y="3561799"/>
            <a:ext cx="2617230" cy="2617230"/>
          </a:xfrm>
          <a:prstGeom prst="rect">
            <a:avLst/>
          </a:prstGeom>
          <a:noFill/>
          <a:ln>
            <a:noFill/>
          </a:ln>
        </p:spPr>
      </p:pic>
      <p:pic>
        <p:nvPicPr>
          <p:cNvPr id="103" name="Google Shape;103;p21" descr="companion pet, golden retriever/lab dog"/>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6198986" y="107746"/>
            <a:ext cx="1982275" cy="2478651"/>
          </a:xfrm>
          <a:prstGeom prst="rect">
            <a:avLst/>
          </a:prstGeom>
          <a:noFill/>
          <a:ln>
            <a:noFill/>
          </a:ln>
        </p:spPr>
      </p:pic>
      <p:pic>
        <p:nvPicPr>
          <p:cNvPr id="104" name="Google Shape;104;p21" descr="switch adapted grey elephant plush with a green jelly bean switch and red jelly bean switch attach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8564192" y="324937"/>
            <a:ext cx="2478584" cy="2478650"/>
          </a:xfrm>
          <a:prstGeom prst="rect">
            <a:avLst/>
          </a:prstGeom>
          <a:noFill/>
          <a:ln>
            <a:noFill/>
          </a:ln>
        </p:spPr>
      </p:pic>
    </p:spTree>
    <p:extLst>
      <p:ext uri="{BB962C8B-B14F-4D97-AF65-F5344CB8AC3E}">
        <p14:creationId xmlns:p14="http://schemas.microsoft.com/office/powerpoint/2010/main" val="3062906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2"/>
          <p:cNvSpPr txBox="1">
            <a:spLocks noGrp="1"/>
          </p:cNvSpPr>
          <p:nvPr>
            <p:ph type="title"/>
          </p:nvPr>
        </p:nvSpPr>
        <p:spPr>
          <a:xfrm>
            <a:off x="491334" y="2480541"/>
            <a:ext cx="11209332" cy="6097545"/>
          </a:xfrm>
          <a:prstGeom prst="rect">
            <a:avLst/>
          </a:prstGeom>
          <a:noFill/>
          <a:ln>
            <a:noFill/>
          </a:ln>
        </p:spPr>
        <p:txBody>
          <a:bodyPr spcFirstLastPara="1" vert="horz" wrap="square" lIns="25400" tIns="25400" rIns="25400" bIns="25400" rtlCol="0" anchor="t" anchorCtr="0">
            <a:normAutofit/>
          </a:bodyPr>
          <a:lstStyle/>
          <a:p>
            <a:r>
              <a:rPr lang="en-US" dirty="0"/>
              <a:t>Resources</a:t>
            </a:r>
            <a:endParaRPr dirty="0"/>
          </a:p>
        </p:txBody>
      </p:sp>
      <p:sp>
        <p:nvSpPr>
          <p:cNvPr id="211" name="Google Shape;211;p32"/>
          <p:cNvSpPr txBox="1"/>
          <p:nvPr/>
        </p:nvSpPr>
        <p:spPr>
          <a:xfrm>
            <a:off x="4542204" y="1562972"/>
            <a:ext cx="6116320" cy="4819135"/>
          </a:xfrm>
          <a:prstGeom prst="rect">
            <a:avLst/>
          </a:prstGeom>
          <a:noFill/>
          <a:ln>
            <a:noFill/>
          </a:ln>
        </p:spPr>
        <p:txBody>
          <a:bodyPr spcFirstLastPara="1" wrap="square" lIns="45713" tIns="22850" rIns="45713" bIns="22850" anchor="t" anchorCtr="0">
            <a:noAutofit/>
          </a:bodyPr>
          <a:lstStyle/>
          <a:p>
            <a:pPr>
              <a:lnSpc>
                <a:spcPct val="120000"/>
              </a:lnSpc>
              <a:buClr>
                <a:schemeClr val="lt1"/>
              </a:buClr>
              <a:buSzPts val="6000"/>
            </a:pPr>
            <a:r>
              <a:rPr lang="en-US" sz="2400" b="1" dirty="0">
                <a:latin typeface="Inter"/>
                <a:ea typeface="Inter"/>
                <a:cs typeface="Inter"/>
                <a:sym typeface="Inter"/>
              </a:rPr>
              <a:t>Michigan AT Loan Fund</a:t>
            </a:r>
          </a:p>
          <a:p>
            <a:pPr>
              <a:lnSpc>
                <a:spcPct val="120000"/>
              </a:lnSpc>
              <a:buClr>
                <a:schemeClr val="lt1"/>
              </a:buClr>
              <a:buSzPts val="6000"/>
            </a:pPr>
            <a:r>
              <a:rPr lang="en-US" sz="2400" b="1" dirty="0">
                <a:latin typeface="Inter"/>
                <a:ea typeface="Inter"/>
                <a:sym typeface="Inter"/>
              </a:rPr>
              <a:t>MI-</a:t>
            </a:r>
            <a:r>
              <a:rPr lang="en-US" sz="2400" b="1" dirty="0" err="1">
                <a:latin typeface="Inter"/>
                <a:ea typeface="Inter"/>
                <a:sym typeface="Inter"/>
              </a:rPr>
              <a:t>UCP.org</a:t>
            </a:r>
            <a:endParaRPr lang="en-US" sz="2400" b="1" dirty="0">
              <a:latin typeface="Inter"/>
              <a:ea typeface="Inter"/>
              <a:sym typeface="Inter"/>
            </a:endParaRPr>
          </a:p>
          <a:p>
            <a:pPr>
              <a:lnSpc>
                <a:spcPct val="120000"/>
              </a:lnSpc>
              <a:buClr>
                <a:schemeClr val="lt1"/>
              </a:buClr>
              <a:buSzPts val="6000"/>
            </a:pPr>
            <a:r>
              <a:rPr lang="en-US" sz="2400" b="1" dirty="0">
                <a:latin typeface="Inter"/>
                <a:ea typeface="Inter"/>
                <a:sym typeface="Inter"/>
              </a:rPr>
              <a:t>800-827-4843</a:t>
            </a:r>
          </a:p>
          <a:p>
            <a:pPr>
              <a:lnSpc>
                <a:spcPct val="120000"/>
              </a:lnSpc>
              <a:buClr>
                <a:schemeClr val="lt1"/>
              </a:buClr>
              <a:buSzPts val="6000"/>
            </a:pPr>
            <a:endParaRPr lang="en-US" sz="2400" b="1" dirty="0">
              <a:latin typeface="Inter"/>
              <a:ea typeface="Inter"/>
              <a:sym typeface="Inter"/>
            </a:endParaRPr>
          </a:p>
          <a:p>
            <a:pPr>
              <a:lnSpc>
                <a:spcPct val="120000"/>
              </a:lnSpc>
              <a:buClr>
                <a:schemeClr val="lt1"/>
              </a:buClr>
              <a:buSzPts val="6000"/>
            </a:pPr>
            <a:endParaRPr sz="900" dirty="0"/>
          </a:p>
          <a:p>
            <a:pPr>
              <a:lnSpc>
                <a:spcPct val="120000"/>
              </a:lnSpc>
              <a:buClr>
                <a:schemeClr val="lt1"/>
              </a:buClr>
              <a:buSzPts val="6000"/>
            </a:pPr>
            <a:r>
              <a:rPr lang="en-US" sz="2400" b="1" dirty="0">
                <a:latin typeface="Inter"/>
                <a:ea typeface="Inter"/>
                <a:cs typeface="Inter"/>
                <a:sym typeface="Inter"/>
              </a:rPr>
              <a:t>To Learn more or test out the items presented request a demonstration:  </a:t>
            </a:r>
            <a:endParaRPr sz="900" dirty="0"/>
          </a:p>
          <a:p>
            <a:pPr marL="317501" lvl="1">
              <a:lnSpc>
                <a:spcPct val="120000"/>
              </a:lnSpc>
              <a:buClr>
                <a:schemeClr val="lt1"/>
              </a:buClr>
              <a:buSzPts val="6000"/>
            </a:pPr>
            <a:r>
              <a:rPr lang="en-US" sz="2400" b="1" u="sng" dirty="0">
                <a:latin typeface="Inter"/>
                <a:ea typeface="Inter"/>
                <a:cs typeface="Inter"/>
                <a:sym typeface="Inter"/>
                <a:hlinkClick r:id="rId3">
                  <a:extLst>
                    <a:ext uri="{A12FA001-AC4F-418D-AE19-62706E023703}">
                      <ahyp:hlinkClr xmlns:ahyp="http://schemas.microsoft.com/office/drawing/2018/hyperlinkcolor" val="tx"/>
                    </a:ext>
                  </a:extLst>
                </a:hlinkClick>
              </a:rPr>
              <a:t>AT@MI-AT.org</a:t>
            </a:r>
            <a:r>
              <a:rPr lang="en-US" sz="2400" b="1" dirty="0">
                <a:latin typeface="Inter"/>
                <a:ea typeface="Inter"/>
                <a:cs typeface="Inter"/>
                <a:sym typeface="Inter"/>
              </a:rPr>
              <a:t> </a:t>
            </a:r>
            <a:endParaRPr sz="900" dirty="0"/>
          </a:p>
          <a:p>
            <a:pPr marL="317501" lvl="1">
              <a:lnSpc>
                <a:spcPct val="120000"/>
              </a:lnSpc>
              <a:buClr>
                <a:schemeClr val="lt1"/>
              </a:buClr>
              <a:buSzPts val="6000"/>
            </a:pPr>
            <a:r>
              <a:rPr lang="en-US" sz="2400" b="1" dirty="0">
                <a:latin typeface="Inter"/>
                <a:ea typeface="Inter"/>
                <a:cs typeface="Inter"/>
                <a:sym typeface="Inter"/>
              </a:rPr>
              <a:t>800-578-0280</a:t>
            </a:r>
            <a:endParaRPr sz="900" dirty="0"/>
          </a:p>
          <a:p>
            <a:pPr marL="317501" lvl="1">
              <a:lnSpc>
                <a:spcPct val="120000"/>
              </a:lnSpc>
              <a:buClr>
                <a:schemeClr val="lt1"/>
              </a:buClr>
              <a:buSzPts val="6000"/>
            </a:pPr>
            <a:r>
              <a:rPr lang="en-US" sz="2400" b="1" dirty="0">
                <a:latin typeface="Inter"/>
                <a:ea typeface="Inter"/>
                <a:cs typeface="Inter"/>
                <a:sym typeface="Inter"/>
              </a:rPr>
              <a:t>MI-</a:t>
            </a:r>
            <a:r>
              <a:rPr lang="en-US" sz="2400" b="1" dirty="0" err="1">
                <a:latin typeface="Inter"/>
                <a:ea typeface="Inter"/>
                <a:cs typeface="Inter"/>
                <a:sym typeface="Inter"/>
              </a:rPr>
              <a:t>AT.org</a:t>
            </a:r>
            <a:r>
              <a:rPr lang="en-US" sz="2400" b="1" dirty="0">
                <a:latin typeface="Inter"/>
                <a:ea typeface="Inter"/>
                <a:cs typeface="Inter"/>
                <a:sym typeface="Inter"/>
              </a:rPr>
              <a:t> </a:t>
            </a:r>
            <a:endParaRPr sz="900" dirty="0"/>
          </a:p>
          <a:p>
            <a:pPr marL="224896" indent="-34396">
              <a:lnSpc>
                <a:spcPct val="120000"/>
              </a:lnSpc>
              <a:buClr>
                <a:srgbClr val="21184A"/>
              </a:buClr>
              <a:buSzPts val="6000"/>
            </a:pPr>
            <a:endParaRPr sz="2400" dirty="0">
              <a:latin typeface="Inter"/>
              <a:ea typeface="Inter"/>
              <a:cs typeface="Inter"/>
              <a:sym typeface="Inter"/>
            </a:endParaRPr>
          </a:p>
          <a:p>
            <a:pPr marL="224896" indent="-89958">
              <a:lnSpc>
                <a:spcPct val="120000"/>
              </a:lnSpc>
              <a:buClr>
                <a:srgbClr val="21184A"/>
              </a:buClr>
              <a:buSzPts val="4250"/>
            </a:pPr>
            <a:endParaRPr sz="1700" b="1" dirty="0">
              <a:latin typeface="Inter"/>
              <a:ea typeface="Inter"/>
              <a:cs typeface="Inter"/>
              <a:sym typeface="Inter"/>
            </a:endParaRPr>
          </a:p>
          <a:p>
            <a:pPr>
              <a:lnSpc>
                <a:spcPct val="120000"/>
              </a:lnSpc>
              <a:buClr>
                <a:srgbClr val="21184A"/>
              </a:buClr>
              <a:buSzPts val="4250"/>
            </a:pPr>
            <a:endParaRPr sz="1700" b="1" u="sng" dirty="0">
              <a:solidFill>
                <a:schemeClr val="lt1"/>
              </a:solidFill>
              <a:latin typeface="Inter"/>
              <a:ea typeface="Inter"/>
              <a:cs typeface="Inter"/>
              <a:sym typeface="Inter"/>
            </a:endParaRPr>
          </a:p>
          <a:p>
            <a:pPr>
              <a:lnSpc>
                <a:spcPct val="120000"/>
              </a:lnSpc>
              <a:buClr>
                <a:srgbClr val="21184A"/>
              </a:buClr>
              <a:buSzPts val="4250"/>
            </a:pPr>
            <a:endParaRPr sz="1700" b="1" u="sng" dirty="0">
              <a:solidFill>
                <a:schemeClr val="lt1"/>
              </a:solidFill>
              <a:latin typeface="Inter"/>
              <a:ea typeface="Inter"/>
              <a:cs typeface="Inter"/>
              <a:sym typeface="Inter"/>
            </a:endParaRPr>
          </a:p>
          <a:p>
            <a:pPr marL="224896" indent="-89958">
              <a:lnSpc>
                <a:spcPct val="120000"/>
              </a:lnSpc>
              <a:buClr>
                <a:srgbClr val="21184A"/>
              </a:buClr>
              <a:buSzPts val="4250"/>
            </a:pPr>
            <a:endParaRPr sz="1700" dirty="0">
              <a:solidFill>
                <a:srgbClr val="21184A"/>
              </a:solidFill>
              <a:latin typeface="Inter"/>
              <a:ea typeface="Inter"/>
              <a:cs typeface="Inter"/>
              <a:sym typeface="Inter"/>
            </a:endParaRPr>
          </a:p>
        </p:txBody>
      </p:sp>
    </p:spTree>
    <p:extLst>
      <p:ext uri="{BB962C8B-B14F-4D97-AF65-F5344CB8AC3E}">
        <p14:creationId xmlns:p14="http://schemas.microsoft.com/office/powerpoint/2010/main" val="3194325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3"/>
          <p:cNvSpPr txBox="1">
            <a:spLocks noGrp="1"/>
          </p:cNvSpPr>
          <p:nvPr>
            <p:ph type="title"/>
          </p:nvPr>
        </p:nvSpPr>
        <p:spPr>
          <a:xfrm>
            <a:off x="839349" y="2336996"/>
            <a:ext cx="1997636" cy="804000"/>
          </a:xfrm>
          <a:prstGeom prst="rect">
            <a:avLst/>
          </a:prstGeom>
          <a:noFill/>
          <a:ln>
            <a:noFill/>
          </a:ln>
        </p:spPr>
        <p:txBody>
          <a:bodyPr spcFirstLastPara="1" vert="horz" wrap="square" lIns="25400" tIns="25400" rIns="25400" bIns="25400" rtlCol="0" anchor="t" anchorCtr="0">
            <a:normAutofit fontScale="90000"/>
          </a:bodyPr>
          <a:lstStyle/>
          <a:p>
            <a:pPr>
              <a:buSzPts val="8500"/>
            </a:pPr>
            <a:r>
              <a:rPr lang="en-US" sz="3450" dirty="0"/>
              <a:t>Resources for AT Learning</a:t>
            </a:r>
            <a:endParaRPr sz="3450" dirty="0"/>
          </a:p>
        </p:txBody>
      </p:sp>
      <p:sp>
        <p:nvSpPr>
          <p:cNvPr id="217" name="Google Shape;217;p33"/>
          <p:cNvSpPr txBox="1"/>
          <p:nvPr/>
        </p:nvSpPr>
        <p:spPr>
          <a:xfrm>
            <a:off x="3751755" y="1190056"/>
            <a:ext cx="5286738" cy="4477888"/>
          </a:xfrm>
          <a:prstGeom prst="rect">
            <a:avLst/>
          </a:prstGeom>
          <a:noFill/>
          <a:ln>
            <a:noFill/>
          </a:ln>
        </p:spPr>
        <p:txBody>
          <a:bodyPr spcFirstLastPara="1" wrap="square" lIns="45700" tIns="22863" rIns="45700" bIns="22863" anchor="t" anchorCtr="0">
            <a:noAutofit/>
          </a:bodyPr>
          <a:lstStyle/>
          <a:p>
            <a:pPr marL="336550" indent="-327025">
              <a:lnSpc>
                <a:spcPct val="120000"/>
              </a:lnSpc>
              <a:buClr>
                <a:schemeClr val="lt1"/>
              </a:buClr>
              <a:buSzPts val="7700"/>
              <a:buFont typeface="Arial"/>
              <a:buChar char="•"/>
            </a:pPr>
            <a:r>
              <a:rPr lang="en-US" sz="2650" dirty="0">
                <a:latin typeface="Inter"/>
                <a:ea typeface="Inter"/>
                <a:cs typeface="Inter"/>
                <a:sym typeface="Inter"/>
              </a:rPr>
              <a:t>MATP—email/newsletter list, social media, </a:t>
            </a:r>
            <a:r>
              <a:rPr lang="en-US" sz="2650" dirty="0" err="1">
                <a:latin typeface="Inter"/>
                <a:ea typeface="Inter"/>
                <a:cs typeface="Inter"/>
                <a:sym typeface="Inter"/>
              </a:rPr>
              <a:t>TechTuesday</a:t>
            </a:r>
            <a:r>
              <a:rPr lang="en-US" sz="2650" dirty="0">
                <a:latin typeface="Inter"/>
                <a:ea typeface="Inter"/>
                <a:cs typeface="Inter"/>
                <a:sym typeface="Inter"/>
              </a:rPr>
              <a:t> Trainings</a:t>
            </a:r>
            <a:endParaRPr sz="650" dirty="0">
              <a:latin typeface="Arial"/>
              <a:ea typeface="Arial"/>
              <a:cs typeface="Arial"/>
              <a:sym typeface="Arial"/>
            </a:endParaRPr>
          </a:p>
          <a:p>
            <a:pPr marL="336550" indent="-327025">
              <a:lnSpc>
                <a:spcPct val="120000"/>
              </a:lnSpc>
              <a:buClr>
                <a:schemeClr val="lt1"/>
              </a:buClr>
              <a:buSzPts val="7700"/>
              <a:buFont typeface="Arial"/>
              <a:buChar char="•"/>
            </a:pPr>
            <a:r>
              <a:rPr lang="en-US" sz="2650" dirty="0" err="1">
                <a:latin typeface="Inter"/>
                <a:ea typeface="Inter"/>
                <a:cs typeface="Inter"/>
                <a:sym typeface="Inter"/>
              </a:rPr>
              <a:t>ExploreAT.net</a:t>
            </a:r>
            <a:endParaRPr sz="650" dirty="0">
              <a:latin typeface="Arial"/>
              <a:ea typeface="Arial"/>
              <a:cs typeface="Arial"/>
              <a:sym typeface="Arial"/>
            </a:endParaRPr>
          </a:p>
          <a:p>
            <a:pPr marL="336550" indent="-327025">
              <a:lnSpc>
                <a:spcPct val="120000"/>
              </a:lnSpc>
              <a:buClr>
                <a:schemeClr val="lt1"/>
              </a:buClr>
              <a:buSzPts val="7700"/>
              <a:buFont typeface="Arial"/>
              <a:buChar char="•"/>
            </a:pPr>
            <a:r>
              <a:rPr lang="en-US" sz="2650" dirty="0">
                <a:latin typeface="Inter"/>
                <a:ea typeface="Inter"/>
                <a:cs typeface="Inter"/>
                <a:sym typeface="Inter"/>
              </a:rPr>
              <a:t>JAN (Job Accommodation Network)</a:t>
            </a:r>
            <a:endParaRPr sz="650" dirty="0">
              <a:latin typeface="Arial"/>
              <a:ea typeface="Arial"/>
              <a:cs typeface="Arial"/>
              <a:sym typeface="Arial"/>
            </a:endParaRPr>
          </a:p>
          <a:p>
            <a:pPr marL="336550" indent="-327025">
              <a:lnSpc>
                <a:spcPct val="120000"/>
              </a:lnSpc>
              <a:buClr>
                <a:schemeClr val="lt1"/>
              </a:buClr>
              <a:buSzPts val="7700"/>
              <a:buFont typeface="Arial"/>
              <a:buChar char="•"/>
            </a:pPr>
            <a:r>
              <a:rPr lang="en-US" sz="2650" dirty="0">
                <a:latin typeface="Inter"/>
                <a:ea typeface="Inter"/>
                <a:cs typeface="Inter"/>
                <a:sym typeface="Inter"/>
              </a:rPr>
              <a:t>Unified Listing (</a:t>
            </a:r>
            <a:r>
              <a:rPr lang="en-US" sz="2650" dirty="0" err="1">
                <a:latin typeface="Inter"/>
                <a:ea typeface="Inter"/>
                <a:cs typeface="Inter"/>
                <a:sym typeface="Inter"/>
              </a:rPr>
              <a:t>ul.gpii.net</a:t>
            </a:r>
            <a:r>
              <a:rPr lang="en-US" sz="2650" dirty="0">
                <a:latin typeface="Inter"/>
                <a:ea typeface="Inter"/>
                <a:cs typeface="Inter"/>
                <a:sym typeface="Inter"/>
              </a:rPr>
              <a:t>)</a:t>
            </a:r>
            <a:endParaRPr sz="2150" dirty="0">
              <a:latin typeface="Inter"/>
              <a:ea typeface="Inter"/>
              <a:cs typeface="Inter"/>
              <a:sym typeface="Inter"/>
            </a:endParaRPr>
          </a:p>
          <a:p>
            <a:pPr marL="336550" indent="-327025">
              <a:lnSpc>
                <a:spcPct val="120000"/>
              </a:lnSpc>
              <a:buClr>
                <a:schemeClr val="lt1"/>
              </a:buClr>
              <a:buSzPts val="7700"/>
              <a:buFont typeface="Arial"/>
              <a:buChar char="•"/>
            </a:pPr>
            <a:r>
              <a:rPr lang="en-US" sz="2650" dirty="0">
                <a:latin typeface="Inter"/>
                <a:ea typeface="Inter"/>
                <a:cs typeface="Inter"/>
                <a:sym typeface="Inter"/>
              </a:rPr>
              <a:t>Assistive Technology Industry </a:t>
            </a:r>
            <a:r>
              <a:rPr lang="en-US" sz="2650" dirty="0">
                <a:solidFill>
                  <a:schemeClr val="lt1"/>
                </a:solidFill>
                <a:latin typeface="Inter"/>
                <a:ea typeface="Inter"/>
                <a:cs typeface="Inter"/>
                <a:sym typeface="Inter"/>
              </a:rPr>
              <a:t>Association https://</a:t>
            </a:r>
            <a:r>
              <a:rPr lang="en-US" sz="2650" dirty="0" err="1">
                <a:solidFill>
                  <a:schemeClr val="lt1"/>
                </a:solidFill>
                <a:latin typeface="Inter"/>
                <a:ea typeface="Inter"/>
                <a:cs typeface="Inter"/>
                <a:sym typeface="Inter"/>
              </a:rPr>
              <a:t>www.atia.org</a:t>
            </a:r>
            <a:r>
              <a:rPr lang="en-US" sz="2650" dirty="0">
                <a:solidFill>
                  <a:schemeClr val="lt1"/>
                </a:solidFill>
                <a:latin typeface="Inter"/>
                <a:ea typeface="Inter"/>
                <a:cs typeface="Inter"/>
                <a:sym typeface="Inter"/>
              </a:rPr>
              <a:t>/</a:t>
            </a:r>
            <a:endParaRPr sz="2650" dirty="0">
              <a:solidFill>
                <a:schemeClr val="lt1"/>
              </a:solidFill>
              <a:latin typeface="Inter"/>
              <a:ea typeface="Inter"/>
              <a:cs typeface="Inter"/>
              <a:sym typeface="Inter"/>
            </a:endParaRPr>
          </a:p>
        </p:txBody>
      </p:sp>
    </p:spTree>
    <p:extLst>
      <p:ext uri="{BB962C8B-B14F-4D97-AF65-F5344CB8AC3E}">
        <p14:creationId xmlns:p14="http://schemas.microsoft.com/office/powerpoint/2010/main" val="2070383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72ABB-98BD-FE3F-F423-5A24F04D2C9C}"/>
              </a:ext>
            </a:extLst>
          </p:cNvPr>
          <p:cNvSpPr>
            <a:spLocks noGrp="1"/>
          </p:cNvSpPr>
          <p:nvPr>
            <p:ph type="title"/>
          </p:nvPr>
        </p:nvSpPr>
        <p:spPr/>
        <p:txBody>
          <a:bodyPr/>
          <a:lstStyle/>
          <a:p>
            <a:r>
              <a:rPr lang="en-US" b="1" dirty="0"/>
              <a:t>From Childhood to Old Age—Poor Oral Health</a:t>
            </a:r>
          </a:p>
        </p:txBody>
      </p:sp>
      <p:sp>
        <p:nvSpPr>
          <p:cNvPr id="3" name="Content Placeholder 2">
            <a:extLst>
              <a:ext uri="{FF2B5EF4-FFF2-40B4-BE49-F238E27FC236}">
                <a16:creationId xmlns:a16="http://schemas.microsoft.com/office/drawing/2014/main" id="{DB1E9AEC-B771-FE10-E701-D387F61B4DBA}"/>
              </a:ext>
            </a:extLst>
          </p:cNvPr>
          <p:cNvSpPr>
            <a:spLocks noGrp="1"/>
          </p:cNvSpPr>
          <p:nvPr>
            <p:ph idx="1"/>
          </p:nvPr>
        </p:nvSpPr>
        <p:spPr>
          <a:xfrm>
            <a:off x="3862074" y="2396025"/>
            <a:ext cx="3183173" cy="3850396"/>
          </a:xfrm>
          <a:solidFill>
            <a:schemeClr val="accent5">
              <a:lumMod val="20000"/>
              <a:lumOff val="80000"/>
            </a:schemeClr>
          </a:solidFill>
          <a:ln>
            <a:solidFill>
              <a:srgbClr val="00B0F0"/>
            </a:solidFill>
          </a:ln>
        </p:spPr>
        <p:txBody>
          <a:bodyPr/>
          <a:lstStyle/>
          <a:p>
            <a:pPr marL="0" indent="0" algn="ctr">
              <a:buNone/>
            </a:pPr>
            <a:r>
              <a:rPr lang="en-US" sz="2400" b="1" dirty="0">
                <a:solidFill>
                  <a:schemeClr val="tx1"/>
                </a:solidFill>
              </a:rPr>
              <a:t>Children</a:t>
            </a:r>
          </a:p>
          <a:p>
            <a:r>
              <a:rPr lang="en-US" dirty="0">
                <a:solidFill>
                  <a:schemeClr val="tx1"/>
                </a:solidFill>
              </a:rPr>
              <a:t>50 percent of elementary  children have tooth decay</a:t>
            </a:r>
          </a:p>
          <a:p>
            <a:r>
              <a:rPr lang="en-US" dirty="0">
                <a:solidFill>
                  <a:schemeClr val="tx1"/>
                </a:solidFill>
              </a:rPr>
              <a:t>90 percent of young adults have tooth decay</a:t>
            </a:r>
          </a:p>
          <a:p>
            <a:r>
              <a:rPr lang="en-US" dirty="0">
                <a:solidFill>
                  <a:schemeClr val="tx1"/>
                </a:solidFill>
              </a:rPr>
              <a:t>Tooth Decay is the most common chronic childhood disease</a:t>
            </a:r>
          </a:p>
          <a:p>
            <a:endParaRPr lang="en-US" dirty="0"/>
          </a:p>
        </p:txBody>
      </p:sp>
      <p:sp>
        <p:nvSpPr>
          <p:cNvPr id="4" name="Content Placeholder 2">
            <a:extLst>
              <a:ext uri="{FF2B5EF4-FFF2-40B4-BE49-F238E27FC236}">
                <a16:creationId xmlns:a16="http://schemas.microsoft.com/office/drawing/2014/main" id="{C0C0DF86-A3F5-515A-180E-BAE3FA7FE2F7}"/>
              </a:ext>
            </a:extLst>
          </p:cNvPr>
          <p:cNvSpPr txBox="1">
            <a:spLocks/>
          </p:cNvSpPr>
          <p:nvPr/>
        </p:nvSpPr>
        <p:spPr>
          <a:xfrm>
            <a:off x="8625004" y="153118"/>
            <a:ext cx="3183173" cy="5120640"/>
          </a:xfrm>
          <a:prstGeom prst="rect">
            <a:avLst/>
          </a:prstGeom>
          <a:solidFill>
            <a:schemeClr val="accent4">
              <a:lumMod val="40000"/>
              <a:lumOff val="60000"/>
            </a:schemeClr>
          </a:solidFill>
          <a:ln>
            <a:solidFill>
              <a:srgbClr val="00B0F0"/>
            </a:solidFill>
          </a:ln>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ctr">
              <a:buNone/>
            </a:pPr>
            <a:r>
              <a:rPr lang="en-US" sz="2400" b="1" dirty="0">
                <a:solidFill>
                  <a:schemeClr val="tx1"/>
                </a:solidFill>
              </a:rPr>
              <a:t>Older Adults</a:t>
            </a:r>
          </a:p>
          <a:p>
            <a:r>
              <a:rPr lang="en-US" dirty="0">
                <a:solidFill>
                  <a:schemeClr val="tx1"/>
                </a:solidFill>
              </a:rPr>
              <a:t>10  percent of adults 18 to 64 have lots 6 or more teeth</a:t>
            </a:r>
          </a:p>
          <a:p>
            <a:r>
              <a:rPr lang="en-US" dirty="0">
                <a:solidFill>
                  <a:schemeClr val="tx1"/>
                </a:solidFill>
              </a:rPr>
              <a:t>Nearly 13 percent of seniors over 64 have lost all of their teeth</a:t>
            </a:r>
          </a:p>
          <a:p>
            <a:r>
              <a:rPr lang="en-US" dirty="0">
                <a:solidFill>
                  <a:schemeClr val="tx1"/>
                </a:solidFill>
              </a:rPr>
              <a:t>Nearly half (47%) of adults suffer from some form of periodontal disease</a:t>
            </a:r>
          </a:p>
          <a:p>
            <a:endParaRPr lang="en-US" dirty="0"/>
          </a:p>
          <a:p>
            <a:endParaRPr lang="en-US" dirty="0"/>
          </a:p>
        </p:txBody>
      </p:sp>
      <p:cxnSp>
        <p:nvCxnSpPr>
          <p:cNvPr id="6" name="Curved Connector 5">
            <a:extLst>
              <a:ext uri="{FF2B5EF4-FFF2-40B4-BE49-F238E27FC236}">
                <a16:creationId xmlns:a16="http://schemas.microsoft.com/office/drawing/2014/main" id="{6EFD333C-E062-B60F-D5AE-0436BFF82648}"/>
              </a:ext>
              <a:ext uri="{C183D7F6-B498-43B3-948B-1728B52AA6E4}">
                <adec:decorative xmlns:adec="http://schemas.microsoft.com/office/drawing/2017/decorative" val="1"/>
              </a:ext>
            </a:extLst>
          </p:cNvPr>
          <p:cNvCxnSpPr/>
          <p:nvPr/>
        </p:nvCxnSpPr>
        <p:spPr>
          <a:xfrm flipV="1">
            <a:off x="7275812" y="2355649"/>
            <a:ext cx="1118627" cy="1068779"/>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A090069-649F-6265-3012-84ADC0197EB7}"/>
              </a:ext>
            </a:extLst>
          </p:cNvPr>
          <p:cNvSpPr txBox="1"/>
          <p:nvPr/>
        </p:nvSpPr>
        <p:spPr>
          <a:xfrm>
            <a:off x="7045247" y="6356350"/>
            <a:ext cx="4270453" cy="461665"/>
          </a:xfrm>
          <a:prstGeom prst="rect">
            <a:avLst/>
          </a:prstGeom>
          <a:noFill/>
        </p:spPr>
        <p:txBody>
          <a:bodyPr wrap="square">
            <a:spAutoFit/>
          </a:bodyPr>
          <a:lstStyle/>
          <a:p>
            <a:r>
              <a:rPr lang="en-US" sz="1200" dirty="0"/>
              <a:t>https://www.michigan.gov/mdhhs/keep-mi-healthy/</a:t>
            </a:r>
            <a:r>
              <a:rPr lang="en-US" sz="1200" dirty="0" err="1"/>
              <a:t>communicablediseases</a:t>
            </a:r>
            <a:r>
              <a:rPr lang="en-US" sz="1200" dirty="0"/>
              <a:t>/epidemiology/</a:t>
            </a:r>
            <a:r>
              <a:rPr lang="en-US" sz="1200" dirty="0" err="1"/>
              <a:t>chronicepi</a:t>
            </a:r>
            <a:r>
              <a:rPr lang="en-US" sz="1200" dirty="0"/>
              <a:t>/</a:t>
            </a:r>
            <a:r>
              <a:rPr lang="en-US" sz="1200" dirty="0" err="1"/>
              <a:t>bfrs</a:t>
            </a:r>
            <a:endParaRPr lang="en-US" sz="1200" dirty="0"/>
          </a:p>
        </p:txBody>
      </p:sp>
      <p:sp>
        <p:nvSpPr>
          <p:cNvPr id="10" name="TextBox 9">
            <a:extLst>
              <a:ext uri="{FF2B5EF4-FFF2-40B4-BE49-F238E27FC236}">
                <a16:creationId xmlns:a16="http://schemas.microsoft.com/office/drawing/2014/main" id="{D807E2B4-4638-29D8-89FD-64CB61E54676}"/>
              </a:ext>
            </a:extLst>
          </p:cNvPr>
          <p:cNvSpPr txBox="1"/>
          <p:nvPr/>
        </p:nvSpPr>
        <p:spPr>
          <a:xfrm>
            <a:off x="7706920" y="5600090"/>
            <a:ext cx="2766060" cy="646331"/>
          </a:xfrm>
          <a:prstGeom prst="rect">
            <a:avLst/>
          </a:prstGeom>
          <a:noFill/>
        </p:spPr>
        <p:txBody>
          <a:bodyPr wrap="square">
            <a:spAutoFit/>
          </a:bodyPr>
          <a:lstStyle/>
          <a:p>
            <a:r>
              <a:rPr lang="en-US" sz="1200" dirty="0"/>
              <a:t>https://</a:t>
            </a:r>
            <a:r>
              <a:rPr lang="en-US" sz="1200" dirty="0" err="1"/>
              <a:t>www.americashealthrankings.org</a:t>
            </a:r>
            <a:r>
              <a:rPr lang="en-US" sz="1200" dirty="0"/>
              <a:t>/explore/measures/</a:t>
            </a:r>
            <a:r>
              <a:rPr lang="en-US" sz="1200" dirty="0" err="1"/>
              <a:t>teeth_extractions_sr</a:t>
            </a:r>
            <a:r>
              <a:rPr lang="en-US" sz="1200" dirty="0"/>
              <a:t>/MI</a:t>
            </a:r>
          </a:p>
        </p:txBody>
      </p:sp>
      <p:sp>
        <p:nvSpPr>
          <p:cNvPr id="7" name="Slide Number Placeholder 6">
            <a:extLst>
              <a:ext uri="{FF2B5EF4-FFF2-40B4-BE49-F238E27FC236}">
                <a16:creationId xmlns:a16="http://schemas.microsoft.com/office/drawing/2014/main" id="{8637DEA5-8117-BCE6-2A39-58255DDAA8A0}"/>
              </a:ext>
            </a:extLst>
          </p:cNvPr>
          <p:cNvSpPr>
            <a:spLocks noGrp="1"/>
          </p:cNvSpPr>
          <p:nvPr>
            <p:ph type="sldNum" sz="quarter" idx="12"/>
          </p:nvPr>
        </p:nvSpPr>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3389647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B4D27-1F41-962C-9A3C-F8A8BD6E4FEE}"/>
              </a:ext>
            </a:extLst>
          </p:cNvPr>
          <p:cNvSpPr>
            <a:spLocks noGrp="1"/>
          </p:cNvSpPr>
          <p:nvPr>
            <p:ph type="title"/>
          </p:nvPr>
        </p:nvSpPr>
        <p:spPr/>
        <p:txBody>
          <a:bodyPr/>
          <a:lstStyle/>
          <a:p>
            <a:r>
              <a:rPr lang="en-US" b="1" dirty="0"/>
              <a:t>What are the impacts of poor oral health?</a:t>
            </a:r>
          </a:p>
        </p:txBody>
      </p:sp>
      <p:sp>
        <p:nvSpPr>
          <p:cNvPr id="3" name="Content Placeholder 2">
            <a:extLst>
              <a:ext uri="{FF2B5EF4-FFF2-40B4-BE49-F238E27FC236}">
                <a16:creationId xmlns:a16="http://schemas.microsoft.com/office/drawing/2014/main" id="{85C31F0C-0330-06D2-9423-EDDA8FB5DCC9}"/>
              </a:ext>
            </a:extLst>
          </p:cNvPr>
          <p:cNvSpPr>
            <a:spLocks noGrp="1"/>
          </p:cNvSpPr>
          <p:nvPr>
            <p:ph idx="1"/>
          </p:nvPr>
        </p:nvSpPr>
        <p:spPr>
          <a:xfrm>
            <a:off x="3619886" y="864108"/>
            <a:ext cx="4609714" cy="5120640"/>
          </a:xfrm>
        </p:spPr>
        <p:txBody>
          <a:bodyPr>
            <a:normAutofit/>
          </a:bodyPr>
          <a:lstStyle/>
          <a:p>
            <a:r>
              <a:rPr lang="en-US" sz="3200" dirty="0">
                <a:solidFill>
                  <a:schemeClr val="tx1"/>
                </a:solidFill>
              </a:rPr>
              <a:t>Difficulty eating healthy food </a:t>
            </a:r>
          </a:p>
          <a:p>
            <a:r>
              <a:rPr lang="en-US" sz="3200" dirty="0">
                <a:solidFill>
                  <a:schemeClr val="tx1"/>
                </a:solidFill>
              </a:rPr>
              <a:t>Pain/discomfort</a:t>
            </a:r>
          </a:p>
          <a:p>
            <a:r>
              <a:rPr lang="en-US" sz="3200" dirty="0">
                <a:solidFill>
                  <a:schemeClr val="tx1"/>
                </a:solidFill>
              </a:rPr>
              <a:t>Abscess/infection</a:t>
            </a:r>
          </a:p>
          <a:p>
            <a:r>
              <a:rPr lang="en-US" sz="3200" dirty="0">
                <a:solidFill>
                  <a:schemeClr val="tx1"/>
                </a:solidFill>
              </a:rPr>
              <a:t>Heart disease</a:t>
            </a:r>
          </a:p>
          <a:p>
            <a:r>
              <a:rPr lang="en-US" sz="3200" dirty="0">
                <a:solidFill>
                  <a:schemeClr val="tx1"/>
                </a:solidFill>
              </a:rPr>
              <a:t>Diabetes</a:t>
            </a:r>
          </a:p>
          <a:p>
            <a:r>
              <a:rPr lang="en-US" sz="3200" dirty="0">
                <a:solidFill>
                  <a:schemeClr val="tx1"/>
                </a:solidFill>
              </a:rPr>
              <a:t>Oral cancer </a:t>
            </a:r>
          </a:p>
          <a:p>
            <a:r>
              <a:rPr lang="en-US" b="1" dirty="0">
                <a:solidFill>
                  <a:schemeClr val="tx1"/>
                </a:solidFill>
              </a:rPr>
              <a:t>(https://www.washingtonpost.com/health/2024/02/17/throat-neck-bleeding-medical-mysteries/)</a:t>
            </a:r>
          </a:p>
        </p:txBody>
      </p:sp>
      <p:pic>
        <p:nvPicPr>
          <p:cNvPr id="5" name="Picture 4" descr="A smiling woman with her hands on her hips">
            <a:extLst>
              <a:ext uri="{FF2B5EF4-FFF2-40B4-BE49-F238E27FC236}">
                <a16:creationId xmlns:a16="http://schemas.microsoft.com/office/drawing/2014/main" id="{090F30EC-41C8-26D4-C9BC-D664C27EE175}"/>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8186058" y="151493"/>
            <a:ext cx="3213540" cy="6204857"/>
          </a:xfrm>
          <a:prstGeom prst="rect">
            <a:avLst/>
          </a:prstGeom>
        </p:spPr>
      </p:pic>
      <p:sp>
        <p:nvSpPr>
          <p:cNvPr id="4" name="Slide Number Placeholder 3">
            <a:extLst>
              <a:ext uri="{FF2B5EF4-FFF2-40B4-BE49-F238E27FC236}">
                <a16:creationId xmlns:a16="http://schemas.microsoft.com/office/drawing/2014/main" id="{A55EA4F8-760D-CDF9-A409-14E0E1277D2D}"/>
              </a:ext>
            </a:extLst>
          </p:cNvPr>
          <p:cNvSpPr>
            <a:spLocks noGrp="1"/>
          </p:cNvSpPr>
          <p:nvPr>
            <p:ph type="sldNum" sz="quarter" idx="12"/>
          </p:nvPr>
        </p:nvSpPr>
        <p:spPr/>
        <p:txBody>
          <a:bodyPr/>
          <a:lstStyle/>
          <a:p>
            <a:fld id="{4FAB73BC-B049-4115-A692-8D63A059BFB8}" type="slidenum">
              <a:rPr lang="en-US" smtClean="0"/>
              <a:pPr/>
              <a:t>9</a:t>
            </a:fld>
            <a:endParaRPr lang="en-US" dirty="0"/>
          </a:p>
        </p:txBody>
      </p:sp>
    </p:spTree>
    <p:extLst>
      <p:ext uri="{BB962C8B-B14F-4D97-AF65-F5344CB8AC3E}">
        <p14:creationId xmlns:p14="http://schemas.microsoft.com/office/powerpoint/2010/main" val="4162249955"/>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8c2b108-8ea8-4904-aaef-742e890faa8f">
      <Terms xmlns="http://schemas.microsoft.com/office/infopath/2007/PartnerControls"/>
    </lcf76f155ced4ddcb4097134ff3c332f>
    <TaxCatchAll xmlns="28ebad5c-90b6-4153-add8-bf41cf3255f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3B31BDD75BCE14A85AE4A16ADB4CA45" ma:contentTypeVersion="12" ma:contentTypeDescription="Create a new document." ma:contentTypeScope="" ma:versionID="4426eab55dac737a33cb170cd0e55f87">
  <xsd:schema xmlns:xsd="http://www.w3.org/2001/XMLSchema" xmlns:xs="http://www.w3.org/2001/XMLSchema" xmlns:p="http://schemas.microsoft.com/office/2006/metadata/properties" xmlns:ns2="28c2b108-8ea8-4904-aaef-742e890faa8f" xmlns:ns3="28ebad5c-90b6-4153-add8-bf41cf3255fd" targetNamespace="http://schemas.microsoft.com/office/2006/metadata/properties" ma:root="true" ma:fieldsID="a88ec1de168894392487808824138f08" ns2:_="" ns3:_="">
    <xsd:import namespace="28c2b108-8ea8-4904-aaef-742e890faa8f"/>
    <xsd:import namespace="28ebad5c-90b6-4153-add8-bf41cf3255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c2b108-8ea8-4904-aaef-742e890faa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b9165c20-d05e-4aac-b5b1-ccb1fa89f931"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ebad5c-90b6-4153-add8-bf41cf3255f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a97d3a47-29d9-425a-bf9f-5a673b364c51}" ma:internalName="TaxCatchAll" ma:showField="CatchAllData" ma:web="28ebad5c-90b6-4153-add8-bf41cf3255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B9C318-08D6-4B5F-9B51-4B132B31EFC6}">
  <ds:schemaRefs>
    <ds:schemaRef ds:uri="http://schemas.microsoft.com/office/2006/metadata/properties"/>
    <ds:schemaRef ds:uri="http://schemas.microsoft.com/office/infopath/2007/PartnerControls"/>
    <ds:schemaRef ds:uri="28c2b108-8ea8-4904-aaef-742e890faa8f"/>
    <ds:schemaRef ds:uri="28ebad5c-90b6-4153-add8-bf41cf3255fd"/>
  </ds:schemaRefs>
</ds:datastoreItem>
</file>

<file path=customXml/itemProps2.xml><?xml version="1.0" encoding="utf-8"?>
<ds:datastoreItem xmlns:ds="http://schemas.openxmlformats.org/officeDocument/2006/customXml" ds:itemID="{A14D661C-FA17-4DE8-8250-07011C2A439A}">
  <ds:schemaRefs>
    <ds:schemaRef ds:uri="http://schemas.microsoft.com/sharepoint/v3/contenttype/forms"/>
  </ds:schemaRefs>
</ds:datastoreItem>
</file>

<file path=customXml/itemProps3.xml><?xml version="1.0" encoding="utf-8"?>
<ds:datastoreItem xmlns:ds="http://schemas.openxmlformats.org/officeDocument/2006/customXml" ds:itemID="{0538CEDA-1C75-435B-92C5-2A66851605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c2b108-8ea8-4904-aaef-742e890faa8f"/>
    <ds:schemaRef ds:uri="28ebad5c-90b6-4153-add8-bf41cf3255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Frame</Template>
  <TotalTime>27625</TotalTime>
  <Words>1654</Words>
  <Application>Microsoft Office PowerPoint</Application>
  <PresentationFormat>Widescreen</PresentationFormat>
  <Paragraphs>219</Paragraphs>
  <Slides>28</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28</vt:i4>
      </vt:variant>
    </vt:vector>
  </HeadingPairs>
  <TitlesOfParts>
    <vt:vector size="42" baseType="lpstr">
      <vt:lpstr>Arial</vt:lpstr>
      <vt:lpstr>Calibri</vt:lpstr>
      <vt:lpstr>Corbel</vt:lpstr>
      <vt:lpstr>Courier New</vt:lpstr>
      <vt:lpstr>Helvetica Neue</vt:lpstr>
      <vt:lpstr>Inter</vt:lpstr>
      <vt:lpstr>Inter ExtraBold</vt:lpstr>
      <vt:lpstr>Open Sans</vt:lpstr>
      <vt:lpstr>Symbol</vt:lpstr>
      <vt:lpstr>Times New Roman</vt:lpstr>
      <vt:lpstr>Trebuchet MS</vt:lpstr>
      <vt:lpstr>Wingdings</vt:lpstr>
      <vt:lpstr>Wingdings 2</vt:lpstr>
      <vt:lpstr>Frame</vt:lpstr>
      <vt:lpstr>Teeth for a Life-Time: AT for Oral Health  October  7, 2025</vt:lpstr>
      <vt:lpstr>What do people need to maintain their teeth for a lifetime? </vt:lpstr>
      <vt:lpstr>What is AT?</vt:lpstr>
      <vt:lpstr>Michigan Assistive Technology Program </vt:lpstr>
      <vt:lpstr>MATP Lending Library</vt:lpstr>
      <vt:lpstr>Resources</vt:lpstr>
      <vt:lpstr>Resources for AT Learning</vt:lpstr>
      <vt:lpstr>From Childhood to Old Age—Poor Oral Health</vt:lpstr>
      <vt:lpstr>What are the impacts of poor oral health?</vt:lpstr>
      <vt:lpstr>Dental Insurance in Michigan </vt:lpstr>
      <vt:lpstr>Heart Disease and Oral Health</vt:lpstr>
      <vt:lpstr>Diabetes and Oral Health</vt:lpstr>
      <vt:lpstr>How Dental Providers Can Impact Overall Health?</vt:lpstr>
      <vt:lpstr>Dental Health Provider Shortage Areas</vt:lpstr>
      <vt:lpstr>New Medicaid Preventative  Dental Benefits</vt:lpstr>
      <vt:lpstr>Restorative Care Services Added to Medicaid</vt:lpstr>
      <vt:lpstr>Barriers to Care for  People with Disabilities</vt:lpstr>
      <vt:lpstr>Oral Health Care </vt:lpstr>
      <vt:lpstr>Oral Health Care AT</vt:lpstr>
      <vt:lpstr>Automatic Toothbrushes</vt:lpstr>
      <vt:lpstr>Water Flossers and Flosser Pics </vt:lpstr>
      <vt:lpstr>Toothbrushes &amp; Grips </vt:lpstr>
      <vt:lpstr>Holders</vt:lpstr>
      <vt:lpstr>Toothpaste and dispensers</vt:lpstr>
      <vt:lpstr>Toothbrush Cleaners </vt:lpstr>
      <vt:lpstr>Apps for Phones and Tablets</vt:lpstr>
      <vt:lpstr>Questions and Resources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Oral Health and Older Adults  Presentation to the Elder Abuse Task Force February 23, 2024</dc:title>
  <dc:creator>Ellen Alward</dc:creator>
  <cp:lastModifiedBy>Jeannie Krull</cp:lastModifiedBy>
  <cp:revision>15</cp:revision>
  <dcterms:created xsi:type="dcterms:W3CDTF">2024-02-14T01:14:38Z</dcterms:created>
  <dcterms:modified xsi:type="dcterms:W3CDTF">2026-03-06T20:34:24Z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0x010100A3B31BDD75BCE14A85AE4A16ADB4CA45</vt:lpwstr>
  </property>
  <property fmtid="{D5CDD505-2E9C-101B-9397-08002B2CF9AE}" pid="3" name="MediaServiceImageTags">
    <vt:lpwstr/>
  </property>
</Properties>
</file>