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321" r:id="rId3"/>
    <p:sldId id="311" r:id="rId4"/>
    <p:sldId id="322" r:id="rId5"/>
    <p:sldId id="287" r:id="rId6"/>
    <p:sldId id="326" r:id="rId7"/>
    <p:sldId id="327" r:id="rId8"/>
    <p:sldId id="257" r:id="rId9"/>
    <p:sldId id="328" r:id="rId10"/>
    <p:sldId id="325"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2C49"/>
    <a:srgbClr val="DB25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66433" autoAdjust="0"/>
  </p:normalViewPr>
  <p:slideViewPr>
    <p:cSldViewPr snapToGrid="0">
      <p:cViewPr varScale="1">
        <p:scale>
          <a:sx n="45" d="100"/>
          <a:sy n="45" d="100"/>
        </p:scale>
        <p:origin x="14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FBD04-C01B-4F60-9E64-C8BAA1B6096F}" type="datetimeFigureOut">
              <a:rPr lang="en-US" smtClean="0"/>
              <a:t>4/15/2024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0CA1E4-08F5-43B4-8AAD-3A47821C82CA}" type="slidenum">
              <a:rPr lang="en-US" smtClean="0"/>
              <a:t>‹#›</a:t>
            </a:fld>
            <a:endParaRPr lang="en-US"/>
          </a:p>
        </p:txBody>
      </p:sp>
    </p:spTree>
    <p:extLst>
      <p:ext uri="{BB962C8B-B14F-4D97-AF65-F5344CB8AC3E}">
        <p14:creationId xmlns:p14="http://schemas.microsoft.com/office/powerpoint/2010/main" val="151161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Calibri"/>
              <a:cs typeface="Calibri"/>
            </a:endParaRPr>
          </a:p>
          <a:p>
            <a:r>
              <a:rPr lang="en-US" dirty="0">
                <a:ea typeface="Calibri"/>
                <a:cs typeface="Calibri"/>
              </a:rPr>
              <a:t>Angela</a:t>
            </a:r>
            <a:endParaRPr lang="en-US" sz="1200" b="0" i="0" kern="1200" dirty="0">
              <a:solidFill>
                <a:schemeClr val="tx1"/>
              </a:solidFill>
              <a:effectLst/>
              <a:latin typeface="+mn-lt"/>
              <a:ea typeface="Calibri"/>
              <a:cs typeface="Calibri"/>
            </a:endParaRPr>
          </a:p>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a:t>
            </a:fld>
            <a:endParaRPr lang="en-US"/>
          </a:p>
        </p:txBody>
      </p:sp>
    </p:spTree>
    <p:extLst>
      <p:ext uri="{BB962C8B-B14F-4D97-AF65-F5344CB8AC3E}">
        <p14:creationId xmlns:p14="http://schemas.microsoft.com/office/powerpoint/2010/main" val="3240321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Angela</a:t>
            </a:r>
          </a:p>
        </p:txBody>
      </p:sp>
      <p:sp>
        <p:nvSpPr>
          <p:cNvPr id="4" name="Slide Number Placeholder 3"/>
          <p:cNvSpPr>
            <a:spLocks noGrp="1"/>
          </p:cNvSpPr>
          <p:nvPr>
            <p:ph type="sldNum" sz="quarter" idx="5"/>
          </p:nvPr>
        </p:nvSpPr>
        <p:spPr/>
        <p:txBody>
          <a:bodyPr/>
          <a:lstStyle/>
          <a:p>
            <a:fld id="{8C0CA1E4-08F5-43B4-8AAD-3A47821C82CA}" type="slidenum">
              <a:rPr lang="en-US" smtClean="0"/>
              <a:t>2</a:t>
            </a:fld>
            <a:endParaRPr lang="en-US"/>
          </a:p>
        </p:txBody>
      </p:sp>
    </p:spTree>
    <p:extLst>
      <p:ext uri="{BB962C8B-B14F-4D97-AF65-F5344CB8AC3E}">
        <p14:creationId xmlns:p14="http://schemas.microsoft.com/office/powerpoint/2010/main" val="956374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Angela</a:t>
            </a:r>
          </a:p>
        </p:txBody>
      </p:sp>
      <p:sp>
        <p:nvSpPr>
          <p:cNvPr id="4" name="Slide Number Placeholder 3"/>
          <p:cNvSpPr>
            <a:spLocks noGrp="1"/>
          </p:cNvSpPr>
          <p:nvPr>
            <p:ph type="sldNum" sz="quarter" idx="5"/>
          </p:nvPr>
        </p:nvSpPr>
        <p:spPr/>
        <p:txBody>
          <a:bodyPr/>
          <a:lstStyle/>
          <a:p>
            <a:fld id="{8C0CA1E4-08F5-43B4-8AAD-3A47821C82CA}" type="slidenum">
              <a:rPr lang="en-US" smtClean="0"/>
              <a:t>3</a:t>
            </a:fld>
            <a:endParaRPr lang="en-US"/>
          </a:p>
        </p:txBody>
      </p:sp>
    </p:spTree>
    <p:extLst>
      <p:ext uri="{BB962C8B-B14F-4D97-AF65-F5344CB8AC3E}">
        <p14:creationId xmlns:p14="http://schemas.microsoft.com/office/powerpoint/2010/main" val="599475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Angela</a:t>
            </a:r>
          </a:p>
        </p:txBody>
      </p:sp>
      <p:sp>
        <p:nvSpPr>
          <p:cNvPr id="4" name="Slide Number Placeholder 3"/>
          <p:cNvSpPr>
            <a:spLocks noGrp="1"/>
          </p:cNvSpPr>
          <p:nvPr>
            <p:ph type="sldNum" sz="quarter" idx="5"/>
          </p:nvPr>
        </p:nvSpPr>
        <p:spPr/>
        <p:txBody>
          <a:bodyPr/>
          <a:lstStyle/>
          <a:p>
            <a:fld id="{8C0CA1E4-08F5-43B4-8AAD-3A47821C82CA}" type="slidenum">
              <a:rPr lang="en-US" smtClean="0"/>
              <a:t>4</a:t>
            </a:fld>
            <a:endParaRPr lang="en-US"/>
          </a:p>
        </p:txBody>
      </p:sp>
    </p:spTree>
    <p:extLst>
      <p:ext uri="{BB962C8B-B14F-4D97-AF65-F5344CB8AC3E}">
        <p14:creationId xmlns:p14="http://schemas.microsoft.com/office/powerpoint/2010/main" val="741368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DCDA7-DF6B-2DA3-4DDA-47C2F05054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02A794-4C22-E305-0F6E-307C064F28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B09763-D5AD-C5FC-A5FC-8E78BC535FA2}"/>
              </a:ext>
            </a:extLst>
          </p:cNvPr>
          <p:cNvSpPr>
            <a:spLocks noGrp="1"/>
          </p:cNvSpPr>
          <p:nvPr>
            <p:ph type="body" idx="1"/>
          </p:nvPr>
        </p:nvSpPr>
        <p:spPr/>
        <p:txBody>
          <a:bodyPr/>
          <a:lstStyle/>
          <a:p>
            <a:r>
              <a:rPr lang="en-US" dirty="0">
                <a:ea typeface="Calibri"/>
                <a:cs typeface="Calibri"/>
              </a:rPr>
              <a:t>Angela</a:t>
            </a:r>
          </a:p>
        </p:txBody>
      </p:sp>
      <p:sp>
        <p:nvSpPr>
          <p:cNvPr id="4" name="Slide Number Placeholder 3">
            <a:extLst>
              <a:ext uri="{FF2B5EF4-FFF2-40B4-BE49-F238E27FC236}">
                <a16:creationId xmlns:a16="http://schemas.microsoft.com/office/drawing/2014/main" id="{188D0A5D-49AC-C8BE-1993-C0120D7690AB}"/>
              </a:ext>
            </a:extLst>
          </p:cNvPr>
          <p:cNvSpPr>
            <a:spLocks noGrp="1"/>
          </p:cNvSpPr>
          <p:nvPr>
            <p:ph type="sldNum" sz="quarter" idx="5"/>
          </p:nvPr>
        </p:nvSpPr>
        <p:spPr/>
        <p:txBody>
          <a:bodyPr/>
          <a:lstStyle/>
          <a:p>
            <a:fld id="{8C0CA1E4-08F5-43B4-8AAD-3A47821C82CA}" type="slidenum">
              <a:rPr lang="en-US" smtClean="0"/>
              <a:t>5</a:t>
            </a:fld>
            <a:endParaRPr lang="en-US"/>
          </a:p>
        </p:txBody>
      </p:sp>
    </p:spTree>
    <p:extLst>
      <p:ext uri="{BB962C8B-B14F-4D97-AF65-F5344CB8AC3E}">
        <p14:creationId xmlns:p14="http://schemas.microsoft.com/office/powerpoint/2010/main" val="420916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9</a:t>
            </a:fld>
            <a:endParaRPr lang="en-US"/>
          </a:p>
        </p:txBody>
      </p:sp>
    </p:spTree>
    <p:extLst>
      <p:ext uri="{BB962C8B-B14F-4D97-AF65-F5344CB8AC3E}">
        <p14:creationId xmlns:p14="http://schemas.microsoft.com/office/powerpoint/2010/main" val="227897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Angela</a:t>
            </a:r>
          </a:p>
        </p:txBody>
      </p:sp>
      <p:sp>
        <p:nvSpPr>
          <p:cNvPr id="4" name="Slide Number Placeholder 3"/>
          <p:cNvSpPr>
            <a:spLocks noGrp="1"/>
          </p:cNvSpPr>
          <p:nvPr>
            <p:ph type="sldNum" sz="quarter" idx="5"/>
          </p:nvPr>
        </p:nvSpPr>
        <p:spPr/>
        <p:txBody>
          <a:bodyPr/>
          <a:lstStyle/>
          <a:p>
            <a:fld id="{8C0CA1E4-08F5-43B4-8AAD-3A47821C82CA}" type="slidenum">
              <a:rPr lang="en-US" smtClean="0"/>
              <a:t>10</a:t>
            </a:fld>
            <a:endParaRPr lang="en-US"/>
          </a:p>
        </p:txBody>
      </p:sp>
    </p:spTree>
    <p:extLst>
      <p:ext uri="{BB962C8B-B14F-4D97-AF65-F5344CB8AC3E}">
        <p14:creationId xmlns:p14="http://schemas.microsoft.com/office/powerpoint/2010/main" val="3693768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Angela</a:t>
            </a:r>
          </a:p>
        </p:txBody>
      </p:sp>
      <p:sp>
        <p:nvSpPr>
          <p:cNvPr id="4" name="Slide Number Placeholder 3"/>
          <p:cNvSpPr>
            <a:spLocks noGrp="1"/>
          </p:cNvSpPr>
          <p:nvPr>
            <p:ph type="sldNum" sz="quarter" idx="5"/>
          </p:nvPr>
        </p:nvSpPr>
        <p:spPr/>
        <p:txBody>
          <a:bodyPr/>
          <a:lstStyle/>
          <a:p>
            <a:fld id="{8C0CA1E4-08F5-43B4-8AAD-3A47821C82CA}" type="slidenum">
              <a:rPr lang="en-US" smtClean="0"/>
              <a:t>11</a:t>
            </a:fld>
            <a:endParaRPr lang="en-US"/>
          </a:p>
        </p:txBody>
      </p:sp>
    </p:spTree>
    <p:extLst>
      <p:ext uri="{BB962C8B-B14F-4D97-AF65-F5344CB8AC3E}">
        <p14:creationId xmlns:p14="http://schemas.microsoft.com/office/powerpoint/2010/main" val="32385663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at3center.net/" TargetMode="External"/><Relationship Id="rId4" Type="http://schemas.openxmlformats.org/officeDocument/2006/relationships/hyperlink" Target="https://ataporg.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981F-11A5-350B-D54C-2C1C0BC29E25}"/>
              </a:ext>
            </a:extLst>
          </p:cNvPr>
          <p:cNvSpPr>
            <a:spLocks noGrp="1"/>
          </p:cNvSpPr>
          <p:nvPr>
            <p:ph type="ctrTitle"/>
          </p:nvPr>
        </p:nvSpPr>
        <p:spPr>
          <a:xfrm>
            <a:off x="1524000" y="2094807"/>
            <a:ext cx="9144000" cy="1415155"/>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0" name="Picture 9">
            <a:extLst>
              <a:ext uri="{FF2B5EF4-FFF2-40B4-BE49-F238E27FC236}">
                <a16:creationId xmlns:a16="http://schemas.microsoft.com/office/drawing/2014/main"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0" y="739833"/>
            <a:ext cx="8245403" cy="922712"/>
          </a:xfrm>
          <a:prstGeom prst="rect">
            <a:avLst/>
          </a:prstGeom>
        </p:spPr>
      </p:pic>
      <p:sp>
        <p:nvSpPr>
          <p:cNvPr id="11" name="Rectangle 10">
            <a:extLst>
              <a:ext uri="{FF2B5EF4-FFF2-40B4-BE49-F238E27FC236}">
                <a16:creationId xmlns:a16="http://schemas.microsoft.com/office/drawing/2014/main"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64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230B-7D13-4C50-AEAF-FEFB3B6CDC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46BDA6-ECB3-4E17-8A5D-D72C950712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6397AB-544E-44DC-AA26-6F8BACB8A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849625B-FEAB-4F88-84C4-AC4E4C8F75F5}"/>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6" name="Footer Placeholder 5">
            <a:extLst>
              <a:ext uri="{FF2B5EF4-FFF2-40B4-BE49-F238E27FC236}">
                <a16:creationId xmlns:a16="http://schemas.microsoft.com/office/drawing/2014/main" id="{6DEB2157-381A-46D0-9B7B-6E08E5BBC5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C4EF0-0BB2-485E-BA19-0BA583866F2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140ACAFF-CF3F-4EE8-A96E-53768939BD6B}"/>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1FD980E-34A9-402F-90B5-4728CFAFE370}"/>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D29198FC-76C4-4F8F-B5EB-826639F43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FC3685A9-585C-466E-9218-F7FA4FFDB74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935889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07B7-1D36-4E90-B121-D6CD326E1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1B7FFF-8FF9-4206-BF47-435EFC51B0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D13676-25FC-4F31-BC94-3C0E12DD1D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1C79FC-E434-48B1-A513-6F9842B3176C}"/>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6" name="Footer Placeholder 5">
            <a:extLst>
              <a:ext uri="{FF2B5EF4-FFF2-40B4-BE49-F238E27FC236}">
                <a16:creationId xmlns:a16="http://schemas.microsoft.com/office/drawing/2014/main" id="{CCC74631-0FF2-41C6-8611-1735E7880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69CC0-AFE8-4CE9-ABB8-F658378F18D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423CAA52-3342-4D9B-A243-12E7A51A4DD1}"/>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4B2AD9-CAD1-41C0-BAAB-A3C1A300D85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1AFF6D27-E686-4C25-B2BE-C936E4C147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1635CBEF-DEB0-4DC7-921F-196B534345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178101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1DA7-C8DF-43F0-980D-3EC3D6CA8A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2DEAD8-8BCC-4459-B2D9-ADDA7631BE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06340-5628-4FA3-9864-31E5CEE34F41}"/>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5" name="Footer Placeholder 4">
            <a:extLst>
              <a:ext uri="{FF2B5EF4-FFF2-40B4-BE49-F238E27FC236}">
                <a16:creationId xmlns:a16="http://schemas.microsoft.com/office/drawing/2014/main" id="{1E8157DF-C994-4B58-BFCF-7E3C5CE8D5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FE48D-102E-4F71-A2D9-88C24B5B56D3}"/>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2FD96D55-6F8C-4E86-AF09-087B2283AC0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7F2DF5E-0BDC-4995-A740-C7028F2E190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F610C0C1-20A3-4E4B-969D-1A237264EF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2DE6626-D3AE-4464-8C6C-7171495296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043081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E01DCF-4E9F-4F55-85F0-10811B6C6E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2F99CC-0645-4651-96F3-D070A01246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90E598-4C1C-4B7D-AD89-BF87F3CB9CEB}"/>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5" name="Footer Placeholder 4">
            <a:extLst>
              <a:ext uri="{FF2B5EF4-FFF2-40B4-BE49-F238E27FC236}">
                <a16:creationId xmlns:a16="http://schemas.microsoft.com/office/drawing/2014/main" id="{B6D3FB72-0274-4FD8-9F65-B01CE24332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EE614-95AF-4A0A-A305-4E5EF511EBD2}"/>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641A6185-7F49-4042-9CE5-10F6F8FE9E7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8F8B3A-D7CF-4FE4-9E7E-24FE7C848D5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2495C583-8E4B-470D-9D0F-65429530ED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04B2C591-4455-4A9B-9AC8-B5E57D5645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9400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55480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3" name="TextBox 2">
            <a:extLst>
              <a:ext uri="{FF2B5EF4-FFF2-40B4-BE49-F238E27FC236}">
                <a16:creationId xmlns:a16="http://schemas.microsoft.com/office/drawing/2014/main" id="{3E232EA6-29E6-6EA5-36C1-24D254E18BFB}"/>
              </a:ext>
            </a:extLst>
          </p:cNvPr>
          <p:cNvSpPr txBox="1"/>
          <p:nvPr userDrawn="1"/>
        </p:nvSpPr>
        <p:spPr>
          <a:xfrm>
            <a:off x="1371599" y="1095935"/>
            <a:ext cx="9843247" cy="3539430"/>
          </a:xfrm>
          <a:prstGeom prst="rect">
            <a:avLst/>
          </a:prstGeom>
          <a:noFill/>
        </p:spPr>
        <p:txBody>
          <a:bodyPr wrap="square">
            <a:spAutoFit/>
          </a:bodyPr>
          <a:lstStyle/>
          <a:p>
            <a:pPr marL="0" marR="0">
              <a:spcBef>
                <a:spcPts val="0"/>
              </a:spcBef>
              <a:spcAft>
                <a:spcPts val="0"/>
              </a:spcAft>
            </a:pPr>
            <a:r>
              <a:rPr lang="en-US" sz="1600" dirty="0">
                <a:solidFill>
                  <a:srgbClr val="203864"/>
                </a:solidFill>
                <a:effectLst/>
                <a:latin typeface="+mn-lt"/>
                <a:ea typeface="Calibri" panose="020F0502020204030204" pitchFamily="34" charset="0"/>
              </a:rPr>
              <a:t>The </a:t>
            </a:r>
            <a:r>
              <a:rPr lang="en-US" sz="1600" b="1" dirty="0">
                <a:solidFill>
                  <a:srgbClr val="203864"/>
                </a:solidFill>
                <a:effectLst/>
                <a:latin typeface="+mn-lt"/>
                <a:ea typeface="Calibri" panose="020F0502020204030204" pitchFamily="34" charset="0"/>
              </a:rPr>
              <a:t>Association of Assistive Technology Act Programs</a:t>
            </a:r>
            <a:r>
              <a:rPr lang="en-US" sz="1600" dirty="0">
                <a:solidFill>
                  <a:srgbClr val="203864"/>
                </a:solidFill>
                <a:effectLst/>
                <a:latin typeface="+mn-lt"/>
                <a:ea typeface="Calibri" panose="020F0502020204030204" pitchFamily="34" charset="0"/>
              </a:rPr>
              <a:t>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1600" b="1" dirty="0">
                <a:solidFill>
                  <a:srgbClr val="203864"/>
                </a:solidFill>
                <a:effectLst/>
                <a:latin typeface="+mn-lt"/>
                <a:ea typeface="Calibri" panose="020F0502020204030204" pitchFamily="34" charset="0"/>
              </a:rPr>
              <a:t>Assistive Technology and Training Technical Assistance</a:t>
            </a:r>
            <a:r>
              <a:rPr lang="en-US" sz="1600" dirty="0">
                <a:solidFill>
                  <a:srgbClr val="203864"/>
                </a:solidFill>
                <a:effectLst/>
                <a:latin typeface="+mn-lt"/>
                <a:ea typeface="Calibri" panose="020F0502020204030204" pitchFamily="34" charset="0"/>
              </a:rPr>
              <a:t> (AT3) </a:t>
            </a:r>
            <a:r>
              <a:rPr lang="en-US" sz="1600" b="1" dirty="0">
                <a:solidFill>
                  <a:srgbClr val="203864"/>
                </a:solidFill>
                <a:effectLst/>
                <a:latin typeface="+mn-lt"/>
                <a:ea typeface="Calibri" panose="020F0502020204030204" pitchFamily="34" charset="0"/>
              </a:rPr>
              <a:t>Center</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The AT3 Center provides training and technical assistance for all </a:t>
            </a:r>
            <a:r>
              <a:rPr lang="en-US" sz="1600" b="1" dirty="0">
                <a:solidFill>
                  <a:srgbClr val="203864"/>
                </a:solidFill>
                <a:effectLst/>
                <a:latin typeface="+mn-lt"/>
                <a:ea typeface="Calibri" panose="020F0502020204030204" pitchFamily="34" charset="0"/>
              </a:rPr>
              <a:t>AT Act Section 4 State and Territory AT Programs</a:t>
            </a:r>
            <a:r>
              <a:rPr lang="en-US" sz="1600" dirty="0">
                <a:solidFill>
                  <a:srgbClr val="203864"/>
                </a:solidFill>
                <a:effectLst/>
                <a:latin typeface="+mn-lt"/>
                <a:ea typeface="Calibri" panose="020F0502020204030204" pitchFamily="34" charset="0"/>
              </a:rPr>
              <a:t> to support quality implementation of state-level and state-leadership activities.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ATAP and AT3 both support national assistive technology internet sites that make general AT information available to the public and other stakeholders.  To learn more visit us at</a:t>
            </a:r>
          </a:p>
          <a:p>
            <a:pPr marL="0" marR="0">
              <a:spcBef>
                <a:spcPts val="0"/>
              </a:spcBef>
              <a:spcAft>
                <a:spcPts val="0"/>
              </a:spcAft>
            </a:pP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4"/>
              </a:rPr>
              <a:t>https://ataporg.org</a:t>
            </a: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5"/>
              </a:rPr>
              <a:t>https://at3center.net</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p:txBody>
      </p:sp>
    </p:spTree>
    <p:extLst>
      <p:ext uri="{BB962C8B-B14F-4D97-AF65-F5344CB8AC3E}">
        <p14:creationId xmlns:p14="http://schemas.microsoft.com/office/powerpoint/2010/main" val="131754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B76D-4736-4893-AD84-8CA450A97420}"/>
              </a:ext>
            </a:extLst>
          </p:cNvPr>
          <p:cNvSpPr>
            <a:spLocks noGrp="1"/>
          </p:cNvSpPr>
          <p:nvPr>
            <p:ph type="title"/>
          </p:nvPr>
        </p:nvSpPr>
        <p:spPr>
          <a:xfrm>
            <a:off x="838200" y="681037"/>
            <a:ext cx="10515600" cy="100965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0EB4F5D-5F84-4D52-95CB-C9FC0D7E056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9DACD-8E3B-4F05-AC17-1F6054575954}"/>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5" name="Footer Placeholder 4">
            <a:extLst>
              <a:ext uri="{FF2B5EF4-FFF2-40B4-BE49-F238E27FC236}">
                <a16:creationId xmlns:a16="http://schemas.microsoft.com/office/drawing/2014/main" id="{277FB106-AEE0-4D09-A6A8-7D7EFA6319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A5D3A-81AA-47DE-A465-3561FE996CAC}"/>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46107C0A-BA4B-4557-933C-41AF0966FE2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CC1A0D-3803-48F3-AF00-6DFACD14AE7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693952F-0720-4354-A351-9B2C07C52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9CA29072-ED45-4C4F-89B6-3CD551C6AE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92757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C9C5A-DE54-4E0A-B714-02996F599E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BEE66B-04EB-4715-908A-EECDB96426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ACA2A4-9EE0-4DF6-BD00-36EFBE012048}"/>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5" name="Footer Placeholder 4">
            <a:extLst>
              <a:ext uri="{FF2B5EF4-FFF2-40B4-BE49-F238E27FC236}">
                <a16:creationId xmlns:a16="http://schemas.microsoft.com/office/drawing/2014/main" id="{32588275-11F2-4AFD-9324-13F09EBEB8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3DF91E-52D7-4D5B-8009-FC1539BB4195}"/>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FC171ACE-5F9A-4476-A3B0-9D9EC334B96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626A05B-B2AC-4453-8182-387DC9CD548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9C6EDDBB-4495-4F05-A481-63BD1CD020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AF08D0E-CA56-4E9B-80E8-EA9EE6C998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82671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6693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459DD-FD18-495A-8093-295DB84835E1}"/>
              </a:ext>
            </a:extLst>
          </p:cNvPr>
          <p:cNvSpPr>
            <a:spLocks noGrp="1"/>
          </p:cNvSpPr>
          <p:nvPr>
            <p:ph type="title"/>
          </p:nvPr>
        </p:nvSpPr>
        <p:spPr>
          <a:xfrm>
            <a:off x="839788" y="740061"/>
            <a:ext cx="10515600" cy="950627"/>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6BC47AA6-BF37-4233-BE53-59AEBB55A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ACA4E1-7E04-4DA2-B7C7-6C936E5C908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BC9E18-367C-4516-8177-6932A8472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AEC5EBF-6ACF-42B6-A388-71B4910F9C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03A529-0692-4AE1-B23A-03090ED09DC4}"/>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8" name="Footer Placeholder 7">
            <a:extLst>
              <a:ext uri="{FF2B5EF4-FFF2-40B4-BE49-F238E27FC236}">
                <a16:creationId xmlns:a16="http://schemas.microsoft.com/office/drawing/2014/main" id="{7DCAC07A-F55F-46E2-8100-6A852C8EDA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47BBC-79B3-4FFC-8AE8-1EB5379AFE0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10" name="Rectangle 9">
            <a:extLst>
              <a:ext uri="{FF2B5EF4-FFF2-40B4-BE49-F238E27FC236}">
                <a16:creationId xmlns:a16="http://schemas.microsoft.com/office/drawing/2014/main" id="{9532F857-ED8D-4849-B651-A949606DC37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EC1C8DF-AB91-4C11-A6D1-EEBF6A12A1C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TAP logo">
            <a:extLst>
              <a:ext uri="{FF2B5EF4-FFF2-40B4-BE49-F238E27FC236}">
                <a16:creationId xmlns:a16="http://schemas.microsoft.com/office/drawing/2014/main" id="{25F52F88-7B69-4EB3-8A92-5956FB77E2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3" name="Picture 12" descr="AT3 logo">
            <a:extLst>
              <a:ext uri="{FF2B5EF4-FFF2-40B4-BE49-F238E27FC236}">
                <a16:creationId xmlns:a16="http://schemas.microsoft.com/office/drawing/2014/main" id="{53AA10DD-8023-46DE-A503-8D62A5D6F0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152473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5B2C2-775B-4660-A671-5D039CD5B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6D78CB-5FF7-49C7-8971-0FCD05438C3D}"/>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4" name="Footer Placeholder 3">
            <a:extLst>
              <a:ext uri="{FF2B5EF4-FFF2-40B4-BE49-F238E27FC236}">
                <a16:creationId xmlns:a16="http://schemas.microsoft.com/office/drawing/2014/main" id="{7FCB681D-6C60-4D43-A21E-AEB64A85A2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8EBE15-ECDC-48B9-B2B6-DFA38500C74D}"/>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6" name="Rectangle 5">
            <a:extLst>
              <a:ext uri="{FF2B5EF4-FFF2-40B4-BE49-F238E27FC236}">
                <a16:creationId xmlns:a16="http://schemas.microsoft.com/office/drawing/2014/main" id="{279CD6F8-B6CA-4BB1-9E41-662DC17B1D58}"/>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FD9477-C8F6-4573-BE72-43802B47F2CF}"/>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TAP logo">
            <a:extLst>
              <a:ext uri="{FF2B5EF4-FFF2-40B4-BE49-F238E27FC236}">
                <a16:creationId xmlns:a16="http://schemas.microsoft.com/office/drawing/2014/main" id="{6C223D0A-0736-488D-AC59-E747FE9F7E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D0004A9B-6BF6-46A5-813D-1C9BB84AD4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269311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ED267E-796B-4574-80EC-702A88AD8452}"/>
              </a:ext>
            </a:extLst>
          </p:cNvPr>
          <p:cNvSpPr>
            <a:spLocks noGrp="1"/>
          </p:cNvSpPr>
          <p:nvPr>
            <p:ph type="dt" sz="half" idx="10"/>
          </p:nvPr>
        </p:nvSpPr>
        <p:spPr/>
        <p:txBody>
          <a:bodyPr/>
          <a:lstStyle/>
          <a:p>
            <a:fld id="{1A853C08-13FE-4279-A52F-CE7D995F6710}" type="datetimeFigureOut">
              <a:rPr lang="en-US" smtClean="0"/>
              <a:t>4/15/2024</a:t>
            </a:fld>
            <a:endParaRPr lang="en-US"/>
          </a:p>
        </p:txBody>
      </p:sp>
      <p:sp>
        <p:nvSpPr>
          <p:cNvPr id="3" name="Footer Placeholder 2">
            <a:extLst>
              <a:ext uri="{FF2B5EF4-FFF2-40B4-BE49-F238E27FC236}">
                <a16:creationId xmlns:a16="http://schemas.microsoft.com/office/drawing/2014/main" id="{1A40BCE8-29A3-49C5-BC63-68620D9844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B47FFE-E6E8-46AB-A125-B16646F7B4A6}"/>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5" name="Rectangle 4">
            <a:extLst>
              <a:ext uri="{FF2B5EF4-FFF2-40B4-BE49-F238E27FC236}">
                <a16:creationId xmlns:a16="http://schemas.microsoft.com/office/drawing/2014/main" id="{0044C5D1-D8FF-4166-AB88-E4DF344EF79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A09694-29F7-4892-928C-626E05430DB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8BF8D6A6-024F-4D1E-9814-1CE1935818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8" name="Picture 7" descr="AT3 logo">
            <a:extLst>
              <a:ext uri="{FF2B5EF4-FFF2-40B4-BE49-F238E27FC236}">
                <a16:creationId xmlns:a16="http://schemas.microsoft.com/office/drawing/2014/main" id="{DAD270C5-48E4-4B39-A892-F1F3E3A11A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595263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681037"/>
            <a:ext cx="10515600" cy="10096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t>4/15/2024</a:t>
            </a:fld>
            <a:endParaRPr lang="en-US"/>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t>‹#›</a:t>
            </a:fld>
            <a:endParaRPr lang="en-US"/>
          </a:p>
        </p:txBody>
      </p:sp>
      <p:sp>
        <p:nvSpPr>
          <p:cNvPr id="7" name="Rectangle 6">
            <a:extLst>
              <a:ext uri="{FF2B5EF4-FFF2-40B4-BE49-F238E27FC236}">
                <a16:creationId xmlns:a16="http://schemas.microsoft.com/office/drawing/2014/main" id="{D83A1446-C143-43C9-A9B9-B612075818F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3775C4E-B1D0-4481-BE34-03E80AB6032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253AAF0-02D9-4F4D-A290-D2C4D8FBD920}"/>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C2C4F0C3-C07B-42C1-8591-106D4FCC286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73832342"/>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standridge@austin.utexas.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shannon.paige@austin.utexas.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astandridge@austin.utexas.edu"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4.jpeg"/><Relationship Id="rId4" Type="http://schemas.openxmlformats.org/officeDocument/2006/relationships/hyperlink" Target="mailto:shannon.paige@austin.utexas.ed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ataporg.or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at3center.ne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tea.texas.gov/academics/special-student-populations/special-education/mtss.pdf" TargetMode="External"/><Relationship Id="rId2" Type="http://schemas.openxmlformats.org/officeDocument/2006/relationships/hyperlink" Target="https://tea.texas.gov/academics/instructional-materials/review-and-adoption-process/proclamations" TargetMode="External"/><Relationship Id="rId1" Type="http://schemas.openxmlformats.org/officeDocument/2006/relationships/slideLayout" Target="../slideLayouts/slideLayout4.xml"/><Relationship Id="rId6" Type="http://schemas.openxmlformats.org/officeDocument/2006/relationships/hyperlink" Target="https://www.tlc-mtss.com/" TargetMode="External"/><Relationship Id="rId5" Type="http://schemas.openxmlformats.org/officeDocument/2006/relationships/hyperlink" Target="https://mtss4success.org/essential-components" TargetMode="External"/><Relationship Id="rId4" Type="http://schemas.openxmlformats.org/officeDocument/2006/relationships/hyperlink" Target="https://www.air.org/our-work/education/multi-tiered-system-supports-formerly-rti"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mtss4success.org/essential-components" TargetMode="External"/><Relationship Id="rId3" Type="http://schemas.openxmlformats.org/officeDocument/2006/relationships/hyperlink" Target="https://publishing.cast.org/catalog/assistive-technology" TargetMode="External"/><Relationship Id="rId7" Type="http://schemas.openxmlformats.org/officeDocument/2006/relationships/hyperlink" Target="https://www.air.org/our-work/education/multi-tiered-system-supports-formerly-rti" TargetMode="External"/><Relationship Id="rId2" Type="http://schemas.openxmlformats.org/officeDocument/2006/relationships/hyperlink" Target="https://qiat.org/" TargetMode="External"/><Relationship Id="rId1" Type="http://schemas.openxmlformats.org/officeDocument/2006/relationships/slideLayout" Target="../slideLayouts/slideLayout4.xml"/><Relationship Id="rId6" Type="http://schemas.openxmlformats.org/officeDocument/2006/relationships/hyperlink" Target="https://tea.texas.gov/academics/special-student-populations/special-education/mtss.pdf" TargetMode="External"/><Relationship Id="rId5" Type="http://schemas.openxmlformats.org/officeDocument/2006/relationships/hyperlink" Target="https://aem.cast.org/" TargetMode="External"/><Relationship Id="rId4" Type="http://schemas.openxmlformats.org/officeDocument/2006/relationships/hyperlink" Target="https://cites.cast.org/" TargetMode="External"/><Relationship Id="rId9" Type="http://schemas.openxmlformats.org/officeDocument/2006/relationships/hyperlink" Target="https://www.tlc-mtss.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qiat.org/" TargetMode="External"/><Relationship Id="rId2" Type="http://schemas.openxmlformats.org/officeDocument/2006/relationships/hyperlink" Target="https://www.bcscschools.org/" TargetMode="External"/><Relationship Id="rId1" Type="http://schemas.openxmlformats.org/officeDocument/2006/relationships/slideLayout" Target="../slideLayouts/slideLayout4.xml"/><Relationship Id="rId6" Type="http://schemas.openxmlformats.org/officeDocument/2006/relationships/hyperlink" Target="https://aem.cast.org/" TargetMode="External"/><Relationship Id="rId5" Type="http://schemas.openxmlformats.org/officeDocument/2006/relationships/hyperlink" Target="https://cites.cast.org/" TargetMode="External"/><Relationship Id="rId4" Type="http://schemas.openxmlformats.org/officeDocument/2006/relationships/hyperlink" Target="https://publishing.cast.org/catalog/assistive-technology"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866F-71D5-E828-EDF3-36D325C0DC3A}"/>
              </a:ext>
            </a:extLst>
          </p:cNvPr>
          <p:cNvSpPr>
            <a:spLocks noGrp="1"/>
          </p:cNvSpPr>
          <p:nvPr>
            <p:ph type="ctrTitle"/>
          </p:nvPr>
        </p:nvSpPr>
        <p:spPr>
          <a:xfrm>
            <a:off x="1647568" y="2177185"/>
            <a:ext cx="9298459" cy="1415155"/>
          </a:xfrm>
        </p:spPr>
        <p:txBody>
          <a:bodyPr>
            <a:noAutofit/>
          </a:bodyPr>
          <a:lstStyle/>
          <a:p>
            <a:r>
              <a:rPr lang="en-US" sz="3600" dirty="0"/>
              <a:t>Coaching: Understanding Key Laws that Govern the Provision of A.T. Devices and Services in Birth-3 and K-12 Settings</a:t>
            </a:r>
            <a:endParaRPr lang="en-US" sz="3600" dirty="0">
              <a:cs typeface="Arial Bold"/>
            </a:endParaRPr>
          </a:p>
        </p:txBody>
      </p:sp>
      <p:sp>
        <p:nvSpPr>
          <p:cNvPr id="3" name="Subtitle 2">
            <a:extLst>
              <a:ext uri="{FF2B5EF4-FFF2-40B4-BE49-F238E27FC236}">
                <a16:creationId xmlns:a16="http://schemas.microsoft.com/office/drawing/2014/main" id="{95B40C0D-9B10-DF00-D96E-8F097EF527E0}"/>
              </a:ext>
            </a:extLst>
          </p:cNvPr>
          <p:cNvSpPr>
            <a:spLocks noGrp="1"/>
          </p:cNvSpPr>
          <p:nvPr>
            <p:ph type="subTitle" idx="1"/>
          </p:nvPr>
        </p:nvSpPr>
        <p:spPr>
          <a:xfrm>
            <a:off x="1513702" y="3966605"/>
            <a:ext cx="9236675" cy="1655762"/>
          </a:xfrm>
        </p:spPr>
        <p:txBody>
          <a:bodyPr vert="horz" lIns="91440" tIns="45720" rIns="91440" bIns="45720" rtlCol="0" anchor="t">
            <a:normAutofit fontScale="92500" lnSpcReduction="10000"/>
          </a:bodyPr>
          <a:lstStyle/>
          <a:p>
            <a:r>
              <a:rPr lang="en-US" dirty="0"/>
              <a:t>Angela Standridge, M.A., CCC-SLP, ATP, Director</a:t>
            </a:r>
            <a:endParaRPr lang="en-US" dirty="0">
              <a:cs typeface="Arial"/>
            </a:endParaRPr>
          </a:p>
          <a:p>
            <a:r>
              <a:rPr lang="en-US" dirty="0"/>
              <a:t>Texas Technology Access Program </a:t>
            </a:r>
            <a:r>
              <a:rPr lang="en-US" dirty="0">
                <a:hlinkClick r:id="rId3"/>
              </a:rPr>
              <a:t>astandridge@austin.utexas.edu</a:t>
            </a:r>
            <a:r>
              <a:rPr lang="en-US" dirty="0"/>
              <a:t> </a:t>
            </a:r>
            <a:endParaRPr lang="en-US" dirty="0">
              <a:cs typeface="Arial"/>
            </a:endParaRPr>
          </a:p>
          <a:p>
            <a:r>
              <a:rPr lang="en-US" dirty="0"/>
              <a:t>Shannon Paige, M.A., CCC-SLP, Education Project Manager</a:t>
            </a:r>
            <a:endParaRPr lang="en-US" dirty="0">
              <a:cs typeface="Arial"/>
            </a:endParaRPr>
          </a:p>
          <a:p>
            <a:r>
              <a:rPr lang="en-US" dirty="0"/>
              <a:t>Texas Technology Access Program, </a:t>
            </a:r>
            <a:r>
              <a:rPr lang="en-US" dirty="0">
                <a:hlinkClick r:id="rId4"/>
              </a:rPr>
              <a:t>shannon.paige@austin.utexas.edu</a:t>
            </a:r>
            <a:r>
              <a:rPr lang="en-US" dirty="0"/>
              <a:t> </a:t>
            </a:r>
          </a:p>
          <a:p>
            <a:endParaRPr lang="en-US" dirty="0"/>
          </a:p>
        </p:txBody>
      </p:sp>
    </p:spTree>
    <p:extLst>
      <p:ext uri="{BB962C8B-B14F-4D97-AF65-F5344CB8AC3E}">
        <p14:creationId xmlns:p14="http://schemas.microsoft.com/office/powerpoint/2010/main" val="24778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A270A-2E8A-B836-D697-4A0CDAD01596}"/>
              </a:ext>
            </a:extLst>
          </p:cNvPr>
          <p:cNvSpPr>
            <a:spLocks noGrp="1"/>
          </p:cNvSpPr>
          <p:nvPr>
            <p:ph type="title"/>
          </p:nvPr>
        </p:nvSpPr>
        <p:spPr/>
        <p:txBody>
          <a:bodyPr/>
          <a:lstStyle/>
          <a:p>
            <a:r>
              <a:rPr lang="en-US" dirty="0" err="1">
                <a:cs typeface="Arial Bold"/>
              </a:rPr>
              <a:t>Additioanl</a:t>
            </a:r>
            <a:r>
              <a:rPr lang="en-US" dirty="0">
                <a:cs typeface="Arial Bold"/>
              </a:rPr>
              <a:t> Resources in </a:t>
            </a:r>
            <a:r>
              <a:rPr lang="en-US" dirty="0" err="1">
                <a:cs typeface="Arial Bold"/>
              </a:rPr>
              <a:t>Formbee</a:t>
            </a:r>
            <a:endParaRPr lang="en-US" dirty="0"/>
          </a:p>
        </p:txBody>
      </p:sp>
      <p:sp>
        <p:nvSpPr>
          <p:cNvPr id="3" name="Content Placeholder 2">
            <a:extLst>
              <a:ext uri="{FF2B5EF4-FFF2-40B4-BE49-F238E27FC236}">
                <a16:creationId xmlns:a16="http://schemas.microsoft.com/office/drawing/2014/main" id="{BF981262-DC54-9B82-E040-321B3F8D97F9}"/>
              </a:ext>
            </a:extLst>
          </p:cNvPr>
          <p:cNvSpPr>
            <a:spLocks noGrp="1"/>
          </p:cNvSpPr>
          <p:nvPr>
            <p:ph idx="1"/>
          </p:nvPr>
        </p:nvSpPr>
        <p:spPr/>
        <p:txBody>
          <a:bodyPr vert="horz" lIns="91440" tIns="45720" rIns="91440" bIns="45720" rtlCol="0" anchor="t">
            <a:normAutofit/>
          </a:bodyPr>
          <a:lstStyle/>
          <a:p>
            <a:r>
              <a:rPr lang="en-US" dirty="0">
                <a:cs typeface="Arial"/>
              </a:rPr>
              <a:t>Coaching PowerPoint slide deck</a:t>
            </a:r>
          </a:p>
          <a:p>
            <a:r>
              <a:rPr lang="en-US" dirty="0">
                <a:cs typeface="Arial"/>
              </a:rPr>
              <a:t>Bartholomew resources</a:t>
            </a:r>
          </a:p>
          <a:p>
            <a:r>
              <a:rPr lang="en-US" dirty="0">
                <a:cs typeface="Arial"/>
              </a:rPr>
              <a:t>QIAT Matrices </a:t>
            </a:r>
          </a:p>
          <a:p>
            <a:r>
              <a:rPr lang="en-US" dirty="0">
                <a:cs typeface="Arial"/>
              </a:rPr>
              <a:t>Woodley resource</a:t>
            </a:r>
          </a:p>
          <a:p>
            <a:r>
              <a:rPr lang="en-US" dirty="0">
                <a:cs typeface="Arial"/>
              </a:rPr>
              <a:t>TEA MTSS overview infographic</a:t>
            </a:r>
          </a:p>
        </p:txBody>
      </p:sp>
    </p:spTree>
    <p:extLst>
      <p:ext uri="{BB962C8B-B14F-4D97-AF65-F5344CB8AC3E}">
        <p14:creationId xmlns:p14="http://schemas.microsoft.com/office/powerpoint/2010/main" val="3580784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8901-F2A7-8C64-2DB1-B0E5FA85987B}"/>
              </a:ext>
            </a:extLst>
          </p:cNvPr>
          <p:cNvSpPr>
            <a:spLocks noGrp="1"/>
          </p:cNvSpPr>
          <p:nvPr>
            <p:ph type="title"/>
          </p:nvPr>
        </p:nvSpPr>
        <p:spPr/>
        <p:txBody>
          <a:bodyPr/>
          <a:lstStyle/>
          <a:p>
            <a:r>
              <a:rPr lang="en-US" dirty="0">
                <a:cs typeface="Arial Bold"/>
              </a:rPr>
              <a:t>Conclusion </a:t>
            </a:r>
          </a:p>
        </p:txBody>
      </p:sp>
      <p:sp>
        <p:nvSpPr>
          <p:cNvPr id="3" name="Content Placeholder 2">
            <a:extLst>
              <a:ext uri="{FF2B5EF4-FFF2-40B4-BE49-F238E27FC236}">
                <a16:creationId xmlns:a16="http://schemas.microsoft.com/office/drawing/2014/main" id="{58CBC8D9-EF9F-B840-9B49-9D38CCCFC052}"/>
              </a:ext>
            </a:extLst>
          </p:cNvPr>
          <p:cNvSpPr>
            <a:spLocks noGrp="1"/>
          </p:cNvSpPr>
          <p:nvPr>
            <p:ph idx="1"/>
          </p:nvPr>
        </p:nvSpPr>
        <p:spPr/>
        <p:txBody>
          <a:bodyPr vert="horz" lIns="91440" tIns="45720" rIns="91440" bIns="45720" rtlCol="0" anchor="t">
            <a:normAutofit/>
          </a:bodyPr>
          <a:lstStyle/>
          <a:p>
            <a:pPr marL="457200" indent="-457200"/>
            <a:r>
              <a:rPr lang="en-US" dirty="0">
                <a:cs typeface="Arial"/>
              </a:rPr>
              <a:t>Contact Information: </a:t>
            </a:r>
            <a:endParaRPr lang="en-US"/>
          </a:p>
          <a:p>
            <a:pPr lvl="1"/>
            <a:r>
              <a:rPr lang="en-US" dirty="0">
                <a:cs typeface="Arial"/>
              </a:rPr>
              <a:t>Angela Standridge,  </a:t>
            </a:r>
            <a:r>
              <a:rPr lang="en-US" dirty="0">
                <a:cs typeface="Arial"/>
                <a:hlinkClick r:id="rId3"/>
              </a:rPr>
              <a:t>astandridge@austin.utexas.edu</a:t>
            </a:r>
            <a:r>
              <a:rPr lang="en-US" dirty="0">
                <a:cs typeface="Arial"/>
              </a:rPr>
              <a:t>, 512-232-0751</a:t>
            </a:r>
          </a:p>
          <a:p>
            <a:pPr lvl="1"/>
            <a:r>
              <a:rPr lang="en-US" dirty="0">
                <a:cs typeface="Arial"/>
              </a:rPr>
              <a:t>Shannon Paige, </a:t>
            </a:r>
            <a:r>
              <a:rPr lang="en-US" dirty="0">
                <a:cs typeface="Arial"/>
                <a:hlinkClick r:id="rId4"/>
              </a:rPr>
              <a:t>shannon.paige@austin.utexas.edu</a:t>
            </a:r>
            <a:r>
              <a:rPr lang="en-US" dirty="0">
                <a:cs typeface="Arial"/>
              </a:rPr>
              <a:t>, 512-232-9387</a:t>
            </a:r>
          </a:p>
          <a:p>
            <a:r>
              <a:rPr lang="en-US" dirty="0">
                <a:cs typeface="Arial"/>
              </a:rPr>
              <a:t>Questions?</a:t>
            </a:r>
          </a:p>
        </p:txBody>
      </p:sp>
      <p:pic>
        <p:nvPicPr>
          <p:cNvPr id="4" name="Picture 3" descr="Texas Technology Access Program logo with University of Texas branding">
            <a:extLst>
              <a:ext uri="{FF2B5EF4-FFF2-40B4-BE49-F238E27FC236}">
                <a16:creationId xmlns:a16="http://schemas.microsoft.com/office/drawing/2014/main" id="{6AEBEF92-2A57-48FE-C517-9F91AFCCDC88}"/>
              </a:ext>
            </a:extLst>
          </p:cNvPr>
          <p:cNvPicPr>
            <a:picLocks noChangeAspect="1"/>
          </p:cNvPicPr>
          <p:nvPr/>
        </p:nvPicPr>
        <p:blipFill>
          <a:blip r:embed="rId5"/>
          <a:stretch>
            <a:fillRect/>
          </a:stretch>
        </p:blipFill>
        <p:spPr>
          <a:xfrm>
            <a:off x="7091516" y="246949"/>
            <a:ext cx="4940710" cy="1116136"/>
          </a:xfrm>
          <a:prstGeom prst="rect">
            <a:avLst/>
          </a:prstGeom>
        </p:spPr>
      </p:pic>
    </p:spTree>
    <p:extLst>
      <p:ext uri="{BB962C8B-B14F-4D97-AF65-F5344CB8AC3E}">
        <p14:creationId xmlns:p14="http://schemas.microsoft.com/office/powerpoint/2010/main" val="2423352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5A166-3FBB-37EA-C57D-966EF631BA14}"/>
              </a:ext>
            </a:extLst>
          </p:cNvPr>
          <p:cNvSpPr>
            <a:spLocks noGrp="1"/>
          </p:cNvSpPr>
          <p:nvPr>
            <p:ph type="title"/>
          </p:nvPr>
        </p:nvSpPr>
        <p:spPr/>
        <p:txBody>
          <a:bodyPr/>
          <a:lstStyle/>
          <a:p>
            <a:r>
              <a:rPr lang="en-US" dirty="0">
                <a:cs typeface="Arial Bold"/>
              </a:rPr>
              <a:t>Reminders</a:t>
            </a:r>
            <a:endParaRPr lang="en-US" dirty="0"/>
          </a:p>
        </p:txBody>
      </p:sp>
      <p:sp>
        <p:nvSpPr>
          <p:cNvPr id="3" name="Content Placeholder 2">
            <a:extLst>
              <a:ext uri="{FF2B5EF4-FFF2-40B4-BE49-F238E27FC236}">
                <a16:creationId xmlns:a16="http://schemas.microsoft.com/office/drawing/2014/main" id="{707DAA54-6BFF-C139-8BEA-91241F754D49}"/>
              </a:ext>
            </a:extLst>
          </p:cNvPr>
          <p:cNvSpPr>
            <a:spLocks noGrp="1"/>
          </p:cNvSpPr>
          <p:nvPr>
            <p:ph idx="1"/>
          </p:nvPr>
        </p:nvSpPr>
        <p:spPr/>
        <p:txBody>
          <a:bodyPr vert="horz" lIns="91440" tIns="45720" rIns="91440" bIns="45720" rtlCol="0" anchor="t">
            <a:normAutofit/>
          </a:bodyPr>
          <a:lstStyle/>
          <a:p>
            <a:r>
              <a:rPr lang="en-US" dirty="0">
                <a:cs typeface="Arial"/>
              </a:rPr>
              <a:t>To see captions, click on the CC button on the control panel.</a:t>
            </a:r>
          </a:p>
          <a:p>
            <a:r>
              <a:rPr lang="en-US" dirty="0">
                <a:cs typeface="Arial"/>
              </a:rPr>
              <a:t>This webinar will be recorded and can be accessed moving forward.</a:t>
            </a:r>
            <a:endParaRPr lang="en-US" dirty="0"/>
          </a:p>
          <a:p>
            <a:r>
              <a:rPr lang="en-US" dirty="0">
                <a:cs typeface="Arial"/>
              </a:rPr>
              <a:t>Please enter comments or questions in the chat. We will answer them as time permits.</a:t>
            </a:r>
            <a:endParaRPr lang="en-US" dirty="0"/>
          </a:p>
          <a:p>
            <a:endParaRPr lang="en-US" dirty="0">
              <a:cs typeface="Arial"/>
            </a:endParaRPr>
          </a:p>
        </p:txBody>
      </p:sp>
    </p:spTree>
    <p:extLst>
      <p:ext uri="{BB962C8B-B14F-4D97-AF65-F5344CB8AC3E}">
        <p14:creationId xmlns:p14="http://schemas.microsoft.com/office/powerpoint/2010/main" val="2757413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22349-8112-C9F1-E040-389FF2DDA663}"/>
              </a:ext>
            </a:extLst>
          </p:cNvPr>
          <p:cNvSpPr>
            <a:spLocks noGrp="1"/>
          </p:cNvSpPr>
          <p:nvPr>
            <p:ph type="title"/>
          </p:nvPr>
        </p:nvSpPr>
        <p:spPr/>
        <p:txBody>
          <a:bodyPr>
            <a:normAutofit fontScale="90000"/>
          </a:bodyPr>
          <a:lstStyle/>
          <a:p>
            <a:r>
              <a:rPr lang="en-US" sz="4000" dirty="0">
                <a:ea typeface="+mj-lt"/>
                <a:cs typeface="+mj-lt"/>
              </a:rPr>
              <a:t>Association of Assistive Technology Act Programs (ATAP)</a:t>
            </a:r>
            <a:endParaRPr lang="en-US" dirty="0"/>
          </a:p>
        </p:txBody>
      </p:sp>
      <p:sp>
        <p:nvSpPr>
          <p:cNvPr id="3" name="Content Placeholder 2">
            <a:extLst>
              <a:ext uri="{FF2B5EF4-FFF2-40B4-BE49-F238E27FC236}">
                <a16:creationId xmlns:a16="http://schemas.microsoft.com/office/drawing/2014/main" id="{F994255D-2563-49B0-5D8B-5AFAE50D308F}"/>
              </a:ext>
            </a:extLst>
          </p:cNvPr>
          <p:cNvSpPr>
            <a:spLocks noGrp="1"/>
          </p:cNvSpPr>
          <p:nvPr>
            <p:ph idx="1"/>
          </p:nvPr>
        </p:nvSpPr>
        <p:spPr/>
        <p:txBody>
          <a:bodyPr vert="horz" lIns="91440" tIns="45720" rIns="91440" bIns="45720" rtlCol="0" anchor="t">
            <a:normAutofit fontScale="92500" lnSpcReduction="20000"/>
          </a:bodyPr>
          <a:lstStyle/>
          <a:p>
            <a:pPr>
              <a:lnSpc>
                <a:spcPct val="100000"/>
              </a:lnSpc>
              <a:spcAft>
                <a:spcPts val="600"/>
              </a:spcAft>
            </a:pPr>
            <a:r>
              <a:rPr lang="en-US" sz="2200" dirty="0">
                <a:cs typeface="Arial"/>
              </a:rPr>
              <a:t>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2200" b="1" dirty="0">
                <a:cs typeface="Arial"/>
              </a:rPr>
              <a:t>Assistive Technology and Training and Technical Assistance (AT3) Center</a:t>
            </a:r>
            <a:r>
              <a:rPr lang="en-US" sz="2200" dirty="0">
                <a:cs typeface="Arial"/>
              </a:rPr>
              <a:t>.</a:t>
            </a:r>
            <a:endParaRPr lang="en-US" sz="2200" dirty="0">
              <a:solidFill>
                <a:srgbClr val="808080"/>
              </a:solidFill>
              <a:cs typeface="Arial"/>
            </a:endParaRPr>
          </a:p>
          <a:p>
            <a:pPr>
              <a:lnSpc>
                <a:spcPct val="100000"/>
              </a:lnSpc>
              <a:spcAft>
                <a:spcPts val="600"/>
              </a:spcAft>
            </a:pPr>
            <a:r>
              <a:rPr lang="en-US" sz="2200" dirty="0">
                <a:cs typeface="Arial"/>
              </a:rPr>
              <a:t>The AT3 Center provides technical assistance and training for all A.T. </a:t>
            </a:r>
            <a:r>
              <a:rPr lang="en-US" sz="2200" b="1" dirty="0">
                <a:cs typeface="Arial"/>
              </a:rPr>
              <a:t>Act section 4 state and territory A.T. programs </a:t>
            </a:r>
            <a:r>
              <a:rPr lang="en-US" sz="2200" dirty="0">
                <a:cs typeface="Arial"/>
              </a:rPr>
              <a:t>to support quality implementation of state-level and state-leadership activities.</a:t>
            </a:r>
            <a:endParaRPr lang="en-US" sz="2200" dirty="0">
              <a:solidFill>
                <a:srgbClr val="808080"/>
              </a:solidFill>
              <a:cs typeface="Arial"/>
            </a:endParaRPr>
          </a:p>
          <a:p>
            <a:pPr>
              <a:lnSpc>
                <a:spcPct val="100000"/>
              </a:lnSpc>
              <a:spcAft>
                <a:spcPts val="600"/>
              </a:spcAft>
            </a:pPr>
            <a:r>
              <a:rPr lang="en-US" sz="2200" dirty="0">
                <a:cs typeface="Arial"/>
              </a:rPr>
              <a:t>ATAP and AT3 both support national assistive technology internet sites that make general A.T. information available to the public and other stakeholders. </a:t>
            </a:r>
            <a:endParaRPr lang="en-US" sz="2200" dirty="0">
              <a:solidFill>
                <a:srgbClr val="808080"/>
              </a:solidFill>
              <a:cs typeface="Arial"/>
            </a:endParaRPr>
          </a:p>
          <a:p>
            <a:pPr>
              <a:lnSpc>
                <a:spcPct val="100000"/>
              </a:lnSpc>
              <a:spcAft>
                <a:spcPts val="600"/>
              </a:spcAft>
            </a:pPr>
            <a:r>
              <a:rPr lang="en-US" sz="2200" dirty="0">
                <a:cs typeface="Arial"/>
              </a:rPr>
              <a:t>To learn more visit us at: </a:t>
            </a:r>
            <a:r>
              <a:rPr lang="en-US" sz="2200" dirty="0">
                <a:cs typeface="Arial"/>
                <a:hlinkClick r:id="rId3"/>
              </a:rPr>
              <a:t>Home - ATAP (ataporg.org)</a:t>
            </a:r>
            <a:r>
              <a:rPr lang="en-US" sz="2200" dirty="0">
                <a:cs typeface="Arial"/>
              </a:rPr>
              <a:t> </a:t>
            </a:r>
            <a:endParaRPr lang="en-US" sz="2200" dirty="0">
              <a:solidFill>
                <a:srgbClr val="808080"/>
              </a:solidFill>
              <a:cs typeface="Arial"/>
            </a:endParaRPr>
          </a:p>
          <a:p>
            <a:pPr>
              <a:lnSpc>
                <a:spcPct val="100000"/>
              </a:lnSpc>
              <a:spcAft>
                <a:spcPts val="600"/>
              </a:spcAft>
            </a:pPr>
            <a:r>
              <a:rPr lang="en-US" sz="2200" dirty="0">
                <a:cs typeface="Arial"/>
              </a:rPr>
              <a:t>and at: </a:t>
            </a:r>
            <a:r>
              <a:rPr lang="en-US" sz="2200" dirty="0">
                <a:cs typeface="Arial"/>
                <a:hlinkClick r:id="rId4"/>
              </a:rPr>
              <a:t>Accessibility Training, Technical Assistance, A.T. Programs - AT3 Center</a:t>
            </a:r>
            <a:endParaRPr lang="en-US" dirty="0"/>
          </a:p>
        </p:txBody>
      </p:sp>
    </p:spTree>
    <p:extLst>
      <p:ext uri="{BB962C8B-B14F-4D97-AF65-F5344CB8AC3E}">
        <p14:creationId xmlns:p14="http://schemas.microsoft.com/office/powerpoint/2010/main" val="417256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1B612-4B28-F290-F15B-86BBF0A671F2}"/>
              </a:ext>
            </a:extLst>
          </p:cNvPr>
          <p:cNvSpPr>
            <a:spLocks noGrp="1"/>
          </p:cNvSpPr>
          <p:nvPr>
            <p:ph type="title"/>
          </p:nvPr>
        </p:nvSpPr>
        <p:spPr/>
        <p:txBody>
          <a:bodyPr/>
          <a:lstStyle/>
          <a:p>
            <a:r>
              <a:rPr lang="en-US" dirty="0">
                <a:ea typeface="+mj-lt"/>
                <a:cs typeface="+mj-lt"/>
              </a:rPr>
              <a:t>Webinar Evaluation and Pre-Test:</a:t>
            </a:r>
            <a:endParaRPr lang="en-US" dirty="0"/>
          </a:p>
        </p:txBody>
      </p:sp>
      <p:sp>
        <p:nvSpPr>
          <p:cNvPr id="3" name="Content Placeholder 2">
            <a:extLst>
              <a:ext uri="{FF2B5EF4-FFF2-40B4-BE49-F238E27FC236}">
                <a16:creationId xmlns:a16="http://schemas.microsoft.com/office/drawing/2014/main" id="{8D203A83-BE9B-95F8-BDA5-8562FE04E7E8}"/>
              </a:ext>
            </a:extLst>
          </p:cNvPr>
          <p:cNvSpPr>
            <a:spLocks noGrp="1"/>
          </p:cNvSpPr>
          <p:nvPr>
            <p:ph idx="1"/>
          </p:nvPr>
        </p:nvSpPr>
        <p:spPr/>
        <p:txBody>
          <a:bodyPr vert="horz" lIns="91440" tIns="45720" rIns="91440" bIns="45720" rtlCol="0" anchor="t">
            <a:normAutofit/>
          </a:bodyPr>
          <a:lstStyle/>
          <a:p>
            <a:r>
              <a:rPr lang="en-US" dirty="0">
                <a:cs typeface="Arial"/>
              </a:rPr>
              <a:t>You will receive a short evaluation survey for this webinar.   It will be posted as a link to the chat just prior to the end of this webinar. When you receive it, please take a moment to respond.</a:t>
            </a:r>
            <a:endParaRPr lang="en-US" dirty="0"/>
          </a:p>
          <a:p>
            <a:r>
              <a:rPr lang="en-US" dirty="0">
                <a:cs typeface="Arial"/>
              </a:rPr>
              <a:t>Complete a pre-test for the series– Helps us capture baseline information for those participating in the cohort.</a:t>
            </a:r>
            <a:endParaRPr lang="en-US" dirty="0"/>
          </a:p>
          <a:p>
            <a:endParaRPr lang="en-US" dirty="0">
              <a:cs typeface="Arial"/>
            </a:endParaRPr>
          </a:p>
        </p:txBody>
      </p:sp>
    </p:spTree>
    <p:extLst>
      <p:ext uri="{BB962C8B-B14F-4D97-AF65-F5344CB8AC3E}">
        <p14:creationId xmlns:p14="http://schemas.microsoft.com/office/powerpoint/2010/main" val="2693876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47EB2-C52B-03D9-D135-25DC5D7752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D1D50C-3E96-6A89-91F6-3E3A4967FA13}"/>
              </a:ext>
            </a:extLst>
          </p:cNvPr>
          <p:cNvSpPr>
            <a:spLocks noGrp="1"/>
          </p:cNvSpPr>
          <p:nvPr>
            <p:ph type="title"/>
          </p:nvPr>
        </p:nvSpPr>
        <p:spPr/>
        <p:txBody>
          <a:bodyPr/>
          <a:lstStyle/>
          <a:p>
            <a:r>
              <a:rPr lang="en-US" dirty="0">
                <a:cs typeface="Arial Bold"/>
              </a:rPr>
              <a:t>Objectives</a:t>
            </a:r>
            <a:endParaRPr lang="en-US" dirty="0"/>
          </a:p>
        </p:txBody>
      </p:sp>
      <p:sp>
        <p:nvSpPr>
          <p:cNvPr id="3" name="Content Placeholder 2">
            <a:extLst>
              <a:ext uri="{FF2B5EF4-FFF2-40B4-BE49-F238E27FC236}">
                <a16:creationId xmlns:a16="http://schemas.microsoft.com/office/drawing/2014/main" id="{D0EC0F10-C1B2-48FB-24F7-1D9A2A5E1810}"/>
              </a:ext>
            </a:extLst>
          </p:cNvPr>
          <p:cNvSpPr>
            <a:spLocks noGrp="1"/>
          </p:cNvSpPr>
          <p:nvPr>
            <p:ph idx="1"/>
          </p:nvPr>
        </p:nvSpPr>
        <p:spPr/>
        <p:txBody>
          <a:bodyPr vert="horz" lIns="91440" tIns="45720" rIns="91440" bIns="45720" rtlCol="0" anchor="t">
            <a:normAutofit fontScale="92500"/>
          </a:bodyPr>
          <a:lstStyle/>
          <a:p>
            <a:pPr marL="171450" lvl="0" indent="-171450">
              <a:lnSpc>
                <a:spcPct val="100000"/>
              </a:lnSpc>
              <a:spcAft>
                <a:spcPts val="600"/>
              </a:spcAft>
            </a:pPr>
            <a:r>
              <a:rPr lang="en-US" dirty="0"/>
              <a:t>Identify key federal legislation, regulations, and policies that govern the provision of A.T. in Birth-3 and K-12.</a:t>
            </a:r>
          </a:p>
          <a:p>
            <a:pPr marL="171450" lvl="0" indent="-171450">
              <a:lnSpc>
                <a:spcPct val="100000"/>
              </a:lnSpc>
              <a:spcAft>
                <a:spcPts val="600"/>
              </a:spcAft>
            </a:pPr>
            <a:r>
              <a:rPr lang="en-US" dirty="0"/>
              <a:t>Define A.T. devices and services required to ensure a Free and Appropriate Education (FAPE).</a:t>
            </a:r>
            <a:endParaRPr lang="en-US" dirty="0">
              <a:cs typeface="Arial"/>
            </a:endParaRPr>
          </a:p>
          <a:p>
            <a:pPr marL="171450" lvl="0" indent="-171450">
              <a:lnSpc>
                <a:spcPct val="100000"/>
              </a:lnSpc>
              <a:spcAft>
                <a:spcPts val="600"/>
              </a:spcAft>
            </a:pPr>
            <a:r>
              <a:rPr lang="en-US" dirty="0"/>
              <a:t>Develop a plan to identify state level legislation, regulations, and policies/procedures that govern the provision A.T. in Birth-3 and K-12.</a:t>
            </a:r>
            <a:endParaRPr lang="en-US" dirty="0">
              <a:cs typeface="Arial"/>
            </a:endParaRPr>
          </a:p>
          <a:p>
            <a:pPr marL="171450" indent="-171450">
              <a:lnSpc>
                <a:spcPct val="100000"/>
              </a:lnSpc>
              <a:spcAft>
                <a:spcPts val="600"/>
              </a:spcAft>
            </a:pPr>
            <a:r>
              <a:rPr lang="en-US" dirty="0"/>
              <a:t>Identify one area of need or growth for the State A.T. program to connect with and support the provision of A.T. devices and services, in the Birth-3 and K-12 settings. </a:t>
            </a:r>
            <a:endParaRPr lang="en-US" dirty="0">
              <a:cs typeface="Arial"/>
            </a:endParaRPr>
          </a:p>
        </p:txBody>
      </p:sp>
    </p:spTree>
    <p:extLst>
      <p:ext uri="{BB962C8B-B14F-4D97-AF65-F5344CB8AC3E}">
        <p14:creationId xmlns:p14="http://schemas.microsoft.com/office/powerpoint/2010/main" val="339245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0BDD-206C-42B4-8EF0-530B353FE2BE}"/>
              </a:ext>
            </a:extLst>
          </p:cNvPr>
          <p:cNvSpPr>
            <a:spLocks noGrp="1"/>
          </p:cNvSpPr>
          <p:nvPr>
            <p:ph type="title"/>
          </p:nvPr>
        </p:nvSpPr>
        <p:spPr/>
        <p:txBody>
          <a:bodyPr/>
          <a:lstStyle/>
          <a:p>
            <a:r>
              <a:rPr lang="en-US" dirty="0"/>
              <a:t>SEA Level</a:t>
            </a:r>
          </a:p>
        </p:txBody>
      </p:sp>
      <p:sp>
        <p:nvSpPr>
          <p:cNvPr id="3" name="Content Placeholder 2">
            <a:extLst>
              <a:ext uri="{FF2B5EF4-FFF2-40B4-BE49-F238E27FC236}">
                <a16:creationId xmlns:a16="http://schemas.microsoft.com/office/drawing/2014/main" id="{BB72A4B8-0843-46EA-88BB-2667757D2E40}"/>
              </a:ext>
            </a:extLst>
          </p:cNvPr>
          <p:cNvSpPr>
            <a:spLocks noGrp="1"/>
          </p:cNvSpPr>
          <p:nvPr>
            <p:ph idx="1"/>
          </p:nvPr>
        </p:nvSpPr>
        <p:spPr>
          <a:xfrm>
            <a:off x="838200" y="1814513"/>
            <a:ext cx="10515600" cy="3743325"/>
          </a:xfrm>
        </p:spPr>
        <p:txBody>
          <a:bodyPr>
            <a:normAutofit/>
          </a:bodyPr>
          <a:lstStyle/>
          <a:p>
            <a:r>
              <a:rPr lang="en-US" dirty="0"/>
              <a:t>Did you find your state laws?</a:t>
            </a:r>
          </a:p>
          <a:p>
            <a:r>
              <a:rPr lang="en-US" dirty="0"/>
              <a:t>Questions and concerns?</a:t>
            </a:r>
          </a:p>
          <a:p>
            <a:r>
              <a:rPr lang="en-US" dirty="0"/>
              <a:t>Let’s unpack it:</a:t>
            </a:r>
          </a:p>
          <a:p>
            <a:pPr lvl="1"/>
            <a:r>
              <a:rPr lang="en-US" dirty="0"/>
              <a:t>Case Law document from last week</a:t>
            </a:r>
          </a:p>
          <a:p>
            <a:pPr lvl="1"/>
            <a:r>
              <a:rPr lang="en-US" dirty="0">
                <a:hlinkClick r:id="rId2"/>
              </a:rPr>
              <a:t>TEA Proclamations </a:t>
            </a:r>
            <a:r>
              <a:rPr lang="en-US" dirty="0"/>
              <a:t>- example</a:t>
            </a:r>
          </a:p>
          <a:p>
            <a:pPr lvl="1"/>
            <a:r>
              <a:rPr lang="en-US" dirty="0">
                <a:hlinkClick r:id="rId3"/>
              </a:rPr>
              <a:t>Multileveled tiered systems of support </a:t>
            </a:r>
            <a:r>
              <a:rPr lang="en-US" dirty="0"/>
              <a:t>and the overlay of AT on the intervention triangle </a:t>
            </a:r>
          </a:p>
          <a:p>
            <a:pPr lvl="2"/>
            <a:r>
              <a:rPr lang="en-US" dirty="0">
                <a:hlinkClick r:id="rId4"/>
              </a:rPr>
              <a:t>AIR MTTS Resources</a:t>
            </a:r>
            <a:r>
              <a:rPr lang="en-US" dirty="0"/>
              <a:t>, and </a:t>
            </a:r>
            <a:r>
              <a:rPr lang="en-US" dirty="0">
                <a:hlinkClick r:id="rId5"/>
              </a:rPr>
              <a:t>AIR MTTS Essential Components</a:t>
            </a:r>
            <a:endParaRPr lang="en-US" dirty="0"/>
          </a:p>
          <a:p>
            <a:pPr lvl="2"/>
            <a:r>
              <a:rPr lang="en-US" dirty="0">
                <a:hlinkClick r:id="rId6"/>
              </a:rPr>
              <a:t>Technology and Learning Connections</a:t>
            </a:r>
            <a:endParaRPr lang="en-US" dirty="0"/>
          </a:p>
        </p:txBody>
      </p:sp>
    </p:spTree>
    <p:extLst>
      <p:ext uri="{BB962C8B-B14F-4D97-AF65-F5344CB8AC3E}">
        <p14:creationId xmlns:p14="http://schemas.microsoft.com/office/powerpoint/2010/main" val="3042794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0BDD-206C-42B4-8EF0-530B353FE2BE}"/>
              </a:ext>
            </a:extLst>
          </p:cNvPr>
          <p:cNvSpPr>
            <a:spLocks noGrp="1"/>
          </p:cNvSpPr>
          <p:nvPr>
            <p:ph type="title"/>
          </p:nvPr>
        </p:nvSpPr>
        <p:spPr/>
        <p:txBody>
          <a:bodyPr/>
          <a:lstStyle/>
          <a:p>
            <a:r>
              <a:rPr lang="en-US" dirty="0"/>
              <a:t>LEA Level</a:t>
            </a:r>
          </a:p>
        </p:txBody>
      </p:sp>
      <p:sp>
        <p:nvSpPr>
          <p:cNvPr id="3" name="Content Placeholder 2">
            <a:extLst>
              <a:ext uri="{FF2B5EF4-FFF2-40B4-BE49-F238E27FC236}">
                <a16:creationId xmlns:a16="http://schemas.microsoft.com/office/drawing/2014/main" id="{BB72A4B8-0843-46EA-88BB-2667757D2E40}"/>
              </a:ext>
            </a:extLst>
          </p:cNvPr>
          <p:cNvSpPr>
            <a:spLocks noGrp="1"/>
          </p:cNvSpPr>
          <p:nvPr>
            <p:ph idx="1"/>
          </p:nvPr>
        </p:nvSpPr>
        <p:spPr>
          <a:xfrm>
            <a:off x="838200" y="1828799"/>
            <a:ext cx="10515600" cy="3500439"/>
          </a:xfrm>
        </p:spPr>
        <p:txBody>
          <a:bodyPr>
            <a:normAutofit lnSpcReduction="10000"/>
          </a:bodyPr>
          <a:lstStyle/>
          <a:p>
            <a:r>
              <a:rPr lang="en-US" dirty="0"/>
              <a:t>A.T. Guidelines and Procedures</a:t>
            </a:r>
          </a:p>
          <a:p>
            <a:pPr lvl="1"/>
            <a:r>
              <a:rPr lang="en-US" dirty="0"/>
              <a:t>Are they there and how does and LEA create them? </a:t>
            </a:r>
          </a:p>
          <a:p>
            <a:pPr lvl="1"/>
            <a:r>
              <a:rPr lang="en-US" dirty="0">
                <a:hlinkClick r:id="rId2"/>
              </a:rPr>
              <a:t>QIAT</a:t>
            </a:r>
            <a:r>
              <a:rPr lang="en-US" dirty="0"/>
              <a:t> and the </a:t>
            </a:r>
            <a:r>
              <a:rPr lang="en-US" dirty="0">
                <a:hlinkClick r:id="rId3"/>
              </a:rPr>
              <a:t>QIAT Books from CAST</a:t>
            </a:r>
            <a:endParaRPr lang="en-US" dirty="0"/>
          </a:p>
          <a:p>
            <a:r>
              <a:rPr lang="en-US" dirty="0"/>
              <a:t>Practice</a:t>
            </a:r>
          </a:p>
          <a:p>
            <a:pPr lvl="1"/>
            <a:r>
              <a:rPr lang="en-US" dirty="0">
                <a:hlinkClick r:id="rId4"/>
              </a:rPr>
              <a:t>CITES </a:t>
            </a:r>
            <a:r>
              <a:rPr lang="en-US" dirty="0"/>
              <a:t>and  </a:t>
            </a:r>
            <a:r>
              <a:rPr lang="en-US" dirty="0">
                <a:hlinkClick r:id="rId5"/>
              </a:rPr>
              <a:t>AEM</a:t>
            </a:r>
            <a:endParaRPr lang="en-US" dirty="0"/>
          </a:p>
          <a:p>
            <a:pPr lvl="1"/>
            <a:r>
              <a:rPr lang="en-US" dirty="0">
                <a:hlinkClick r:id="rId6"/>
              </a:rPr>
              <a:t>Multileveled tiered systems of support </a:t>
            </a:r>
            <a:r>
              <a:rPr lang="en-US" dirty="0"/>
              <a:t>and the overlay of AT on the intervention triangle </a:t>
            </a:r>
          </a:p>
          <a:p>
            <a:pPr lvl="2"/>
            <a:r>
              <a:rPr lang="en-US" dirty="0">
                <a:hlinkClick r:id="rId7"/>
              </a:rPr>
              <a:t>AIR MTTS Resources</a:t>
            </a:r>
            <a:r>
              <a:rPr lang="en-US" dirty="0"/>
              <a:t>, and </a:t>
            </a:r>
            <a:r>
              <a:rPr lang="en-US" dirty="0">
                <a:hlinkClick r:id="rId8"/>
              </a:rPr>
              <a:t>AIR MTTS Essential Components</a:t>
            </a:r>
            <a:endParaRPr lang="en-US" dirty="0"/>
          </a:p>
          <a:p>
            <a:pPr lvl="2"/>
            <a:r>
              <a:rPr lang="en-US" dirty="0">
                <a:hlinkClick r:id="rId9"/>
              </a:rPr>
              <a:t>Technology and Learning Connections</a:t>
            </a:r>
            <a:endParaRPr lang="en-US" dirty="0"/>
          </a:p>
        </p:txBody>
      </p:sp>
    </p:spTree>
    <p:extLst>
      <p:ext uri="{BB962C8B-B14F-4D97-AF65-F5344CB8AC3E}">
        <p14:creationId xmlns:p14="http://schemas.microsoft.com/office/powerpoint/2010/main" val="20556930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0BDD-206C-42B4-8EF0-530B353FE2BE}"/>
              </a:ext>
            </a:extLst>
          </p:cNvPr>
          <p:cNvSpPr>
            <a:spLocks noGrp="1"/>
          </p:cNvSpPr>
          <p:nvPr>
            <p:ph type="title"/>
          </p:nvPr>
        </p:nvSpPr>
        <p:spPr/>
        <p:txBody>
          <a:bodyPr/>
          <a:lstStyle/>
          <a:p>
            <a:r>
              <a:rPr lang="en-US" dirty="0"/>
              <a:t>Campus Level</a:t>
            </a:r>
          </a:p>
        </p:txBody>
      </p:sp>
      <p:sp>
        <p:nvSpPr>
          <p:cNvPr id="3" name="Content Placeholder 2">
            <a:extLst>
              <a:ext uri="{FF2B5EF4-FFF2-40B4-BE49-F238E27FC236}">
                <a16:creationId xmlns:a16="http://schemas.microsoft.com/office/drawing/2014/main" id="{BB72A4B8-0843-46EA-88BB-2667757D2E40}"/>
              </a:ext>
            </a:extLst>
          </p:cNvPr>
          <p:cNvSpPr>
            <a:spLocks noGrp="1"/>
          </p:cNvSpPr>
          <p:nvPr>
            <p:ph idx="1"/>
          </p:nvPr>
        </p:nvSpPr>
        <p:spPr>
          <a:xfrm>
            <a:off x="838200" y="1957388"/>
            <a:ext cx="10515600" cy="3729037"/>
          </a:xfrm>
        </p:spPr>
        <p:txBody>
          <a:bodyPr>
            <a:normAutofit lnSpcReduction="10000"/>
          </a:bodyPr>
          <a:lstStyle/>
          <a:p>
            <a:r>
              <a:rPr lang="en-US" dirty="0"/>
              <a:t>Campus Level: Application </a:t>
            </a:r>
          </a:p>
          <a:p>
            <a:pPr lvl="1"/>
            <a:r>
              <a:rPr lang="en-US" dirty="0">
                <a:hlinkClick r:id="rId2"/>
              </a:rPr>
              <a:t>Bartholomew Consolidated resources</a:t>
            </a:r>
            <a:endParaRPr lang="en-US" dirty="0"/>
          </a:p>
          <a:p>
            <a:pPr lvl="1"/>
            <a:r>
              <a:rPr lang="en-US" dirty="0"/>
              <a:t>Woodley example</a:t>
            </a:r>
          </a:p>
          <a:p>
            <a:pPr lvl="1"/>
            <a:r>
              <a:rPr lang="en-US" dirty="0">
                <a:hlinkClick r:id="rId3"/>
              </a:rPr>
              <a:t>QIAT</a:t>
            </a:r>
            <a:r>
              <a:rPr lang="en-US" dirty="0"/>
              <a:t> and the </a:t>
            </a:r>
            <a:r>
              <a:rPr lang="en-US" dirty="0">
                <a:hlinkClick r:id="rId4"/>
              </a:rPr>
              <a:t>QIAT Books from CAST</a:t>
            </a:r>
            <a:endParaRPr lang="en-US" dirty="0"/>
          </a:p>
          <a:p>
            <a:pPr lvl="1"/>
            <a:r>
              <a:rPr lang="en-US" dirty="0">
                <a:hlinkClick r:id="rId5"/>
              </a:rPr>
              <a:t>CITES </a:t>
            </a:r>
            <a:r>
              <a:rPr lang="en-US" dirty="0"/>
              <a:t>and  </a:t>
            </a:r>
            <a:r>
              <a:rPr lang="en-US" dirty="0">
                <a:hlinkClick r:id="rId6"/>
              </a:rPr>
              <a:t>AEM</a:t>
            </a:r>
            <a:endParaRPr lang="en-US" dirty="0"/>
          </a:p>
          <a:p>
            <a:r>
              <a:rPr lang="en-US" dirty="0"/>
              <a:t>Continual Improvement</a:t>
            </a:r>
          </a:p>
          <a:p>
            <a:pPr lvl="1"/>
            <a:r>
              <a:rPr lang="en-US" dirty="0"/>
              <a:t>Realistic goals</a:t>
            </a:r>
          </a:p>
          <a:p>
            <a:pPr lvl="1"/>
            <a:r>
              <a:rPr lang="en-US" dirty="0"/>
              <a:t>One year, three year, five year </a:t>
            </a:r>
          </a:p>
          <a:p>
            <a:pPr lvl="1"/>
            <a:r>
              <a:rPr lang="en-US" dirty="0"/>
              <a:t>Regular audits</a:t>
            </a:r>
          </a:p>
        </p:txBody>
      </p:sp>
    </p:spTree>
    <p:extLst>
      <p:ext uri="{BB962C8B-B14F-4D97-AF65-F5344CB8AC3E}">
        <p14:creationId xmlns:p14="http://schemas.microsoft.com/office/powerpoint/2010/main" val="933122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30BDD-206C-42B4-8EF0-530B353FE2BE}"/>
              </a:ext>
            </a:extLst>
          </p:cNvPr>
          <p:cNvSpPr>
            <a:spLocks noGrp="1"/>
          </p:cNvSpPr>
          <p:nvPr>
            <p:ph type="title"/>
          </p:nvPr>
        </p:nvSpPr>
        <p:spPr/>
        <p:txBody>
          <a:bodyPr/>
          <a:lstStyle/>
          <a:p>
            <a:r>
              <a:rPr lang="en-US" dirty="0"/>
              <a:t>Classroom Level</a:t>
            </a:r>
          </a:p>
        </p:txBody>
      </p:sp>
      <p:sp>
        <p:nvSpPr>
          <p:cNvPr id="3" name="Content Placeholder 2">
            <a:extLst>
              <a:ext uri="{FF2B5EF4-FFF2-40B4-BE49-F238E27FC236}">
                <a16:creationId xmlns:a16="http://schemas.microsoft.com/office/drawing/2014/main" id="{BB72A4B8-0843-46EA-88BB-2667757D2E40}"/>
              </a:ext>
            </a:extLst>
          </p:cNvPr>
          <p:cNvSpPr>
            <a:spLocks noGrp="1"/>
          </p:cNvSpPr>
          <p:nvPr>
            <p:ph idx="1"/>
          </p:nvPr>
        </p:nvSpPr>
        <p:spPr>
          <a:xfrm>
            <a:off x="838200" y="1957388"/>
            <a:ext cx="10515600" cy="3729037"/>
          </a:xfrm>
        </p:spPr>
        <p:txBody>
          <a:bodyPr>
            <a:normAutofit/>
          </a:bodyPr>
          <a:lstStyle/>
          <a:p>
            <a:pPr>
              <a:lnSpc>
                <a:spcPct val="100000"/>
              </a:lnSpc>
              <a:spcBef>
                <a:spcPts val="600"/>
              </a:spcBef>
              <a:spcAft>
                <a:spcPts val="600"/>
              </a:spcAft>
            </a:pPr>
            <a:r>
              <a:rPr lang="en-US" dirty="0">
                <a:highlight>
                  <a:srgbClr val="FFFF00"/>
                </a:highlight>
                <a:cs typeface="Arial"/>
              </a:rPr>
              <a:t>The ultimate test for success: </a:t>
            </a:r>
            <a:r>
              <a:rPr lang="en-US" dirty="0">
                <a:cs typeface="Arial"/>
              </a:rPr>
              <a:t>In the actual classroom, does the student have the appropriate tools (A.T.?) and know how to use them, are they engaged and accessing the curriculum with measurable, ambitious and challenging IEP objectives, and is the student is LEARNING?</a:t>
            </a:r>
          </a:p>
          <a:p>
            <a:pPr>
              <a:lnSpc>
                <a:spcPct val="100000"/>
              </a:lnSpc>
              <a:spcBef>
                <a:spcPts val="600"/>
              </a:spcBef>
              <a:spcAft>
                <a:spcPts val="600"/>
              </a:spcAft>
            </a:pPr>
            <a:r>
              <a:rPr lang="en-US" dirty="0">
                <a:cs typeface="Arial"/>
              </a:rPr>
              <a:t>A.T. is provided to support access to a Free and Appropriate Education (FAPE) to create citizens that participate and contribute to society in a way that is meaningful </a:t>
            </a:r>
          </a:p>
        </p:txBody>
      </p:sp>
    </p:spTree>
    <p:extLst>
      <p:ext uri="{BB962C8B-B14F-4D97-AF65-F5344CB8AC3E}">
        <p14:creationId xmlns:p14="http://schemas.microsoft.com/office/powerpoint/2010/main" val="1792595757"/>
      </p:ext>
    </p:extLst>
  </p:cSld>
  <p:clrMapOvr>
    <a:masterClrMapping/>
  </p:clrMapOvr>
</p:sld>
</file>

<file path=ppt/theme/theme1.xml><?xml version="1.0" encoding="utf-8"?>
<a:theme xmlns:a="http://schemas.openxmlformats.org/drawingml/2006/main" name="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ATAP AT3 joint template</Template>
  <TotalTime>81</TotalTime>
  <Words>797</Words>
  <Application>Microsoft Office PowerPoint</Application>
  <PresentationFormat>Widescreen</PresentationFormat>
  <Paragraphs>81</Paragraphs>
  <Slides>11</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Arial Bold</vt:lpstr>
      <vt:lpstr>Calibri</vt:lpstr>
      <vt:lpstr>Custom Design</vt:lpstr>
      <vt:lpstr>Coaching: Understanding Key Laws that Govern the Provision of A.T. Devices and Services in Birth-3 and K-12 Settings</vt:lpstr>
      <vt:lpstr>Reminders</vt:lpstr>
      <vt:lpstr>Association of Assistive Technology Act Programs (ATAP)</vt:lpstr>
      <vt:lpstr>Webinar Evaluation and Pre-Test:</vt:lpstr>
      <vt:lpstr>Objectives</vt:lpstr>
      <vt:lpstr>SEA Level</vt:lpstr>
      <vt:lpstr>LEA Level</vt:lpstr>
      <vt:lpstr>Campus Level</vt:lpstr>
      <vt:lpstr>Classroom Level</vt:lpstr>
      <vt:lpstr>Additioanl Resources in Formbee</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Anderson</dc:creator>
  <cp:lastModifiedBy>Angela Standridge</cp:lastModifiedBy>
  <cp:revision>7402</cp:revision>
  <dcterms:created xsi:type="dcterms:W3CDTF">2023-08-09T16:27:05Z</dcterms:created>
  <dcterms:modified xsi:type="dcterms:W3CDTF">2024-04-15T19:12:22Z</dcterms:modified>
</cp:coreProperties>
</file>