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90" r:id="rId3"/>
    <p:sldId id="291" r:id="rId4"/>
    <p:sldId id="292" r:id="rId5"/>
    <p:sldId id="293" r:id="rId6"/>
    <p:sldId id="294" r:id="rId7"/>
    <p:sldId id="295" r:id="rId8"/>
    <p:sldId id="296" r:id="rId9"/>
    <p:sldId id="297" r:id="rId10"/>
    <p:sldId id="298" r:id="rId11"/>
    <p:sldId id="299" r:id="rId12"/>
    <p:sldId id="300" r:id="rId13"/>
    <p:sldId id="301" r:id="rId14"/>
    <p:sldId id="302" r:id="rId15"/>
    <p:sldId id="30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2C49"/>
    <a:srgbClr val="DB25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1" autoAdjust="0"/>
    <p:restoredTop sz="86409" autoAdjust="0"/>
  </p:normalViewPr>
  <p:slideViewPr>
    <p:cSldViewPr snapToGrid="0">
      <p:cViewPr varScale="1">
        <p:scale>
          <a:sx n="64" d="100"/>
          <a:sy n="64" d="100"/>
        </p:scale>
        <p:origin x="180" y="72"/>
      </p:cViewPr>
      <p:guideLst/>
    </p:cSldViewPr>
  </p:slideViewPr>
  <p:outlineViewPr>
    <p:cViewPr>
      <p:scale>
        <a:sx n="33" d="100"/>
        <a:sy n="33" d="100"/>
      </p:scale>
      <p:origin x="0" y="-38289"/>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3B588A-98C8-4776-86C7-332B9F641AA0}" type="datetimeFigureOut">
              <a:rPr lang="en-US" smtClean="0"/>
              <a:t>4/17/2024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D39FE8-0227-48CF-BE42-5B68BE5193C7}" type="slidenum">
              <a:rPr lang="en-US" smtClean="0"/>
              <a:t>‹#›</a:t>
            </a:fld>
            <a:endParaRPr lang="en-US"/>
          </a:p>
        </p:txBody>
      </p:sp>
    </p:spTree>
    <p:extLst>
      <p:ext uri="{BB962C8B-B14F-4D97-AF65-F5344CB8AC3E}">
        <p14:creationId xmlns:p14="http://schemas.microsoft.com/office/powerpoint/2010/main" val="3419078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hyperlink" Target="https://at3center.net/" TargetMode="External"/><Relationship Id="rId4" Type="http://schemas.openxmlformats.org/officeDocument/2006/relationships/hyperlink" Target="https://ataporg.org/"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2E981F-11A5-350B-D54C-2C1C0BC29E25}"/>
              </a:ext>
            </a:extLst>
          </p:cNvPr>
          <p:cNvSpPr>
            <a:spLocks noGrp="1"/>
          </p:cNvSpPr>
          <p:nvPr>
            <p:ph type="ctrTitle" hasCustomPrompt="1"/>
          </p:nvPr>
        </p:nvSpPr>
        <p:spPr>
          <a:xfrm>
            <a:off x="1524000" y="1122363"/>
            <a:ext cx="9144000" cy="2387600"/>
          </a:xfrm>
        </p:spPr>
        <p:txBody>
          <a:bodyPr anchor="b">
            <a:normAutofit/>
          </a:bodyPr>
          <a:lstStyle>
            <a:lvl1pPr algn="ctr">
              <a:defRPr sz="5400"/>
            </a:lvl1pPr>
          </a:lstStyle>
          <a:p>
            <a:r>
              <a:rPr lang="en-US" dirty="0"/>
              <a:t>Partnering with Assistive Technology Act Programs</a:t>
            </a:r>
          </a:p>
        </p:txBody>
      </p:sp>
      <p:sp>
        <p:nvSpPr>
          <p:cNvPr id="3" name="Subtitle 2">
            <a:extLst>
              <a:ext uri="{FF2B5EF4-FFF2-40B4-BE49-F238E27FC236}">
                <a16:creationId xmlns:a16="http://schemas.microsoft.com/office/drawing/2014/main" xmlns="" id="{C5AFF0B4-6961-26A3-3B59-66C70BC5A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xmlns="" id="{94C2BA65-3F67-BCF3-8F86-CD8841A281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64938" y="452243"/>
            <a:ext cx="8825396" cy="1053968"/>
          </a:xfrm>
          <a:prstGeom prst="rect">
            <a:avLst/>
          </a:prstGeom>
        </p:spPr>
      </p:pic>
      <p:sp>
        <p:nvSpPr>
          <p:cNvPr id="11" name="Rectangle 10">
            <a:extLst>
              <a:ext uri="{FF2B5EF4-FFF2-40B4-BE49-F238E27FC236}">
                <a16:creationId xmlns:a16="http://schemas.microsoft.com/office/drawing/2014/main" xmlns="" id="{D45F69F8-1E73-88E6-4BDF-CC2EF3DCB3E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FF159F3E-873C-A803-181F-530019C02DF3}"/>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6646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884976-C7CA-6612-4517-344E4CE4FD1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80319608-74C4-DCF4-5A34-E70D05238B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xmlns="" id="{C479EF9C-729F-BFB0-EDC8-1D9BF283DFE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46D89EAF-386A-E8A4-0F16-4A33F4877473}"/>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xmlns="" id="{4D4AF73E-4330-EDB1-7C21-DA58933DB6B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xmlns="" id="{EFC48220-DDEB-F535-B9F7-AF10906177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289901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9126694E-038E-0109-83BF-6DC3CF9988F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93E23F03-EE4D-EBF2-70FA-CA9DD75C78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xmlns="" id="{2EC3802F-CE69-163E-00A2-8DE96A8A501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69843709-75A0-10BB-8FF1-F6BED7D51263}"/>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xmlns="" id="{635FD237-6B15-35CB-9EAD-5B5E2BB5405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xmlns="" id="{7D3DA9BF-2977-69D5-D4F0-A0FE795CC59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75677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8D48158-069A-B87A-B889-538E9499B9C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C0ABA4A5-000B-F592-698E-F87E8BC7750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xmlns="" id="{C6CD8083-65E7-46E7-6523-D8A27463697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xmlns="" id="{436A30B3-4A78-76B8-6F81-279DDF67D3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
        <p:nvSpPr>
          <p:cNvPr id="3" name="TextBox 2">
            <a:extLst>
              <a:ext uri="{FF2B5EF4-FFF2-40B4-BE49-F238E27FC236}">
                <a16:creationId xmlns:a16="http://schemas.microsoft.com/office/drawing/2014/main" xmlns="" id="{3E232EA6-29E6-6EA5-36C1-24D254E18BFB}"/>
              </a:ext>
            </a:extLst>
          </p:cNvPr>
          <p:cNvSpPr txBox="1"/>
          <p:nvPr userDrawn="1"/>
        </p:nvSpPr>
        <p:spPr>
          <a:xfrm>
            <a:off x="1371599" y="1095935"/>
            <a:ext cx="9843247" cy="3539430"/>
          </a:xfrm>
          <a:prstGeom prst="rect">
            <a:avLst/>
          </a:prstGeom>
          <a:noFill/>
        </p:spPr>
        <p:txBody>
          <a:bodyPr wrap="square">
            <a:spAutoFit/>
          </a:bodyPr>
          <a:lstStyle/>
          <a:p>
            <a:pPr marL="0" marR="0">
              <a:spcBef>
                <a:spcPts val="0"/>
              </a:spcBef>
              <a:spcAft>
                <a:spcPts val="0"/>
              </a:spcAft>
            </a:pPr>
            <a:r>
              <a:rPr lang="en-US" sz="1600" dirty="0">
                <a:solidFill>
                  <a:srgbClr val="203864"/>
                </a:solidFill>
                <a:effectLst/>
                <a:latin typeface="+mn-lt"/>
                <a:ea typeface="Calibri" panose="020F0502020204030204" pitchFamily="34" charset="0"/>
              </a:rPr>
              <a:t>The </a:t>
            </a:r>
            <a:r>
              <a:rPr lang="en-US" sz="1600" b="1" dirty="0">
                <a:solidFill>
                  <a:srgbClr val="203864"/>
                </a:solidFill>
                <a:effectLst/>
                <a:latin typeface="+mn-lt"/>
                <a:ea typeface="Calibri" panose="020F0502020204030204" pitchFamily="34" charset="0"/>
              </a:rPr>
              <a:t>Association of Assistive Technology Act Programs</a:t>
            </a:r>
            <a:r>
              <a:rPr lang="en-US" sz="1600" dirty="0">
                <a:solidFill>
                  <a:srgbClr val="203864"/>
                </a:solidFill>
                <a:effectLst/>
                <a:latin typeface="+mn-lt"/>
                <a:ea typeface="Calibri" panose="020F0502020204030204" pitchFamily="34" charset="0"/>
              </a:rPr>
              <a:t> (ATAP) facilitates the coordination of state and territory assistive technology (AT) programs nationally to maintain and enhance a strong, effective, and efficient national network of state and territory wide AT programs.  As part of this mission and effort, ATAP also provides technical assistance and support to its members through the </a:t>
            </a:r>
            <a:r>
              <a:rPr lang="en-US" sz="1600" b="1" dirty="0">
                <a:solidFill>
                  <a:srgbClr val="203864"/>
                </a:solidFill>
                <a:effectLst/>
                <a:latin typeface="+mn-lt"/>
                <a:ea typeface="Calibri" panose="020F0502020204030204" pitchFamily="34" charset="0"/>
              </a:rPr>
              <a:t>Assistive Technology and Training Technical Assistance</a:t>
            </a:r>
            <a:r>
              <a:rPr lang="en-US" sz="1600" dirty="0">
                <a:solidFill>
                  <a:srgbClr val="203864"/>
                </a:solidFill>
                <a:effectLst/>
                <a:latin typeface="+mn-lt"/>
                <a:ea typeface="Calibri" panose="020F0502020204030204" pitchFamily="34" charset="0"/>
              </a:rPr>
              <a:t> (AT3) </a:t>
            </a:r>
            <a:r>
              <a:rPr lang="en-US" sz="1600" b="1" dirty="0">
                <a:solidFill>
                  <a:srgbClr val="203864"/>
                </a:solidFill>
                <a:effectLst/>
                <a:latin typeface="+mn-lt"/>
                <a:ea typeface="Calibri" panose="020F0502020204030204" pitchFamily="34" charset="0"/>
              </a:rPr>
              <a:t>Center</a:t>
            </a: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The AT3 Center provides training and technical assistance for all </a:t>
            </a:r>
            <a:r>
              <a:rPr lang="en-US" sz="1600" b="1" dirty="0">
                <a:solidFill>
                  <a:srgbClr val="203864"/>
                </a:solidFill>
                <a:effectLst/>
                <a:latin typeface="+mn-lt"/>
                <a:ea typeface="Calibri" panose="020F0502020204030204" pitchFamily="34" charset="0"/>
              </a:rPr>
              <a:t>AT Act Section 4 State and Territory AT Programs</a:t>
            </a:r>
            <a:r>
              <a:rPr lang="en-US" sz="1600" dirty="0">
                <a:solidFill>
                  <a:srgbClr val="203864"/>
                </a:solidFill>
                <a:effectLst/>
                <a:latin typeface="+mn-lt"/>
                <a:ea typeface="Calibri" panose="020F0502020204030204" pitchFamily="34" charset="0"/>
              </a:rPr>
              <a:t> to support quality implementation of state-level and state-leadership activities.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ATAP and AT3 both support national assistive technology internet sites that make general AT information available to the public and other stakeholders.  To learn more visit us at</a:t>
            </a:r>
          </a:p>
          <a:p>
            <a:pPr marL="0" marR="0">
              <a:spcBef>
                <a:spcPts val="0"/>
              </a:spcBef>
              <a:spcAft>
                <a:spcPts val="0"/>
              </a:spcAft>
            </a:pPr>
            <a:endParaRPr lang="en-US" sz="1600" dirty="0">
              <a:solidFill>
                <a:srgbClr val="203864"/>
              </a:solidFill>
              <a:effectLst/>
              <a:latin typeface="+mn-lt"/>
              <a:ea typeface="Calibri" panose="020F0502020204030204" pitchFamily="34" charset="0"/>
            </a:endParaRPr>
          </a:p>
          <a:p>
            <a:pPr marL="0" marR="0" algn="ctr">
              <a:spcBef>
                <a:spcPts val="0"/>
              </a:spcBef>
              <a:spcAft>
                <a:spcPts val="0"/>
              </a:spcAft>
            </a:pPr>
            <a:r>
              <a:rPr lang="en-US" sz="1600" dirty="0">
                <a:solidFill>
                  <a:srgbClr val="203864"/>
                </a:solidFill>
                <a:effectLst/>
                <a:latin typeface="+mn-lt"/>
                <a:ea typeface="Calibri" panose="020F0502020204030204" pitchFamily="34" charset="0"/>
                <a:hlinkClick r:id="rId4"/>
              </a:rPr>
              <a:t>https://ataporg.org</a:t>
            </a:r>
            <a:endParaRPr lang="en-US" sz="1600" dirty="0">
              <a:solidFill>
                <a:srgbClr val="203864"/>
              </a:solidFill>
              <a:effectLst/>
              <a:latin typeface="+mn-lt"/>
              <a:ea typeface="Calibri" panose="020F0502020204030204" pitchFamily="34" charset="0"/>
            </a:endParaRPr>
          </a:p>
          <a:p>
            <a:pPr marL="0" marR="0" algn="ctr">
              <a:spcBef>
                <a:spcPts val="0"/>
              </a:spcBef>
              <a:spcAft>
                <a:spcPts val="0"/>
              </a:spcAft>
            </a:pPr>
            <a:r>
              <a:rPr lang="en-US" sz="1600" dirty="0">
                <a:solidFill>
                  <a:srgbClr val="203864"/>
                </a:solidFill>
                <a:effectLst/>
                <a:latin typeface="+mn-lt"/>
                <a:ea typeface="Calibri" panose="020F0502020204030204" pitchFamily="34" charset="0"/>
                <a:hlinkClick r:id="rId5"/>
              </a:rPr>
              <a:t>https://at3center.net</a:t>
            </a: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p:txBody>
      </p:sp>
    </p:spTree>
    <p:extLst>
      <p:ext uri="{BB962C8B-B14F-4D97-AF65-F5344CB8AC3E}">
        <p14:creationId xmlns:p14="http://schemas.microsoft.com/office/powerpoint/2010/main" val="1317540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4C91098-5F1C-61DC-0DF7-778008666BFD}"/>
              </a:ext>
            </a:extLst>
          </p:cNvPr>
          <p:cNvSpPr>
            <a:spLocks noGrp="1"/>
          </p:cNvSpPr>
          <p:nvPr>
            <p:ph type="title" hasCustomPrompt="1"/>
          </p:nvPr>
        </p:nvSpPr>
        <p:spPr/>
        <p:txBody>
          <a:bodyPr/>
          <a:lstStyle>
            <a:lvl1pPr>
              <a:defRPr/>
            </a:lvl1pPr>
          </a:lstStyle>
          <a:p>
            <a:r>
              <a:rPr lang="en-US" dirty="0"/>
              <a:t>Reminders</a:t>
            </a:r>
          </a:p>
        </p:txBody>
      </p:sp>
      <p:sp>
        <p:nvSpPr>
          <p:cNvPr id="3" name="Content Placeholder 2">
            <a:extLst>
              <a:ext uri="{FF2B5EF4-FFF2-40B4-BE49-F238E27FC236}">
                <a16:creationId xmlns:a16="http://schemas.microsoft.com/office/drawing/2014/main" xmlns="" id="{06609B85-A054-9321-61AC-E2506BFEE06C}"/>
              </a:ext>
            </a:extLst>
          </p:cNvPr>
          <p:cNvSpPr>
            <a:spLocks noGrp="1"/>
          </p:cNvSpPr>
          <p:nvPr>
            <p:ph idx="1" hasCustomPrompt="1"/>
          </p:nvPr>
        </p:nvSpPr>
        <p:spPr/>
        <p:txBody>
          <a:bodyPr/>
          <a:lstStyle>
            <a:lvl1pPr>
              <a:defRPr/>
            </a:lvl1pPr>
          </a:lstStyle>
          <a:p>
            <a:pPr lvl="0"/>
            <a:r>
              <a:rPr lang="en-US" dirty="0"/>
              <a:t>To see captions, click on the CC button on the control panel.</a:t>
            </a:r>
          </a:p>
          <a:p>
            <a:pPr lvl="0"/>
            <a:r>
              <a:rPr lang="en-US" dirty="0"/>
              <a:t>Please enter questions/comments in the chat window. Comments will be addressed at the conclusion of the panel or at logical stopping points.</a:t>
            </a:r>
          </a:p>
          <a:p>
            <a:pPr lvl="0"/>
            <a:r>
              <a:rPr lang="en-US" dirty="0"/>
              <a:t>Please complete post-webinar test when you receive it, we would like to know if the information provided was helpful and if there are other ways we can be of help.</a:t>
            </a:r>
          </a:p>
        </p:txBody>
      </p:sp>
      <p:sp>
        <p:nvSpPr>
          <p:cNvPr id="7" name="Rectangle 6">
            <a:extLst>
              <a:ext uri="{FF2B5EF4-FFF2-40B4-BE49-F238E27FC236}">
                <a16:creationId xmlns:a16="http://schemas.microsoft.com/office/drawing/2014/main" xmlns="" id="{04A57049-D3CC-F06A-651B-125089279934}"/>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6F2EBF77-547F-C048-A3F9-E744403B5842}"/>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3 logo">
            <a:extLst>
              <a:ext uri="{FF2B5EF4-FFF2-40B4-BE49-F238E27FC236}">
                <a16:creationId xmlns:a16="http://schemas.microsoft.com/office/drawing/2014/main" xmlns="" id="{00D7D02D-A59F-FF88-D1BF-8434DC8109B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pic>
        <p:nvPicPr>
          <p:cNvPr id="16" name="Picture 15" descr="ATAP logo">
            <a:extLst>
              <a:ext uri="{FF2B5EF4-FFF2-40B4-BE49-F238E27FC236}">
                <a16:creationId xmlns:a16="http://schemas.microsoft.com/office/drawing/2014/main" xmlns="" id="{56FA4C3E-B2CD-050A-0171-BF7B8A5A455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spTree>
    <p:extLst>
      <p:ext uri="{BB962C8B-B14F-4D97-AF65-F5344CB8AC3E}">
        <p14:creationId xmlns:p14="http://schemas.microsoft.com/office/powerpoint/2010/main" val="3296703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246F3CE-3198-A0EA-27B7-B42BEE156ABC}"/>
              </a:ext>
            </a:extLst>
          </p:cNvPr>
          <p:cNvSpPr>
            <a:spLocks noGrp="1"/>
          </p:cNvSpPr>
          <p:nvPr>
            <p:ph type="title" hasCustomPrompt="1"/>
          </p:nvPr>
        </p:nvSpPr>
        <p:spPr/>
        <p:txBody>
          <a:bodyPr/>
          <a:lstStyle>
            <a:lvl1pPr>
              <a:defRPr/>
            </a:lvl1pPr>
          </a:lstStyle>
          <a:p>
            <a:r>
              <a:rPr lang="en-US" dirty="0"/>
              <a:t>Reminders</a:t>
            </a:r>
          </a:p>
        </p:txBody>
      </p:sp>
      <p:sp>
        <p:nvSpPr>
          <p:cNvPr id="6" name="Rectangle 5">
            <a:extLst>
              <a:ext uri="{FF2B5EF4-FFF2-40B4-BE49-F238E27FC236}">
                <a16:creationId xmlns:a16="http://schemas.microsoft.com/office/drawing/2014/main" xmlns="" id="{D53C2AA6-A7A2-5796-DBF8-609A0A16E979}"/>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xmlns="" id="{E8E8E0D2-7CD8-2A7C-9F1F-EAF5FC03EEFA}"/>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TAP logo">
            <a:extLst>
              <a:ext uri="{FF2B5EF4-FFF2-40B4-BE49-F238E27FC236}">
                <a16:creationId xmlns:a16="http://schemas.microsoft.com/office/drawing/2014/main" xmlns="" id="{36B1D097-8539-7E10-EB5F-E900D7C5B55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xmlns="" id="{DE661197-5202-2C71-BB11-3FFBE0DD396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910734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30B47D-A340-A11D-F09F-1803F578912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3267C458-1338-5CB9-F5EB-D790FBC15B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Rectangle 6">
            <a:extLst>
              <a:ext uri="{FF2B5EF4-FFF2-40B4-BE49-F238E27FC236}">
                <a16:creationId xmlns:a16="http://schemas.microsoft.com/office/drawing/2014/main" xmlns="" id="{9ACA4B7E-2638-EF26-8A54-1C3120CB6AF5}"/>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xmlns="" id="{4E76025D-0E32-4FC0-CE63-0B6B23F09C0C}"/>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xmlns="" id="{EB7A6F09-DC5A-BA2D-DAEE-B65162E91F8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xmlns="" id="{BA699B91-678D-7072-800B-F4832152FFF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26941119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39CF8E-0E5F-283A-06FD-15A0FAC6FD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2CD68750-9D4C-B998-F3E4-8D66F76E343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77AF0217-0A21-7D50-7950-9AD8B52A70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a:extLst>
              <a:ext uri="{FF2B5EF4-FFF2-40B4-BE49-F238E27FC236}">
                <a16:creationId xmlns:a16="http://schemas.microsoft.com/office/drawing/2014/main" xmlns="" id="{03614485-2DDB-E814-1109-21453421E07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DEA0EC54-192E-8482-0077-3EAB506ADFC1}"/>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xmlns="" id="{8064B721-5C08-F89F-F4BF-A588F72D048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xmlns="" id="{42E1AD75-B400-5DC9-9EDF-B5DC67114E0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431271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6F9E73-A7E9-8DBF-ED84-724015894CB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ABDED3A5-F676-34AE-CA92-306C0702DD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73AC561E-F6DA-262D-6EC0-DB0FC52BA32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189C8900-E9D2-DDC6-027C-E21073AADE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A43F07E3-2208-17DA-7D5F-E595D8D1F74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Rectangle 9">
            <a:extLst>
              <a:ext uri="{FF2B5EF4-FFF2-40B4-BE49-F238E27FC236}">
                <a16:creationId xmlns:a16="http://schemas.microsoft.com/office/drawing/2014/main" xmlns="" id="{E3634915-F412-6E40-06E9-5C98FA18513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E87C08BF-1528-A0CF-9493-AFFB6899FD53}"/>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TAP logo">
            <a:extLst>
              <a:ext uri="{FF2B5EF4-FFF2-40B4-BE49-F238E27FC236}">
                <a16:creationId xmlns:a16="http://schemas.microsoft.com/office/drawing/2014/main" xmlns="" id="{A1013D7B-CA6F-3068-FB17-9F1B05E284A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3" name="Picture 12" descr="AT3 logo">
            <a:extLst>
              <a:ext uri="{FF2B5EF4-FFF2-40B4-BE49-F238E27FC236}">
                <a16:creationId xmlns:a16="http://schemas.microsoft.com/office/drawing/2014/main" xmlns="" id="{CD0A5738-5580-0965-B4F7-E3CF5BFEBE3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63358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8D48158-069A-B87A-B889-538E9499B9C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xmlns="" id="{C0ABA4A5-000B-F592-698E-F87E8BC7750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xmlns="" id="{C6CD8083-65E7-46E7-6523-D8A27463697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xmlns="" id="{436A30B3-4A78-76B8-6F81-279DDF67D3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2554808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12EB91C-9B77-8056-C3ED-01E1FBCCEC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28DEA9AF-4B76-E1F8-6C8E-5DA1F41B99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C37AC6C2-7294-B088-8D2E-8424A2ED9D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Rectangle 7">
            <a:extLst>
              <a:ext uri="{FF2B5EF4-FFF2-40B4-BE49-F238E27FC236}">
                <a16:creationId xmlns:a16="http://schemas.microsoft.com/office/drawing/2014/main" xmlns="" id="{40E41B74-97FD-804A-1737-E378A3FAF359}"/>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9ACB88B3-81D6-B650-5681-14E45C2E00B3}"/>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xmlns="" id="{C348A3AF-6B03-2658-2766-545000B58CA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xmlns="" id="{92095281-37FA-97C2-F5AA-4B860036215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4058739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E3B5BF-2588-2BCE-AA6C-341F4338AA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D88CCD09-7BED-20CE-4DBB-7174DF1A54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xmlns="" id="{0CD01F80-850E-983C-79EF-81B336F08E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Rectangle 7">
            <a:extLst>
              <a:ext uri="{FF2B5EF4-FFF2-40B4-BE49-F238E27FC236}">
                <a16:creationId xmlns:a16="http://schemas.microsoft.com/office/drawing/2014/main" xmlns="" id="{F795EA46-47B2-1DC5-68A0-9CA8C4A24E7D}"/>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xmlns="" id="{A7F82865-DB0B-D448-C32A-EDF884A1D0B9}"/>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xmlns="" id="{8AD345FC-AE6B-334F-E615-2B78254890F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xmlns="" id="{BCA4CC3D-D551-A592-894D-18E6FC6DA56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20042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85BA834D-87F1-B872-C64D-05B076C6D8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Partnering with Assistive Technology Act Programs</a:t>
            </a:r>
          </a:p>
        </p:txBody>
      </p:sp>
      <p:sp>
        <p:nvSpPr>
          <p:cNvPr id="3" name="Text Placeholder 2">
            <a:extLst>
              <a:ext uri="{FF2B5EF4-FFF2-40B4-BE49-F238E27FC236}">
                <a16:creationId xmlns:a16="http://schemas.microsoft.com/office/drawing/2014/main" xmlns="" id="{68408C2D-C307-967B-9249-17DEB15FC9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88B7212-6650-1F50-76C4-677D3D21B1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D1D7B0-90B9-4474-A8AF-1E9AB177AE86}" type="datetimeFigureOut">
              <a:rPr lang="en-US" smtClean="0"/>
              <a:t>4/17/2024</a:t>
            </a:fld>
            <a:endParaRPr lang="en-US"/>
          </a:p>
        </p:txBody>
      </p:sp>
      <p:sp>
        <p:nvSpPr>
          <p:cNvPr id="5" name="Footer Placeholder 4">
            <a:extLst>
              <a:ext uri="{FF2B5EF4-FFF2-40B4-BE49-F238E27FC236}">
                <a16:creationId xmlns:a16="http://schemas.microsoft.com/office/drawing/2014/main" xmlns="" id="{55D4D122-0AD2-B37F-2AFC-4C070D1D96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79608009-DCFA-44B7-D03C-2D80CF7CA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BFA59-84EF-49D3-9509-42FC37035E60}" type="slidenum">
              <a:rPr lang="en-US" smtClean="0"/>
              <a:t>‹#›</a:t>
            </a:fld>
            <a:endParaRPr lang="en-US"/>
          </a:p>
        </p:txBody>
      </p:sp>
    </p:spTree>
    <p:extLst>
      <p:ext uri="{BB962C8B-B14F-4D97-AF65-F5344CB8AC3E}">
        <p14:creationId xmlns:p14="http://schemas.microsoft.com/office/powerpoint/2010/main" val="35738323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3" r:id="rId4"/>
    <p:sldLayoutId id="2147483664" r:id="rId5"/>
    <p:sldLayoutId id="2147483665"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DE1866F-71D5-E828-EDF3-36D325C0DC3A}"/>
              </a:ext>
            </a:extLst>
          </p:cNvPr>
          <p:cNvSpPr>
            <a:spLocks noGrp="1"/>
          </p:cNvSpPr>
          <p:nvPr>
            <p:ph type="ctrTitle"/>
          </p:nvPr>
        </p:nvSpPr>
        <p:spPr>
          <a:xfrm>
            <a:off x="1673902" y="2055051"/>
            <a:ext cx="9144000" cy="1782431"/>
          </a:xfrm>
        </p:spPr>
        <p:txBody>
          <a:bodyPr>
            <a:normAutofit/>
          </a:bodyPr>
          <a:lstStyle/>
          <a:p>
            <a:r>
              <a:rPr lang="en-US" sz="4400" dirty="0" smtClean="0"/>
              <a:t>Accessible Voting: </a:t>
            </a:r>
            <a:br>
              <a:rPr lang="en-US" sz="4400" dirty="0" smtClean="0"/>
            </a:br>
            <a:r>
              <a:rPr lang="en-US" sz="4400" dirty="0" smtClean="0"/>
              <a:t>Where Are We in 2024? </a:t>
            </a:r>
            <a:endParaRPr lang="en-US" sz="4400" dirty="0">
              <a:latin typeface="+mn-lt"/>
            </a:endParaRPr>
          </a:p>
        </p:txBody>
      </p:sp>
      <p:sp>
        <p:nvSpPr>
          <p:cNvPr id="3" name="Subtitle 2">
            <a:extLst>
              <a:ext uri="{FF2B5EF4-FFF2-40B4-BE49-F238E27FC236}">
                <a16:creationId xmlns:a16="http://schemas.microsoft.com/office/drawing/2014/main" xmlns="" id="{95B40C0D-9B10-DF00-D96E-8F097EF527E0}"/>
              </a:ext>
            </a:extLst>
          </p:cNvPr>
          <p:cNvSpPr>
            <a:spLocks noGrp="1"/>
          </p:cNvSpPr>
          <p:nvPr>
            <p:ph type="subTitle" idx="1"/>
          </p:nvPr>
        </p:nvSpPr>
        <p:spPr>
          <a:xfrm>
            <a:off x="1524000" y="4442651"/>
            <a:ext cx="9144000" cy="1655762"/>
          </a:xfrm>
        </p:spPr>
        <p:txBody>
          <a:bodyPr/>
          <a:lstStyle/>
          <a:p>
            <a:pPr algn="r"/>
            <a:endParaRPr lang="en-US" b="1" dirty="0"/>
          </a:p>
          <a:p>
            <a:pPr algn="r"/>
            <a:r>
              <a:rPr lang="en-US" b="1" dirty="0" smtClean="0"/>
              <a:t>2024 Leadership Symposium</a:t>
            </a:r>
          </a:p>
          <a:p>
            <a:pPr algn="r"/>
            <a:r>
              <a:rPr lang="en-US" b="1" dirty="0" smtClean="0"/>
              <a:t>April 23</a:t>
            </a:r>
            <a:r>
              <a:rPr lang="en-US" b="1" dirty="0" smtClean="0"/>
              <a:t>, </a:t>
            </a:r>
            <a:r>
              <a:rPr lang="en-US" b="1" dirty="0" smtClean="0"/>
              <a:t>2024</a:t>
            </a:r>
            <a:endParaRPr lang="en-US" b="1" dirty="0"/>
          </a:p>
          <a:p>
            <a:pPr algn="r"/>
            <a:endParaRPr lang="en-US" dirty="0"/>
          </a:p>
        </p:txBody>
      </p:sp>
    </p:spTree>
    <p:extLst>
      <p:ext uri="{BB962C8B-B14F-4D97-AF65-F5344CB8AC3E}">
        <p14:creationId xmlns:p14="http://schemas.microsoft.com/office/powerpoint/2010/main" val="24778118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Federal Voting Rights Legislation</a:t>
            </a:r>
            <a:endParaRPr lang="en-US" dirty="0"/>
          </a:p>
        </p:txBody>
      </p:sp>
      <p:sp>
        <p:nvSpPr>
          <p:cNvPr id="3" name="Content Placeholder 2"/>
          <p:cNvSpPr>
            <a:spLocks noGrp="1"/>
          </p:cNvSpPr>
          <p:nvPr>
            <p:ph idx="1"/>
          </p:nvPr>
        </p:nvSpPr>
        <p:spPr>
          <a:xfrm>
            <a:off x="838200" y="1690688"/>
            <a:ext cx="10515600" cy="4486275"/>
          </a:xfrm>
        </p:spPr>
        <p:txBody>
          <a:bodyPr>
            <a:normAutofit fontScale="92500" lnSpcReduction="20000"/>
          </a:bodyPr>
          <a:lstStyle/>
          <a:p>
            <a:pPr marL="0" lvl="0" indent="0">
              <a:spcBef>
                <a:spcPts val="0"/>
              </a:spcBef>
              <a:buClr>
                <a:schemeClr val="dk1"/>
              </a:buClr>
              <a:buSzPts val="1100"/>
              <a:buNone/>
            </a:pPr>
            <a:r>
              <a:rPr lang="en-US" b="1" dirty="0">
                <a:solidFill>
                  <a:schemeClr val="dk1"/>
                </a:solidFill>
              </a:rPr>
              <a:t>The Voting Rights Act (VRA) of 1965</a:t>
            </a:r>
            <a:r>
              <a:rPr lang="en-US" dirty="0">
                <a:solidFill>
                  <a:schemeClr val="dk1"/>
                </a:solidFill>
              </a:rPr>
              <a:t> says, any voter who needs assistance can have someone help them vote. People who cannot help are the employer or supervisor, or a union worker</a:t>
            </a:r>
            <a:r>
              <a:rPr lang="en-US" dirty="0" smtClean="0">
                <a:solidFill>
                  <a:schemeClr val="dk1"/>
                </a:solidFill>
              </a:rPr>
              <a:t>.</a:t>
            </a:r>
            <a:endParaRPr lang="en-US" dirty="0">
              <a:solidFill>
                <a:schemeClr val="dk1"/>
              </a:solidFill>
            </a:endParaRPr>
          </a:p>
          <a:p>
            <a:pPr marL="0" lvl="0" indent="0">
              <a:spcBef>
                <a:spcPts val="0"/>
              </a:spcBef>
              <a:buClr>
                <a:schemeClr val="dk1"/>
              </a:buClr>
              <a:buSzPts val="1100"/>
              <a:buNone/>
            </a:pPr>
            <a:r>
              <a:rPr lang="en-US" dirty="0">
                <a:solidFill>
                  <a:schemeClr val="dk1"/>
                </a:solidFill>
              </a:rPr>
              <a:t> </a:t>
            </a:r>
          </a:p>
          <a:p>
            <a:pPr marL="0" lvl="0" indent="0">
              <a:spcBef>
                <a:spcPts val="0"/>
              </a:spcBef>
              <a:buClr>
                <a:schemeClr val="dk1"/>
              </a:buClr>
              <a:buSzPts val="1100"/>
              <a:buNone/>
            </a:pPr>
            <a:r>
              <a:rPr lang="en-US" b="1" dirty="0">
                <a:solidFill>
                  <a:schemeClr val="dk1"/>
                </a:solidFill>
              </a:rPr>
              <a:t>The Americans with Disabilities Act (ADA)</a:t>
            </a:r>
            <a:r>
              <a:rPr lang="en-US" dirty="0">
                <a:solidFill>
                  <a:schemeClr val="dk1"/>
                </a:solidFill>
              </a:rPr>
              <a:t> says state and local governments must provide a way for people with disabilities, to participate in the election.</a:t>
            </a:r>
          </a:p>
          <a:p>
            <a:pPr marL="0" lvl="0" indent="0">
              <a:spcBef>
                <a:spcPts val="0"/>
              </a:spcBef>
              <a:buClr>
                <a:schemeClr val="dk1"/>
              </a:buClr>
              <a:buSzPts val="1100"/>
              <a:buNone/>
            </a:pPr>
            <a:r>
              <a:rPr lang="en-US" dirty="0">
                <a:solidFill>
                  <a:schemeClr val="dk1"/>
                </a:solidFill>
              </a:rPr>
              <a:t> </a:t>
            </a:r>
          </a:p>
          <a:p>
            <a:pPr marL="0" lvl="0" indent="0">
              <a:spcBef>
                <a:spcPts val="0"/>
              </a:spcBef>
              <a:buClr>
                <a:schemeClr val="dk1"/>
              </a:buClr>
              <a:buSzPts val="1100"/>
              <a:buNone/>
            </a:pPr>
            <a:r>
              <a:rPr lang="en-US" b="1" dirty="0">
                <a:solidFill>
                  <a:schemeClr val="dk1"/>
                </a:solidFill>
              </a:rPr>
              <a:t>The Help America Vote Act (HAVA)</a:t>
            </a:r>
            <a:r>
              <a:rPr lang="en-US" dirty="0">
                <a:solidFill>
                  <a:schemeClr val="dk1"/>
                </a:solidFill>
              </a:rPr>
              <a:t> says that voters with </a:t>
            </a:r>
            <a:r>
              <a:rPr lang="en-US" dirty="0" smtClean="0">
                <a:solidFill>
                  <a:schemeClr val="dk1"/>
                </a:solidFill>
              </a:rPr>
              <a:t>disabilities have the </a:t>
            </a:r>
            <a:r>
              <a:rPr lang="en-US" dirty="0">
                <a:solidFill>
                  <a:schemeClr val="dk1"/>
                </a:solidFill>
              </a:rPr>
              <a:t>right to vote “privately and independently”. Every polling place must have at least one accessible voting system available.  This is so that a person can vote without help from someone else.  The only time a person should help another is if accommodations are requested.  </a:t>
            </a:r>
          </a:p>
          <a:p>
            <a:endParaRPr lang="en-US" dirty="0"/>
          </a:p>
        </p:txBody>
      </p:sp>
    </p:spTree>
    <p:extLst>
      <p:ext uri="{BB962C8B-B14F-4D97-AF65-F5344CB8AC3E}">
        <p14:creationId xmlns:p14="http://schemas.microsoft.com/office/powerpoint/2010/main" val="6391769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2"/>
            <a:ext cx="10515600" cy="1325563"/>
          </a:xfrm>
        </p:spPr>
        <p:txBody>
          <a:bodyPr/>
          <a:lstStyle/>
          <a:p>
            <a:r>
              <a:rPr lang="en-US" dirty="0" smtClean="0"/>
              <a:t>Voters with Disabilities</a:t>
            </a:r>
            <a:endParaRPr lang="en-US" dirty="0"/>
          </a:p>
        </p:txBody>
      </p:sp>
      <p:sp>
        <p:nvSpPr>
          <p:cNvPr id="3" name="Content Placeholder 2"/>
          <p:cNvSpPr>
            <a:spLocks noGrp="1"/>
          </p:cNvSpPr>
          <p:nvPr>
            <p:ph idx="1"/>
          </p:nvPr>
        </p:nvSpPr>
        <p:spPr/>
        <p:txBody>
          <a:bodyPr>
            <a:normAutofit lnSpcReduction="10000"/>
          </a:bodyPr>
          <a:lstStyle/>
          <a:p>
            <a:pPr marL="0" lvl="0" indent="0">
              <a:spcBef>
                <a:spcPts val="1200"/>
              </a:spcBef>
              <a:buClr>
                <a:schemeClr val="dk1"/>
              </a:buClr>
              <a:buSzPts val="1100"/>
              <a:buNone/>
            </a:pPr>
            <a:r>
              <a:rPr lang="en-US" dirty="0">
                <a:solidFill>
                  <a:schemeClr val="dk1"/>
                </a:solidFill>
              </a:rPr>
              <a:t>About 16 percent of voters in the United States have a disability. The American electoral system has a history of barriers and challenges to people with disabilities. Despite the size, diversity, and political power of the disabled community, voting remains hard.  Some states are passing laws that make it harder for people to vote. Some of these actions include:</a:t>
            </a:r>
          </a:p>
          <a:p>
            <a:pPr marL="0" lvl="0" indent="0">
              <a:spcBef>
                <a:spcPts val="1200"/>
              </a:spcBef>
              <a:buClr>
                <a:schemeClr val="dk1"/>
              </a:buClr>
              <a:buSzPts val="1100"/>
              <a:buNone/>
            </a:pPr>
            <a:r>
              <a:rPr lang="en-US" dirty="0">
                <a:solidFill>
                  <a:schemeClr val="dk1"/>
                </a:solidFill>
              </a:rPr>
              <a:t>•    	Limiting the use of mobile voting units. These are to help with the shortage of accessible and safe polling locations.</a:t>
            </a:r>
          </a:p>
          <a:p>
            <a:pPr marL="0" lvl="0" indent="0">
              <a:spcBef>
                <a:spcPts val="1200"/>
              </a:spcBef>
              <a:buClr>
                <a:schemeClr val="dk1"/>
              </a:buClr>
              <a:buSzPts val="1100"/>
              <a:buNone/>
            </a:pPr>
            <a:r>
              <a:rPr lang="en-US" dirty="0">
                <a:solidFill>
                  <a:schemeClr val="dk1"/>
                </a:solidFill>
              </a:rPr>
              <a:t>•    	Making it harder to access absentee ballots; and</a:t>
            </a:r>
          </a:p>
          <a:p>
            <a:pPr marL="0" lvl="0" indent="0">
              <a:spcBef>
                <a:spcPts val="1200"/>
              </a:spcBef>
              <a:buClr>
                <a:schemeClr val="dk1"/>
              </a:buClr>
              <a:buSzPts val="1100"/>
              <a:buNone/>
            </a:pPr>
            <a:r>
              <a:rPr lang="en-US" dirty="0">
                <a:solidFill>
                  <a:schemeClr val="dk1"/>
                </a:solidFill>
              </a:rPr>
              <a:t>•    	Limiting the use of secure ballot drop boxes.</a:t>
            </a:r>
          </a:p>
          <a:p>
            <a:endParaRPr lang="en-US" dirty="0"/>
          </a:p>
        </p:txBody>
      </p:sp>
    </p:spTree>
    <p:extLst>
      <p:ext uri="{BB962C8B-B14F-4D97-AF65-F5344CB8AC3E}">
        <p14:creationId xmlns:p14="http://schemas.microsoft.com/office/powerpoint/2010/main" val="8816181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1"/>
            <a:ext cx="10515600" cy="1325563"/>
          </a:xfrm>
        </p:spPr>
        <p:txBody>
          <a:bodyPr/>
          <a:lstStyle/>
          <a:p>
            <a:r>
              <a:rPr lang="en" b="1" dirty="0">
                <a:highlight>
                  <a:srgbClr val="FFFFFF"/>
                </a:highlight>
              </a:rPr>
              <a:t>Title II of the ADA</a:t>
            </a:r>
            <a:endParaRPr lang="en-US" dirty="0"/>
          </a:p>
        </p:txBody>
      </p:sp>
      <p:sp>
        <p:nvSpPr>
          <p:cNvPr id="3" name="Content Placeholder 2"/>
          <p:cNvSpPr>
            <a:spLocks noGrp="1"/>
          </p:cNvSpPr>
          <p:nvPr>
            <p:ph idx="1"/>
          </p:nvPr>
        </p:nvSpPr>
        <p:spPr>
          <a:xfrm>
            <a:off x="838200" y="1825624"/>
            <a:ext cx="10515600" cy="4904959"/>
          </a:xfrm>
        </p:spPr>
        <p:txBody>
          <a:bodyPr>
            <a:normAutofit/>
          </a:bodyPr>
          <a:lstStyle/>
          <a:p>
            <a:pPr>
              <a:spcBef>
                <a:spcPts val="1200"/>
              </a:spcBef>
              <a:buClr>
                <a:schemeClr val="dk1"/>
              </a:buClr>
              <a:buSzPct val="33846"/>
            </a:pPr>
            <a:r>
              <a:rPr lang="en-US" b="1" dirty="0" smtClean="0">
                <a:solidFill>
                  <a:schemeClr val="dk1"/>
                </a:solidFill>
                <a:highlight>
                  <a:srgbClr val="FFFFFF"/>
                </a:highlight>
              </a:rPr>
              <a:t>Untrained </a:t>
            </a:r>
            <a:r>
              <a:rPr lang="en-US" b="1" dirty="0">
                <a:solidFill>
                  <a:schemeClr val="dk1"/>
                </a:solidFill>
                <a:highlight>
                  <a:srgbClr val="FFFFFF"/>
                </a:highlight>
              </a:rPr>
              <a:t>poll workers, voting machine malfunctions, and a lack of accessible voting machines in polling locations prevent voters with disabilities from being able to vote.</a:t>
            </a:r>
          </a:p>
          <a:p>
            <a:pPr>
              <a:spcBef>
                <a:spcPts val="1200"/>
              </a:spcBef>
              <a:buClr>
                <a:schemeClr val="dk1"/>
              </a:buClr>
              <a:buSzPct val="33846"/>
              <a:buFont typeface="Wingdings" panose="05000000000000000000" pitchFamily="2" charset="2"/>
              <a:buChar char="§"/>
            </a:pPr>
            <a:r>
              <a:rPr lang="en-US" b="1" dirty="0" smtClean="0">
                <a:solidFill>
                  <a:schemeClr val="dk1"/>
                </a:solidFill>
                <a:highlight>
                  <a:srgbClr val="FFFFFF"/>
                </a:highlight>
              </a:rPr>
              <a:t>Paper </a:t>
            </a:r>
            <a:r>
              <a:rPr lang="en-US" b="1" dirty="0">
                <a:solidFill>
                  <a:schemeClr val="dk1"/>
                </a:solidFill>
                <a:highlight>
                  <a:srgbClr val="FFFFFF"/>
                </a:highlight>
              </a:rPr>
              <a:t>ballots (those that are mailed in when completed) cannot be completed privately and independently by those who need assistance to read the ballot.</a:t>
            </a:r>
          </a:p>
          <a:p>
            <a:pPr>
              <a:spcBef>
                <a:spcPts val="1200"/>
              </a:spcBef>
              <a:buClr>
                <a:schemeClr val="dk1"/>
              </a:buClr>
              <a:buSzPct val="33846"/>
              <a:buFont typeface="Wingdings" panose="05000000000000000000" pitchFamily="2" charset="2"/>
              <a:buChar char="§"/>
            </a:pPr>
            <a:r>
              <a:rPr lang="en-US" b="1" dirty="0" smtClean="0">
                <a:solidFill>
                  <a:schemeClr val="dk1"/>
                </a:solidFill>
                <a:highlight>
                  <a:srgbClr val="FFFFFF"/>
                </a:highlight>
              </a:rPr>
              <a:t>Paper </a:t>
            </a:r>
            <a:r>
              <a:rPr lang="en-US" b="1" dirty="0">
                <a:solidFill>
                  <a:schemeClr val="dk1"/>
                </a:solidFill>
                <a:highlight>
                  <a:srgbClr val="FFFFFF"/>
                </a:highlight>
              </a:rPr>
              <a:t>voter registration and absentee ballot request forms are inaccessible to blind and low-vision voters, and voters who have intellectual or other cognitive disabilities.</a:t>
            </a:r>
            <a:r>
              <a:rPr lang="en-US" dirty="0">
                <a:solidFill>
                  <a:schemeClr val="dk1"/>
                </a:solidFill>
                <a:highlight>
                  <a:srgbClr val="FFFFFF"/>
                </a:highlight>
              </a:rPr>
              <a:t> </a:t>
            </a:r>
          </a:p>
          <a:p>
            <a:pPr marL="0" lvl="0" indent="0">
              <a:spcBef>
                <a:spcPts val="1200"/>
              </a:spcBef>
              <a:buClr>
                <a:schemeClr val="dk1"/>
              </a:buClr>
              <a:buSzPct val="33846"/>
              <a:buNone/>
            </a:pPr>
            <a:endParaRPr lang="en-US" dirty="0"/>
          </a:p>
        </p:txBody>
      </p:sp>
    </p:spTree>
    <p:extLst>
      <p:ext uri="{BB962C8B-B14F-4D97-AF65-F5344CB8AC3E}">
        <p14:creationId xmlns:p14="http://schemas.microsoft.com/office/powerpoint/2010/main" val="12110337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a:highlight>
                  <a:srgbClr val="FFFFFF"/>
                </a:highlight>
              </a:rPr>
              <a:t>Title II of the </a:t>
            </a:r>
            <a:r>
              <a:rPr lang="en" b="1" dirty="0" smtClean="0">
                <a:highlight>
                  <a:srgbClr val="FFFFFF"/>
                </a:highlight>
              </a:rPr>
              <a:t>ADA (2)</a:t>
            </a:r>
            <a:endParaRPr lang="en-US" dirty="0"/>
          </a:p>
        </p:txBody>
      </p:sp>
      <p:sp>
        <p:nvSpPr>
          <p:cNvPr id="3" name="Content Placeholder 2"/>
          <p:cNvSpPr>
            <a:spLocks noGrp="1"/>
          </p:cNvSpPr>
          <p:nvPr>
            <p:ph idx="1"/>
          </p:nvPr>
        </p:nvSpPr>
        <p:spPr/>
        <p:txBody>
          <a:bodyPr>
            <a:normAutofit fontScale="92500" lnSpcReduction="10000"/>
          </a:bodyPr>
          <a:lstStyle/>
          <a:p>
            <a:pPr>
              <a:spcBef>
                <a:spcPts val="1200"/>
              </a:spcBef>
              <a:buClr>
                <a:schemeClr val="dk1"/>
              </a:buClr>
              <a:buSzPct val="33846"/>
            </a:pPr>
            <a:r>
              <a:rPr lang="en-US" dirty="0" smtClean="0">
                <a:solidFill>
                  <a:schemeClr val="dk1"/>
                </a:solidFill>
                <a:highlight>
                  <a:srgbClr val="FFFFFF"/>
                </a:highlight>
              </a:rPr>
              <a:t>Polling </a:t>
            </a:r>
            <a:r>
              <a:rPr lang="en-US" dirty="0">
                <a:solidFill>
                  <a:schemeClr val="dk1"/>
                </a:solidFill>
                <a:highlight>
                  <a:srgbClr val="FFFFFF"/>
                </a:highlight>
              </a:rPr>
              <a:t>locations are not always accessible for individuals with different mobility needs, such as getting around a location, and in and out of buildings.</a:t>
            </a:r>
          </a:p>
          <a:p>
            <a:pPr>
              <a:spcBef>
                <a:spcPts val="1200"/>
              </a:spcBef>
              <a:buClr>
                <a:schemeClr val="dk1"/>
              </a:buClr>
              <a:buSzPct val="33846"/>
            </a:pPr>
            <a:r>
              <a:rPr lang="en-US" dirty="0" smtClean="0">
                <a:solidFill>
                  <a:schemeClr val="dk1"/>
                </a:solidFill>
                <a:highlight>
                  <a:srgbClr val="FFFFFF"/>
                </a:highlight>
              </a:rPr>
              <a:t>Candidate </a:t>
            </a:r>
            <a:r>
              <a:rPr lang="en-US" dirty="0">
                <a:solidFill>
                  <a:schemeClr val="dk1"/>
                </a:solidFill>
                <a:highlight>
                  <a:srgbClr val="FFFFFF"/>
                </a:highlight>
              </a:rPr>
              <a:t>websites and election office websites are accessible.</a:t>
            </a:r>
          </a:p>
          <a:p>
            <a:pPr>
              <a:spcBef>
                <a:spcPts val="1200"/>
              </a:spcBef>
              <a:buClr>
                <a:schemeClr val="dk1"/>
              </a:buClr>
              <a:buSzPct val="33846"/>
            </a:pPr>
            <a:r>
              <a:rPr lang="en-US" dirty="0" smtClean="0">
                <a:solidFill>
                  <a:schemeClr val="dk1"/>
                </a:solidFill>
                <a:highlight>
                  <a:srgbClr val="FFFFFF"/>
                </a:highlight>
              </a:rPr>
              <a:t>Individuals </a:t>
            </a:r>
            <a:r>
              <a:rPr lang="en-US" dirty="0">
                <a:solidFill>
                  <a:schemeClr val="dk1"/>
                </a:solidFill>
                <a:highlight>
                  <a:srgbClr val="FFFFFF"/>
                </a:highlight>
              </a:rPr>
              <a:t>with disabilities don’t have information about accessible polling locations. Election materials must be accessible in all formats and for people with different disabilities. This includes large print, Braille, a person to read to them, plain language, and </a:t>
            </a:r>
            <a:r>
              <a:rPr lang="en-US" dirty="0" smtClean="0">
                <a:solidFill>
                  <a:schemeClr val="dk1"/>
                </a:solidFill>
                <a:highlight>
                  <a:srgbClr val="FFFFFF"/>
                </a:highlight>
              </a:rPr>
              <a:t>more.</a:t>
            </a:r>
          </a:p>
          <a:p>
            <a:pPr>
              <a:spcBef>
                <a:spcPts val="1200"/>
              </a:spcBef>
              <a:buClr>
                <a:schemeClr val="dk1"/>
              </a:buClr>
              <a:buSzPct val="33846"/>
            </a:pPr>
            <a:r>
              <a:rPr lang="en-US" dirty="0" smtClean="0">
                <a:solidFill>
                  <a:schemeClr val="dk1"/>
                </a:solidFill>
                <a:highlight>
                  <a:srgbClr val="FFFFFF"/>
                </a:highlight>
              </a:rPr>
              <a:t>Training </a:t>
            </a:r>
            <a:r>
              <a:rPr lang="en-US" dirty="0">
                <a:solidFill>
                  <a:schemeClr val="dk1"/>
                </a:solidFill>
                <a:highlight>
                  <a:srgbClr val="FFFFFF"/>
                </a:highlight>
              </a:rPr>
              <a:t>is needed for election officials, poll workers, and election volunteers on how to support people with disabilities to access and participate in elections.</a:t>
            </a:r>
            <a:endParaRPr lang="en-US" dirty="0"/>
          </a:p>
        </p:txBody>
      </p:sp>
    </p:spTree>
    <p:extLst>
      <p:ext uri="{BB962C8B-B14F-4D97-AF65-F5344CB8AC3E}">
        <p14:creationId xmlns:p14="http://schemas.microsoft.com/office/powerpoint/2010/main" val="78439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What do we want?</a:t>
            </a:r>
            <a:endParaRPr lang="en-US" dirty="0"/>
          </a:p>
        </p:txBody>
      </p:sp>
      <p:sp>
        <p:nvSpPr>
          <p:cNvPr id="3" name="Content Placeholder 2"/>
          <p:cNvSpPr>
            <a:spLocks noGrp="1"/>
          </p:cNvSpPr>
          <p:nvPr>
            <p:ph idx="1"/>
          </p:nvPr>
        </p:nvSpPr>
        <p:spPr/>
        <p:txBody>
          <a:bodyPr>
            <a:normAutofit fontScale="92500" lnSpcReduction="20000"/>
          </a:bodyPr>
          <a:lstStyle/>
          <a:p>
            <a:pPr marL="457200" lvl="0" indent="0">
              <a:spcBef>
                <a:spcPts val="1200"/>
              </a:spcBef>
              <a:buClr>
                <a:schemeClr val="dk1"/>
              </a:buClr>
              <a:buSzPct val="78571"/>
              <a:buNone/>
            </a:pPr>
            <a:r>
              <a:rPr lang="en-US" dirty="0">
                <a:solidFill>
                  <a:schemeClr val="dk1"/>
                </a:solidFill>
              </a:rPr>
              <a:t>Pass the John Lewis Voting Rights Advancement Act (H.R. 14) to have stronger legal protections against voting policies and practices that prevent people with disabilities participating in elections.</a:t>
            </a:r>
          </a:p>
          <a:p>
            <a:pPr marL="457200" lvl="0" indent="0">
              <a:spcBef>
                <a:spcPts val="1200"/>
              </a:spcBef>
              <a:buNone/>
            </a:pPr>
            <a:r>
              <a:rPr lang="en-US" dirty="0">
                <a:solidFill>
                  <a:schemeClr val="dk1"/>
                </a:solidFill>
              </a:rPr>
              <a:t>·</a:t>
            </a:r>
            <a:r>
              <a:rPr lang="en-US" sz="800" dirty="0">
                <a:solidFill>
                  <a:schemeClr val="dk1"/>
                </a:solidFill>
                <a:latin typeface="Times New Roman"/>
                <a:ea typeface="Times New Roman"/>
                <a:cs typeface="Times New Roman"/>
                <a:sym typeface="Times New Roman"/>
              </a:rPr>
              <a:t>  	</a:t>
            </a:r>
            <a:r>
              <a:rPr lang="en-US" dirty="0">
                <a:solidFill>
                  <a:schemeClr val="dk1"/>
                </a:solidFill>
              </a:rPr>
              <a:t>Remove paper ballot requirements in all federal legislation. </a:t>
            </a:r>
          </a:p>
          <a:p>
            <a:pPr marL="457200" lvl="0" indent="0">
              <a:spcBef>
                <a:spcPts val="1200"/>
              </a:spcBef>
              <a:buNone/>
            </a:pPr>
            <a:r>
              <a:rPr lang="en-US" dirty="0">
                <a:solidFill>
                  <a:schemeClr val="dk1"/>
                </a:solidFill>
              </a:rPr>
              <a:t>·</a:t>
            </a:r>
            <a:r>
              <a:rPr lang="en-US" sz="800" dirty="0">
                <a:solidFill>
                  <a:schemeClr val="dk1"/>
                </a:solidFill>
                <a:latin typeface="Times New Roman"/>
                <a:ea typeface="Times New Roman"/>
                <a:cs typeface="Times New Roman"/>
                <a:sym typeface="Times New Roman"/>
              </a:rPr>
              <a:t>  	</a:t>
            </a:r>
            <a:r>
              <a:rPr lang="en-US" dirty="0">
                <a:solidFill>
                  <a:schemeClr val="dk1"/>
                </a:solidFill>
              </a:rPr>
              <a:t>Pass legislation to collect data on how many people with disabilities participate in federal elections. This will help election offices meet the needs of people with disabilities.</a:t>
            </a:r>
          </a:p>
          <a:p>
            <a:pPr marL="0" lvl="0" indent="0">
              <a:spcBef>
                <a:spcPts val="1200"/>
              </a:spcBef>
              <a:buNone/>
            </a:pPr>
            <a:endParaRPr lang="en-US" dirty="0">
              <a:solidFill>
                <a:schemeClr val="dk1"/>
              </a:solidFill>
            </a:endParaRPr>
          </a:p>
          <a:p>
            <a:pPr marL="0" lvl="0" indent="0">
              <a:spcBef>
                <a:spcPts val="1200"/>
              </a:spcBef>
              <a:buNone/>
            </a:pPr>
            <a:r>
              <a:rPr lang="en-US" dirty="0">
                <a:solidFill>
                  <a:schemeClr val="dk1"/>
                </a:solidFill>
              </a:rPr>
              <a:t>Voting is not just a right but also a responsibility of citizenship. People with disabilities have the same duty to participate in the democratic process as anyone else, and their contributions are vital to building a more inclusive and equitable society.</a:t>
            </a:r>
          </a:p>
          <a:p>
            <a:endParaRPr lang="en-US" dirty="0"/>
          </a:p>
        </p:txBody>
      </p:sp>
    </p:spTree>
    <p:extLst>
      <p:ext uri="{BB962C8B-B14F-4D97-AF65-F5344CB8AC3E}">
        <p14:creationId xmlns:p14="http://schemas.microsoft.com/office/powerpoint/2010/main" val="34985618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Questions</a:t>
            </a:r>
            <a:endParaRPr lang="en-US" dirty="0"/>
          </a:p>
        </p:txBody>
      </p:sp>
      <p:sp>
        <p:nvSpPr>
          <p:cNvPr id="3" name="Content Placeholder 2"/>
          <p:cNvSpPr>
            <a:spLocks noGrp="1"/>
          </p:cNvSpPr>
          <p:nvPr>
            <p:ph idx="1"/>
          </p:nvPr>
        </p:nvSpPr>
        <p:spPr/>
        <p:txBody>
          <a:bodyPr/>
          <a:lstStyle/>
          <a:p>
            <a:pPr marL="0" indent="0">
              <a:buNone/>
            </a:pPr>
            <a:endParaRPr lang="en-US" dirty="0"/>
          </a:p>
        </p:txBody>
      </p:sp>
    </p:spTree>
    <p:extLst>
      <p:ext uri="{BB962C8B-B14F-4D97-AF65-F5344CB8AC3E}">
        <p14:creationId xmlns:p14="http://schemas.microsoft.com/office/powerpoint/2010/main" val="1859941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58611"/>
            <a:ext cx="10515600" cy="1325563"/>
          </a:xfrm>
        </p:spPr>
        <p:txBody>
          <a:bodyPr/>
          <a:lstStyle/>
          <a:p>
            <a:r>
              <a:rPr lang="en-US" dirty="0" smtClean="0"/>
              <a:t>Panelists</a:t>
            </a:r>
            <a:endParaRPr lang="en-US" dirty="0"/>
          </a:p>
        </p:txBody>
      </p:sp>
      <p:sp>
        <p:nvSpPr>
          <p:cNvPr id="3" name="Content Placeholder 2"/>
          <p:cNvSpPr>
            <a:spLocks noGrp="1"/>
          </p:cNvSpPr>
          <p:nvPr>
            <p:ph idx="1"/>
          </p:nvPr>
        </p:nvSpPr>
        <p:spPr/>
        <p:txBody>
          <a:bodyPr/>
          <a:lstStyle/>
          <a:p>
            <a:pPr marL="0" indent="0">
              <a:buNone/>
            </a:pPr>
            <a:endParaRPr lang="en-US" dirty="0"/>
          </a:p>
          <a:p>
            <a:pPr lvl="0"/>
            <a:r>
              <a:rPr lang="en-US" dirty="0"/>
              <a:t>Moderator: Laura Kaloi – Stride Policy </a:t>
            </a:r>
            <a:r>
              <a:rPr lang="en-US" dirty="0" smtClean="0"/>
              <a:t>Solutions</a:t>
            </a:r>
          </a:p>
          <a:p>
            <a:r>
              <a:rPr lang="en-US" dirty="0"/>
              <a:t>Alexia Kemerling – American </a:t>
            </a:r>
            <a:r>
              <a:rPr lang="en-US" dirty="0" smtClean="0"/>
              <a:t>Association</a:t>
            </a:r>
            <a:r>
              <a:rPr lang="en-US" dirty="0"/>
              <a:t>. of People with Disabilities REV UP Coalitions Coordinator </a:t>
            </a:r>
            <a:endParaRPr lang="en-US" dirty="0" smtClean="0"/>
          </a:p>
          <a:p>
            <a:r>
              <a:rPr lang="en-US" dirty="0"/>
              <a:t>Robin Troutman – Interim Executive Director – National Assn. of Councils on Developmental </a:t>
            </a:r>
            <a:r>
              <a:rPr lang="en-US" dirty="0" smtClean="0"/>
              <a:t>Disabilities</a:t>
            </a:r>
            <a:endParaRPr lang="en-US" dirty="0"/>
          </a:p>
          <a:p>
            <a:pPr lvl="0"/>
            <a:r>
              <a:rPr lang="en-US" dirty="0"/>
              <a:t>Sachin Dev Pavithran – Executive Director, U.S. Access Board</a:t>
            </a:r>
          </a:p>
          <a:p>
            <a:pPr marL="0" indent="0">
              <a:buNone/>
            </a:pPr>
            <a:endParaRPr lang="en-US" dirty="0"/>
          </a:p>
        </p:txBody>
      </p:sp>
    </p:spTree>
    <p:extLst>
      <p:ext uri="{BB962C8B-B14F-4D97-AF65-F5344CB8AC3E}">
        <p14:creationId xmlns:p14="http://schemas.microsoft.com/office/powerpoint/2010/main" val="541787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What is REV UP?</a:t>
            </a:r>
            <a:endParaRPr lang="en-US" dirty="0"/>
          </a:p>
        </p:txBody>
      </p:sp>
      <p:sp>
        <p:nvSpPr>
          <p:cNvPr id="3" name="Content Placeholder 2"/>
          <p:cNvSpPr>
            <a:spLocks noGrp="1"/>
          </p:cNvSpPr>
          <p:nvPr>
            <p:ph idx="1"/>
          </p:nvPr>
        </p:nvSpPr>
        <p:spPr/>
        <p:txBody>
          <a:bodyPr/>
          <a:lstStyle/>
          <a:p>
            <a:pPr marL="457200" lvl="0" indent="-342900">
              <a:spcBef>
                <a:spcPts val="0"/>
              </a:spcBef>
              <a:buSzPts val="1800"/>
              <a:buChar char="●"/>
            </a:pPr>
            <a:endParaRPr lang="en-US" dirty="0" smtClean="0"/>
          </a:p>
          <a:p>
            <a:pPr marL="457200" lvl="0" indent="-342900">
              <a:spcBef>
                <a:spcPts val="0"/>
              </a:spcBef>
              <a:spcAft>
                <a:spcPts val="600"/>
              </a:spcAft>
              <a:buSzPts val="1800"/>
              <a:buChar char="●"/>
            </a:pPr>
            <a:r>
              <a:rPr lang="en-US" dirty="0" smtClean="0"/>
              <a:t>REV </a:t>
            </a:r>
            <a:r>
              <a:rPr lang="en-US" dirty="0"/>
              <a:t>UP stands for "Register! Educate! Vote! Use your Power!”</a:t>
            </a:r>
          </a:p>
          <a:p>
            <a:pPr marL="457200" lvl="0" indent="-342900">
              <a:spcBef>
                <a:spcPts val="0"/>
              </a:spcBef>
              <a:spcAft>
                <a:spcPts val="600"/>
              </a:spcAft>
              <a:buSzPts val="1800"/>
              <a:buChar char="●"/>
            </a:pPr>
            <a:r>
              <a:rPr lang="en-US" dirty="0"/>
              <a:t>Founded in 2016 by grassroots organizers in Texas</a:t>
            </a:r>
          </a:p>
          <a:p>
            <a:pPr marL="457200" lvl="0" indent="-342900">
              <a:spcBef>
                <a:spcPts val="0"/>
              </a:spcBef>
              <a:spcAft>
                <a:spcPts val="600"/>
              </a:spcAft>
              <a:buSzPts val="1800"/>
              <a:buChar char="●"/>
            </a:pPr>
            <a:r>
              <a:rPr lang="en-US" dirty="0"/>
              <a:t>Build the power of the disability vote through:</a:t>
            </a:r>
          </a:p>
          <a:p>
            <a:pPr marL="914400" lvl="1" indent="-317500">
              <a:spcBef>
                <a:spcPts val="0"/>
              </a:spcBef>
              <a:spcAft>
                <a:spcPts val="600"/>
              </a:spcAft>
              <a:buSzPts val="1400"/>
              <a:buChar char="○"/>
            </a:pPr>
            <a:r>
              <a:rPr lang="en-US" dirty="0"/>
              <a:t>Increasing civic engagement in the disability community </a:t>
            </a:r>
          </a:p>
          <a:p>
            <a:pPr marL="914400" lvl="1" indent="-317500">
              <a:spcBef>
                <a:spcPts val="0"/>
              </a:spcBef>
              <a:spcAft>
                <a:spcPts val="600"/>
              </a:spcAft>
              <a:buSzPts val="1400"/>
              <a:buChar char="○"/>
            </a:pPr>
            <a:r>
              <a:rPr lang="en-US" dirty="0"/>
              <a:t>Improving the accessibility of elections</a:t>
            </a:r>
          </a:p>
          <a:p>
            <a:pPr marL="457200" lvl="0" indent="-342900">
              <a:spcBef>
                <a:spcPts val="0"/>
              </a:spcBef>
              <a:spcAft>
                <a:spcPts val="600"/>
              </a:spcAft>
              <a:buSzPts val="1800"/>
              <a:buChar char="●"/>
            </a:pPr>
            <a:r>
              <a:rPr lang="en-US" dirty="0"/>
              <a:t>Coalitions in 20 states, partners in 44</a:t>
            </a:r>
          </a:p>
          <a:p>
            <a:endParaRPr lang="en-US" dirty="0"/>
          </a:p>
        </p:txBody>
      </p:sp>
    </p:spTree>
    <p:extLst>
      <p:ext uri="{BB962C8B-B14F-4D97-AF65-F5344CB8AC3E}">
        <p14:creationId xmlns:p14="http://schemas.microsoft.com/office/powerpoint/2010/main" val="570945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2"/>
            <a:ext cx="10515600" cy="1325563"/>
          </a:xfrm>
        </p:spPr>
        <p:txBody>
          <a:bodyPr/>
          <a:lstStyle/>
          <a:p>
            <a:r>
              <a:rPr lang="en" dirty="0"/>
              <a:t>Our Work</a:t>
            </a:r>
            <a:endParaRPr lang="en-US" dirty="0"/>
          </a:p>
        </p:txBody>
      </p:sp>
      <p:sp>
        <p:nvSpPr>
          <p:cNvPr id="3" name="Content Placeholder 2"/>
          <p:cNvSpPr>
            <a:spLocks noGrp="1"/>
          </p:cNvSpPr>
          <p:nvPr>
            <p:ph idx="1"/>
          </p:nvPr>
        </p:nvSpPr>
        <p:spPr/>
        <p:txBody>
          <a:bodyPr/>
          <a:lstStyle/>
          <a:p>
            <a:pPr marL="457200" lvl="0" indent="-342900">
              <a:spcBef>
                <a:spcPts val="0"/>
              </a:spcBef>
              <a:buSzPts val="1800"/>
              <a:buAutoNum type="arabicPeriod"/>
            </a:pPr>
            <a:r>
              <a:rPr lang="en-US" dirty="0"/>
              <a:t>Voter Outreach – we work to register and support disabled voters in the community and in congregate settings</a:t>
            </a:r>
          </a:p>
          <a:p>
            <a:pPr marL="457200" lvl="0" indent="-342900">
              <a:spcBef>
                <a:spcPts val="0"/>
              </a:spcBef>
              <a:buSzPts val="1800"/>
              <a:buAutoNum type="arabicPeriod"/>
            </a:pPr>
            <a:r>
              <a:rPr lang="en-US" dirty="0"/>
              <a:t>Increasing Election Accessibility – from legislative advocacy to working and monitoring polling places to building relationships with local elected officials</a:t>
            </a:r>
          </a:p>
          <a:p>
            <a:pPr marL="457200" lvl="0" indent="-342900">
              <a:spcBef>
                <a:spcPts val="0"/>
              </a:spcBef>
              <a:buSzPts val="1800"/>
              <a:buAutoNum type="arabicPeriod"/>
            </a:pPr>
            <a:r>
              <a:rPr lang="en-US" dirty="0"/>
              <a:t>Fighting Voter Suppression – showing up for our rights from the statehouse to the courthouse</a:t>
            </a:r>
          </a:p>
          <a:p>
            <a:pPr marL="457200" lvl="0" indent="-342900">
              <a:spcBef>
                <a:spcPts val="0"/>
              </a:spcBef>
              <a:buSzPts val="1800"/>
              <a:buAutoNum type="arabicPeriod"/>
            </a:pPr>
            <a:r>
              <a:rPr lang="en-US" dirty="0"/>
              <a:t>Building Civic Engagement – convening local leaders, distributing grants to support grassroots work</a:t>
            </a:r>
          </a:p>
          <a:p>
            <a:pPr marL="457200" lvl="0" indent="-342900">
              <a:spcBef>
                <a:spcPts val="0"/>
              </a:spcBef>
              <a:buSzPts val="1800"/>
              <a:buAutoNum type="arabicPeriod"/>
            </a:pPr>
            <a:r>
              <a:rPr lang="en-US" dirty="0"/>
              <a:t>Grow Visibility – hosting nonpartisan candidate forums on disability, engaging with campaigns</a:t>
            </a:r>
          </a:p>
          <a:p>
            <a:endParaRPr lang="en-US" dirty="0"/>
          </a:p>
        </p:txBody>
      </p:sp>
    </p:spTree>
    <p:extLst>
      <p:ext uri="{BB962C8B-B14F-4D97-AF65-F5344CB8AC3E}">
        <p14:creationId xmlns:p14="http://schemas.microsoft.com/office/powerpoint/2010/main" val="335870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181" y="949741"/>
            <a:ext cx="10515600" cy="1325563"/>
          </a:xfrm>
        </p:spPr>
        <p:txBody>
          <a:bodyPr/>
          <a:lstStyle/>
          <a:p>
            <a:r>
              <a:rPr lang="en" dirty="0"/>
              <a:t>State Voting Legislation: The Big Picture</a:t>
            </a:r>
            <a:endParaRPr lang="en-US" dirty="0"/>
          </a:p>
        </p:txBody>
      </p:sp>
      <p:sp>
        <p:nvSpPr>
          <p:cNvPr id="3" name="Content Placeholder 2"/>
          <p:cNvSpPr>
            <a:spLocks noGrp="1"/>
          </p:cNvSpPr>
          <p:nvPr>
            <p:ph idx="1"/>
          </p:nvPr>
        </p:nvSpPr>
        <p:spPr>
          <a:xfrm>
            <a:off x="1063053" y="2635094"/>
            <a:ext cx="10515600" cy="4351338"/>
          </a:xfrm>
        </p:spPr>
        <p:txBody>
          <a:bodyPr/>
          <a:lstStyle/>
          <a:p>
            <a:pPr marL="457200" lvl="0" indent="-342900">
              <a:spcBef>
                <a:spcPts val="0"/>
              </a:spcBef>
              <a:buSzPts val="1800"/>
              <a:buChar char="●"/>
            </a:pPr>
            <a:r>
              <a:rPr lang="en-US" dirty="0"/>
              <a:t>14 states adopted more restrictive voting laws</a:t>
            </a:r>
          </a:p>
          <a:p>
            <a:pPr marL="457200" lvl="0" indent="-342900">
              <a:spcBef>
                <a:spcPts val="0"/>
              </a:spcBef>
              <a:buSzPts val="1800"/>
              <a:buChar char="●"/>
            </a:pPr>
            <a:r>
              <a:rPr lang="en-US" dirty="0"/>
              <a:t>23 states adopted expansive voting laws</a:t>
            </a:r>
          </a:p>
          <a:p>
            <a:pPr marL="0" indent="0">
              <a:buNone/>
            </a:pPr>
            <a:endParaRPr lang="en-US" dirty="0"/>
          </a:p>
        </p:txBody>
      </p:sp>
    </p:spTree>
    <p:extLst>
      <p:ext uri="{BB962C8B-B14F-4D97-AF65-F5344CB8AC3E}">
        <p14:creationId xmlns:p14="http://schemas.microsoft.com/office/powerpoint/2010/main" val="39770922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29845"/>
            <a:ext cx="10515600" cy="1325563"/>
          </a:xfrm>
        </p:spPr>
        <p:txBody>
          <a:bodyPr/>
          <a:lstStyle/>
          <a:p>
            <a:r>
              <a:rPr lang="en" dirty="0"/>
              <a:t>State Voting Legislation Trends: The Bad News</a:t>
            </a:r>
            <a:endParaRPr lang="en-US" dirty="0"/>
          </a:p>
        </p:txBody>
      </p:sp>
      <p:sp>
        <p:nvSpPr>
          <p:cNvPr id="3" name="Content Placeholder 2"/>
          <p:cNvSpPr>
            <a:spLocks noGrp="1"/>
          </p:cNvSpPr>
          <p:nvPr>
            <p:ph idx="1"/>
          </p:nvPr>
        </p:nvSpPr>
        <p:spPr>
          <a:xfrm>
            <a:off x="838200" y="2365271"/>
            <a:ext cx="10515600" cy="4351338"/>
          </a:xfrm>
        </p:spPr>
        <p:txBody>
          <a:bodyPr/>
          <a:lstStyle/>
          <a:p>
            <a:pPr marL="457200" lvl="0" indent="-342900">
              <a:spcBef>
                <a:spcPts val="0"/>
              </a:spcBef>
              <a:spcAft>
                <a:spcPts val="600"/>
              </a:spcAft>
              <a:buSzPts val="1800"/>
              <a:buChar char="●"/>
            </a:pPr>
            <a:r>
              <a:rPr lang="en-US" dirty="0"/>
              <a:t> Criminalizing voter assistance</a:t>
            </a:r>
          </a:p>
          <a:p>
            <a:pPr marL="914400" lvl="1" indent="-317500">
              <a:spcBef>
                <a:spcPts val="0"/>
              </a:spcBef>
              <a:spcAft>
                <a:spcPts val="600"/>
              </a:spcAft>
              <a:buSzPts val="1400"/>
              <a:buChar char="○"/>
            </a:pPr>
            <a:r>
              <a:rPr lang="en-US" dirty="0"/>
              <a:t>13 states have passed laws since 2021 </a:t>
            </a:r>
          </a:p>
          <a:p>
            <a:pPr marL="914400" lvl="1" indent="-317500">
              <a:spcBef>
                <a:spcPts val="0"/>
              </a:spcBef>
              <a:spcAft>
                <a:spcPts val="600"/>
              </a:spcAft>
              <a:buSzPts val="1400"/>
              <a:buChar char="○"/>
            </a:pPr>
            <a:r>
              <a:rPr lang="en-US" dirty="0"/>
              <a:t>To name a few: Alabama, Texas, Georgia, Florida, Mississippi</a:t>
            </a:r>
          </a:p>
          <a:p>
            <a:pPr marL="1371600" lvl="2" indent="-317500">
              <a:spcBef>
                <a:spcPts val="0"/>
              </a:spcBef>
              <a:spcAft>
                <a:spcPts val="600"/>
              </a:spcAft>
              <a:buSzPts val="1400"/>
              <a:buChar char="■"/>
            </a:pPr>
            <a:r>
              <a:rPr lang="en-US" dirty="0"/>
              <a:t>Maryland also introduced a bill on this in 2024</a:t>
            </a:r>
          </a:p>
          <a:p>
            <a:pPr marL="914400" lvl="1" indent="-317500">
              <a:spcBef>
                <a:spcPts val="0"/>
              </a:spcBef>
              <a:spcAft>
                <a:spcPts val="600"/>
              </a:spcAft>
              <a:buSzPts val="1400"/>
              <a:buChar char="○"/>
            </a:pPr>
            <a:r>
              <a:rPr lang="en-US" dirty="0"/>
              <a:t>Violations of Voting Rights Act, CMS Nursing Home guidelines</a:t>
            </a:r>
          </a:p>
          <a:p>
            <a:pPr marL="457200" lvl="0" indent="-342900">
              <a:spcBef>
                <a:spcPts val="0"/>
              </a:spcBef>
              <a:spcAft>
                <a:spcPts val="600"/>
              </a:spcAft>
              <a:buSzPts val="1800"/>
              <a:buChar char="●"/>
            </a:pPr>
            <a:r>
              <a:rPr lang="en-US" dirty="0"/>
              <a:t>Increased voter ID laws</a:t>
            </a:r>
          </a:p>
          <a:p>
            <a:pPr marL="914400" lvl="1" indent="-317500">
              <a:spcBef>
                <a:spcPts val="0"/>
              </a:spcBef>
              <a:spcAft>
                <a:spcPts val="600"/>
              </a:spcAft>
              <a:buSzPts val="1400"/>
              <a:buChar char="○"/>
            </a:pPr>
            <a:r>
              <a:rPr lang="en-US" dirty="0"/>
              <a:t>North Carolina, Ohio, Idaho – 36 total states now require ID to vote</a:t>
            </a:r>
          </a:p>
          <a:p>
            <a:pPr marL="457200" lvl="0" indent="-342900">
              <a:spcBef>
                <a:spcPts val="0"/>
              </a:spcBef>
              <a:spcAft>
                <a:spcPts val="600"/>
              </a:spcAft>
              <a:buSzPts val="1800"/>
              <a:buChar char="●"/>
            </a:pPr>
            <a:r>
              <a:rPr lang="en-US" dirty="0"/>
              <a:t>Making it harder to vote by mail</a:t>
            </a:r>
          </a:p>
          <a:p>
            <a:pPr marL="0" indent="0">
              <a:buNone/>
            </a:pPr>
            <a:endParaRPr lang="en-US" dirty="0"/>
          </a:p>
        </p:txBody>
      </p:sp>
    </p:spTree>
    <p:extLst>
      <p:ext uri="{BB962C8B-B14F-4D97-AF65-F5344CB8AC3E}">
        <p14:creationId xmlns:p14="http://schemas.microsoft.com/office/powerpoint/2010/main" val="1270010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4889"/>
            <a:ext cx="10515600" cy="1325563"/>
          </a:xfrm>
        </p:spPr>
        <p:txBody>
          <a:bodyPr/>
          <a:lstStyle/>
          <a:p>
            <a:r>
              <a:rPr lang="en" dirty="0"/>
              <a:t>State Voting Legislation Trends: The Good News</a:t>
            </a:r>
            <a:endParaRPr lang="en-US" dirty="0"/>
          </a:p>
        </p:txBody>
      </p:sp>
      <p:sp>
        <p:nvSpPr>
          <p:cNvPr id="3" name="Content Placeholder 2"/>
          <p:cNvSpPr>
            <a:spLocks noGrp="1"/>
          </p:cNvSpPr>
          <p:nvPr>
            <p:ph idx="1"/>
          </p:nvPr>
        </p:nvSpPr>
        <p:spPr>
          <a:xfrm>
            <a:off x="838200" y="2230359"/>
            <a:ext cx="10515600" cy="4351338"/>
          </a:xfrm>
        </p:spPr>
        <p:txBody>
          <a:bodyPr/>
          <a:lstStyle/>
          <a:p>
            <a:pPr marL="457200" lvl="0" indent="-342900">
              <a:spcBef>
                <a:spcPts val="600"/>
              </a:spcBef>
              <a:buSzPts val="1800"/>
              <a:buChar char="●"/>
            </a:pPr>
            <a:r>
              <a:rPr lang="en-US" dirty="0"/>
              <a:t>Improving vote by mail</a:t>
            </a:r>
          </a:p>
          <a:p>
            <a:pPr marL="914400" lvl="1" indent="-317500">
              <a:spcBef>
                <a:spcPts val="600"/>
              </a:spcBef>
              <a:buSzPts val="1400"/>
              <a:buChar char="○"/>
            </a:pPr>
            <a:r>
              <a:rPr lang="en-US" dirty="0"/>
              <a:t>New York, Connecticut, </a:t>
            </a:r>
          </a:p>
          <a:p>
            <a:pPr marL="457200" lvl="0" indent="-342900">
              <a:spcBef>
                <a:spcPts val="600"/>
              </a:spcBef>
              <a:buSzPts val="1800"/>
              <a:buChar char="●"/>
            </a:pPr>
            <a:r>
              <a:rPr lang="en-US" dirty="0"/>
              <a:t>Increasing or improving restoration of voting rights for people with past criminal convictions</a:t>
            </a:r>
          </a:p>
          <a:p>
            <a:pPr marL="457200" lvl="0" indent="-342900">
              <a:spcBef>
                <a:spcPts val="600"/>
              </a:spcBef>
              <a:buSzPts val="1800"/>
              <a:buChar char="●"/>
            </a:pPr>
            <a:r>
              <a:rPr lang="en-US" dirty="0"/>
              <a:t>Ballot measure plain language/readability bills</a:t>
            </a:r>
          </a:p>
          <a:p>
            <a:pPr marL="914400" lvl="1" indent="-317500">
              <a:spcBef>
                <a:spcPts val="600"/>
              </a:spcBef>
              <a:buSzPts val="1400"/>
              <a:buChar char="○"/>
            </a:pPr>
            <a:r>
              <a:rPr lang="en-US" dirty="0"/>
              <a:t>New York, North Dakota </a:t>
            </a:r>
          </a:p>
          <a:p>
            <a:pPr marL="457200" lvl="0" indent="-342900">
              <a:spcBef>
                <a:spcPts val="600"/>
              </a:spcBef>
              <a:buSzPts val="1800"/>
              <a:buChar char="●"/>
            </a:pPr>
            <a:r>
              <a:rPr lang="en-US" dirty="0"/>
              <a:t>Improving Election Day Accessibility</a:t>
            </a:r>
          </a:p>
          <a:p>
            <a:pPr marL="914400" lvl="1" indent="-317500">
              <a:spcBef>
                <a:spcPts val="600"/>
              </a:spcBef>
              <a:buSzPts val="1400"/>
              <a:buChar char="○"/>
            </a:pPr>
            <a:r>
              <a:rPr lang="en-US" dirty="0"/>
              <a:t>Louisiana: ADA point person, Voting Accessibility Advisory Group </a:t>
            </a:r>
          </a:p>
          <a:p>
            <a:pPr marL="0" indent="0">
              <a:buNone/>
            </a:pPr>
            <a:endParaRPr lang="en-US" dirty="0"/>
          </a:p>
        </p:txBody>
      </p:sp>
    </p:spTree>
    <p:extLst>
      <p:ext uri="{BB962C8B-B14F-4D97-AF65-F5344CB8AC3E}">
        <p14:creationId xmlns:p14="http://schemas.microsoft.com/office/powerpoint/2010/main" val="5996228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Polling Place Accessibility</a:t>
            </a:r>
            <a:endParaRPr lang="en-US" dirty="0"/>
          </a:p>
        </p:txBody>
      </p:sp>
      <p:sp>
        <p:nvSpPr>
          <p:cNvPr id="3" name="Content Placeholder 2"/>
          <p:cNvSpPr>
            <a:spLocks noGrp="1"/>
          </p:cNvSpPr>
          <p:nvPr>
            <p:ph idx="1"/>
          </p:nvPr>
        </p:nvSpPr>
        <p:spPr/>
        <p:txBody>
          <a:bodyPr/>
          <a:lstStyle/>
          <a:p>
            <a:pPr marL="457200" lvl="0" indent="-342900">
              <a:spcBef>
                <a:spcPts val="0"/>
              </a:spcBef>
              <a:spcAft>
                <a:spcPts val="600"/>
              </a:spcAft>
              <a:buSzPts val="1800"/>
              <a:buChar char="●"/>
            </a:pPr>
            <a:r>
              <a:rPr lang="en-US" dirty="0"/>
              <a:t>Common barriers</a:t>
            </a:r>
          </a:p>
          <a:p>
            <a:pPr marL="914400" lvl="1" indent="-317500">
              <a:spcBef>
                <a:spcPts val="0"/>
              </a:spcBef>
              <a:spcAft>
                <a:spcPts val="600"/>
              </a:spcAft>
              <a:buSzPts val="1400"/>
              <a:buChar char="○"/>
            </a:pPr>
            <a:r>
              <a:rPr lang="en-US" dirty="0"/>
              <a:t>Accessible machines not working</a:t>
            </a:r>
          </a:p>
          <a:p>
            <a:pPr marL="914400" lvl="1" indent="-317500">
              <a:spcBef>
                <a:spcPts val="0"/>
              </a:spcBef>
              <a:spcAft>
                <a:spcPts val="600"/>
              </a:spcAft>
              <a:buSzPts val="1400"/>
              <a:buChar char="○"/>
            </a:pPr>
            <a:r>
              <a:rPr lang="en-US" dirty="0"/>
              <a:t>Poll workers not trained to support voters with disabilities</a:t>
            </a:r>
          </a:p>
          <a:p>
            <a:pPr marL="914400" lvl="1" indent="-317500">
              <a:spcBef>
                <a:spcPts val="0"/>
              </a:spcBef>
              <a:spcAft>
                <a:spcPts val="600"/>
              </a:spcAft>
              <a:buSzPts val="1400"/>
              <a:buChar char="○"/>
            </a:pPr>
            <a:r>
              <a:rPr lang="en-US" dirty="0"/>
              <a:t>Physical barriers</a:t>
            </a:r>
          </a:p>
          <a:p>
            <a:pPr marL="914400" lvl="1" indent="-317500">
              <a:spcBef>
                <a:spcPts val="0"/>
              </a:spcBef>
              <a:spcAft>
                <a:spcPts val="600"/>
              </a:spcAft>
              <a:buSzPts val="1400"/>
              <a:buChar char="○"/>
            </a:pPr>
            <a:r>
              <a:rPr lang="en-US" dirty="0"/>
              <a:t>Bias/prejudice toward disabled voters</a:t>
            </a:r>
          </a:p>
          <a:p>
            <a:pPr marL="457200" lvl="0" indent="-342900">
              <a:spcBef>
                <a:spcPts val="0"/>
              </a:spcBef>
              <a:spcAft>
                <a:spcPts val="600"/>
              </a:spcAft>
              <a:buSzPts val="1800"/>
              <a:buChar char="●"/>
            </a:pPr>
            <a:r>
              <a:rPr lang="en-US" dirty="0"/>
              <a:t>National Polling Accessibility Audit Workgroup</a:t>
            </a:r>
          </a:p>
          <a:p>
            <a:pPr marL="457200" lvl="0" indent="-342900">
              <a:spcBef>
                <a:spcPts val="0"/>
              </a:spcBef>
              <a:spcAft>
                <a:spcPts val="600"/>
              </a:spcAft>
              <a:buSzPts val="1800"/>
              <a:buChar char="●"/>
            </a:pPr>
            <a:r>
              <a:rPr lang="en-US" dirty="0"/>
              <a:t>Training and partnering with Election Protection groups </a:t>
            </a:r>
          </a:p>
          <a:p>
            <a:pPr marL="457200" lvl="0" indent="-342900">
              <a:spcBef>
                <a:spcPts val="0"/>
              </a:spcBef>
              <a:spcAft>
                <a:spcPts val="600"/>
              </a:spcAft>
              <a:buSzPts val="1800"/>
              <a:buChar char="●"/>
            </a:pPr>
            <a:r>
              <a:rPr lang="en-US" dirty="0"/>
              <a:t>Recruiting more people with disabilities to be poll workers</a:t>
            </a:r>
          </a:p>
          <a:p>
            <a:pPr marL="0" indent="0">
              <a:buNone/>
            </a:pPr>
            <a:endParaRPr lang="en-US" dirty="0"/>
          </a:p>
        </p:txBody>
      </p:sp>
    </p:spTree>
    <p:extLst>
      <p:ext uri="{BB962C8B-B14F-4D97-AF65-F5344CB8AC3E}">
        <p14:creationId xmlns:p14="http://schemas.microsoft.com/office/powerpoint/2010/main" val="3549541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Voting Rights at the National Level</a:t>
            </a:r>
            <a:endParaRPr lang="en-US" dirty="0"/>
          </a:p>
        </p:txBody>
      </p:sp>
      <p:sp>
        <p:nvSpPr>
          <p:cNvPr id="3" name="Content Placeholder 2"/>
          <p:cNvSpPr>
            <a:spLocks noGrp="1"/>
          </p:cNvSpPr>
          <p:nvPr>
            <p:ph idx="1"/>
          </p:nvPr>
        </p:nvSpPr>
        <p:spPr/>
        <p:txBody>
          <a:bodyPr/>
          <a:lstStyle/>
          <a:p>
            <a:pPr marL="0" indent="0">
              <a:buNone/>
            </a:pPr>
            <a:r>
              <a:rPr lang="en-US" sz="3600" dirty="0">
                <a:solidFill>
                  <a:schemeClr val="dk1"/>
                </a:solidFill>
              </a:rPr>
              <a:t>Federal law says that every voter can receive, mark, verify, and cast a private and independent ballot. Federal law requires that all types of voting, (in-person and vote-by-mail), be accessible to voters with disabilities.</a:t>
            </a:r>
          </a:p>
          <a:p>
            <a:endParaRPr lang="en-US" dirty="0"/>
          </a:p>
        </p:txBody>
      </p:sp>
    </p:spTree>
    <p:extLst>
      <p:ext uri="{BB962C8B-B14F-4D97-AF65-F5344CB8AC3E}">
        <p14:creationId xmlns:p14="http://schemas.microsoft.com/office/powerpoint/2010/main" val="919649569"/>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ATAP">
      <a:dk1>
        <a:sysClr val="windowText" lastClr="000000"/>
      </a:dk1>
      <a:lt1>
        <a:sysClr val="window" lastClr="FFFFFF"/>
      </a:lt1>
      <a:dk2>
        <a:srgbClr val="44546A"/>
      </a:dk2>
      <a:lt2>
        <a:srgbClr val="FFFFFF"/>
      </a:lt2>
      <a:accent1>
        <a:srgbClr val="266194"/>
      </a:accent1>
      <a:accent2>
        <a:srgbClr val="DB252E"/>
      </a:accent2>
      <a:accent3>
        <a:srgbClr val="7CAED5"/>
      </a:accent3>
      <a:accent4>
        <a:srgbClr val="242C49"/>
      </a:accent4>
      <a:accent5>
        <a:srgbClr val="FFD965"/>
      </a:accent5>
      <a:accent6>
        <a:srgbClr val="70AD47"/>
      </a:accent6>
      <a:hlink>
        <a:srgbClr val="0563C1"/>
      </a:hlink>
      <a:folHlink>
        <a:srgbClr val="266194"/>
      </a:folHlink>
    </a:clrScheme>
    <a:fontScheme name="ATAP">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8B81A4E-73BC-4AE4-B275-FE8B62000EF9}" vid="{235C5344-8963-4129-98D6-D867B494B5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ATAP AT3 joint template</Template>
  <TotalTime>1299</TotalTime>
  <Words>894</Words>
  <Application>Microsoft Office PowerPoint</Application>
  <PresentationFormat>Widescreen</PresentationFormat>
  <Paragraphs>82</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Arial Bold</vt:lpstr>
      <vt:lpstr>Calibri</vt:lpstr>
      <vt:lpstr>Times New Roman</vt:lpstr>
      <vt:lpstr>Wingdings</vt:lpstr>
      <vt:lpstr>Custom Design</vt:lpstr>
      <vt:lpstr>Accessible Voting:  Where Are We in 2024? </vt:lpstr>
      <vt:lpstr>Panelists</vt:lpstr>
      <vt:lpstr>What is REV UP?</vt:lpstr>
      <vt:lpstr>Our Work</vt:lpstr>
      <vt:lpstr>State Voting Legislation: The Big Picture</vt:lpstr>
      <vt:lpstr>State Voting Legislation Trends: The Bad News</vt:lpstr>
      <vt:lpstr>State Voting Legislation Trends: The Good News</vt:lpstr>
      <vt:lpstr>Polling Place Accessibility</vt:lpstr>
      <vt:lpstr>Voting Rights at the National Level</vt:lpstr>
      <vt:lpstr>Federal Voting Rights Legislation</vt:lpstr>
      <vt:lpstr>Voters with Disabilities</vt:lpstr>
      <vt:lpstr>Title II of the ADA</vt:lpstr>
      <vt:lpstr>Title II of the ADA (2)</vt:lpstr>
      <vt:lpstr>What do we want?</vt:lpstr>
      <vt:lpstr>Comments and 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Jamie Anderson</dc:creator>
  <cp:lastModifiedBy>mexline</cp:lastModifiedBy>
  <cp:revision>37</cp:revision>
  <dcterms:created xsi:type="dcterms:W3CDTF">2023-05-16T18:31:38Z</dcterms:created>
  <dcterms:modified xsi:type="dcterms:W3CDTF">2024-04-17T21:36:55Z</dcterms:modified>
</cp:coreProperties>
</file>