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42"/>
  </p:notes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307" r:id="rId41"/>
  </p:sldIdLst>
  <p:sldSz cx="9144000" cy="5143500" type="screen16x9"/>
  <p:notesSz cx="6858000" cy="9144000"/>
  <p:embeddedFontLst>
    <p:embeddedFont>
      <p:font typeface="Average" pitchFamily="2" charset="77"/>
      <p:regular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p:restoredTop sz="94675"/>
  </p:normalViewPr>
  <p:slideViewPr>
    <p:cSldViewPr snapToGrid="0">
      <p:cViewPr varScale="1">
        <p:scale>
          <a:sx n="148" d="100"/>
          <a:sy n="148" d="100"/>
        </p:scale>
        <p:origin x="704"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99b656044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99b656044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Hi everyone. Thanks for the intro and for having me to campus, I’m here today talk about my accessibility research which is focused on increasing access to AT through digital fabrication.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f33b98c304_0_2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g2f33b98c304_0_2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 sz="1000">
                <a:latin typeface="Arial"/>
                <a:ea typeface="Arial"/>
                <a:cs typeface="Arial"/>
                <a:sym typeface="Arial"/>
              </a:rPr>
              <a:t>Iterations, thought it could be frustrating, sometimes helped the PTs to learn! On this slide there are two images on the right hand side, in the first image, we can see in the foreground, a form with a sketch of a device on it. The device is a forearm holder that a user can place their arm in that can be attached to a walker for easier pushing. In that image, you can also see in the background a clay mold of that sketch. This clay mold, because of the heaviness of the item, easily deformed. This made it impossible to scan and print. However, as seen in the image, they were able to use it to get precise measurements that were sent to the makers which allowed them to print in the second image which is the forearm device on top of a walker. Going through this process, while it could be a burden, helped the PT students to better understand appropriate use cases for this sort of fabrication and best materials for printing and communicating. </a:t>
            </a:r>
            <a:endParaRPr/>
          </a:p>
        </p:txBody>
      </p:sp>
      <p:sp>
        <p:nvSpPr>
          <p:cNvPr id="171" name="Google Shape;171;g2f33b98c304_0_2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46a10de65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346a10de65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f33b98c304_0_3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g2f33b98c304_0_3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 sz="1000"/>
              <a:t>So, in this study, we found that this was a successful method for creating custom AT</a:t>
            </a:r>
            <a:r>
              <a:rPr lang="en" sz="1000">
                <a:latin typeface="Arial"/>
                <a:ea typeface="Arial"/>
                <a:cs typeface="Arial"/>
                <a:sym typeface="Arial"/>
              </a:rPr>
              <a:t>. We concluded that all stakeholders need to be involved to ensure safe and appropriate product selection, while ensuring that the end user's voice is not lost. </a:t>
            </a:r>
            <a:endParaRPr sz="1000">
              <a:latin typeface="Arial"/>
              <a:ea typeface="Arial"/>
              <a:cs typeface="Arial"/>
              <a:sym typeface="Arial"/>
            </a:endParaRPr>
          </a:p>
          <a:p>
            <a:pPr marL="0" lvl="0" indent="0" algn="l" rtl="0">
              <a:lnSpc>
                <a:spcPct val="115000"/>
              </a:lnSpc>
              <a:spcBef>
                <a:spcPts val="0"/>
              </a:spcBef>
              <a:spcAft>
                <a:spcPts val="0"/>
              </a:spcAft>
              <a:buSzPts val="1100"/>
              <a:buNone/>
            </a:pPr>
            <a:endParaRPr sz="1000">
              <a:latin typeface="Arial"/>
              <a:ea typeface="Arial"/>
              <a:cs typeface="Arial"/>
              <a:sym typeface="Arial"/>
            </a:endParaRPr>
          </a:p>
          <a:p>
            <a:pPr marL="0" lvl="0" indent="0" algn="l" rtl="0">
              <a:lnSpc>
                <a:spcPct val="115000"/>
              </a:lnSpc>
              <a:spcBef>
                <a:spcPts val="0"/>
              </a:spcBef>
              <a:spcAft>
                <a:spcPts val="0"/>
              </a:spcAft>
              <a:buSzPts val="1100"/>
              <a:buNone/>
            </a:pPr>
            <a:r>
              <a:rPr lang="en" sz="1000"/>
              <a:t>However</a:t>
            </a:r>
            <a:r>
              <a:rPr lang="en" sz="1000">
                <a:latin typeface="Arial"/>
                <a:ea typeface="Arial"/>
                <a:cs typeface="Arial"/>
                <a:sym typeface="Arial"/>
              </a:rPr>
              <a:t>, there were communication breakdowns between all stakeholders. To eliminate this, there is a need to develop interdisciplinary shared language between makers and PT to ensure a more efficient and effective design process. And academic training programs can be leveraged to connect makers and clinical students or end users, setting them up for collaboration. Our work in particular connected PT students at the University of Maryland, Baltimore with youth makers who provide fabrication services a few neighborhoods over in the same city. Connections like these can provide each stakeholder with a chance to learn about each other’s discipline to foster better collaboration in the future. </a:t>
            </a:r>
            <a:endParaRPr sz="1000">
              <a:latin typeface="Arial"/>
              <a:ea typeface="Arial"/>
              <a:cs typeface="Arial"/>
              <a:sym typeface="Arial"/>
            </a:endParaRPr>
          </a:p>
          <a:p>
            <a:pPr marL="0" lvl="0" indent="0" algn="l" rtl="0">
              <a:lnSpc>
                <a:spcPct val="115000"/>
              </a:lnSpc>
              <a:spcBef>
                <a:spcPts val="0"/>
              </a:spcBef>
              <a:spcAft>
                <a:spcPts val="0"/>
              </a:spcAft>
              <a:buSzPts val="1100"/>
              <a:buNone/>
            </a:pPr>
            <a:endParaRPr sz="1000">
              <a:latin typeface="Arial"/>
              <a:ea typeface="Arial"/>
              <a:cs typeface="Arial"/>
              <a:sym typeface="Arial"/>
            </a:endParaRPr>
          </a:p>
          <a:p>
            <a:pPr marL="0" lvl="0" indent="0" algn="l" rtl="0">
              <a:lnSpc>
                <a:spcPct val="115000"/>
              </a:lnSpc>
              <a:spcBef>
                <a:spcPts val="0"/>
              </a:spcBef>
              <a:spcAft>
                <a:spcPts val="0"/>
              </a:spcAft>
              <a:buSzPts val="1100"/>
              <a:buNone/>
            </a:pPr>
            <a:r>
              <a:rPr lang="en" sz="1000">
                <a:latin typeface="Arial"/>
                <a:ea typeface="Arial"/>
                <a:cs typeface="Arial"/>
                <a:sym typeface="Arial"/>
              </a:rPr>
              <a:t>And </a:t>
            </a:r>
            <a:r>
              <a:rPr lang="en" sz="1000"/>
              <a:t>finally,</a:t>
            </a:r>
            <a:r>
              <a:rPr lang="en" sz="1000">
                <a:latin typeface="Arial"/>
                <a:ea typeface="Arial"/>
                <a:cs typeface="Arial"/>
                <a:sym typeface="Arial"/>
              </a:rPr>
              <a:t> we started to uncover what PTs needed to know to adequately communicate with makers. Many of their skills were very helpful in terms of communicating - such as sketching and molding to patients. This study offers some situations in which drawing and measurements were more appropriate and others were modeling worked best. In either case, face-to-face and continuous communication would be ideal to facilitate collaboration. A better understanding of materials from the PTs and a better understanding of traditional medical use cases from makers might make this process even easier. These connections, however, eliminates the need for any group to become an expert in the others discipline and while outsourcing fabrication to makers adds an overhead of communication, it removes the burden of learning CAD from already busy PTs. </a:t>
            </a:r>
            <a:endParaRPr/>
          </a:p>
        </p:txBody>
      </p:sp>
      <p:sp>
        <p:nvSpPr>
          <p:cNvPr id="188" name="Google Shape;188;g2f33b98c304_0_3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f7cd547dd6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2f7cd547dd6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So we learned a lot from that study. But there was a big focus on functionality. During that study, I became really interested in these ecosystems that support DIY-AT, who is involved in making them work, and importantly, who is left out.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f7cd547dd6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2f7cd547dd6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Which led me to a study about creating DIY-AT within our university ecosystem</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f33b98c304_0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f33b98c304_0_7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University settings have multiple experts in one location as well as the privilege of makerspace tools which make them an interesting site of possibility for creating DIY-AT through interdisciplinary collaboration within this ecosystem. Universities are also sites of many social justice movements, especially around disability advocacy which can be incorporated in these design spaces. I bring up the social justice aspect because we starting developing DIY-AT for our campus community after the disability advocacy group on campus had seen our previous work and expressed interest in making their own DIY-AT after I gave a presentation to their organization. This collaboration kind of naturally led us to a more social justice oriented making experience. </a:t>
            </a:r>
            <a:endParaRPr sz="10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f33b98c304_0_8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2f33b98c304_0_8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000">
                <a:solidFill>
                  <a:schemeClr val="dk1"/>
                </a:solidFill>
              </a:rPr>
              <a:t>So for this study, we conducted a basic qualitative research study in which we co-designed AT with students on our campus. The participants did an initial interview where we encouraged discussion of social justice movements. We then would conduct a co-design session where they came up with an idea for an AT device that we could design and print. They then came in for a second session to receive their printed device and offer feedback. We collaborated through in-person conversations, emails, photos, exemplar devices, clay models, and sketch drawing. And we would iterate with them even after the study was concluded and continue to create DIY-AT in our lab.</a:t>
            </a:r>
            <a:endParaRPr sz="1000">
              <a:solidFill>
                <a:schemeClr val="dk1"/>
              </a:solidFill>
            </a:endParaRPr>
          </a:p>
          <a:p>
            <a:pPr marL="0" lvl="0" indent="0" algn="l" rtl="0">
              <a:spcBef>
                <a:spcPts val="0"/>
              </a:spcBef>
              <a:spcAft>
                <a:spcPts val="0"/>
              </a:spcAft>
              <a:buNone/>
            </a:pP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f33b98c304_0_9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2f33b98c304_0_9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000">
                <a:solidFill>
                  <a:schemeClr val="dk1"/>
                </a:solidFill>
              </a:rPr>
              <a:t>So here are the first four devices that we created through our campus program. P1 is the president of the disability advocacy union on campus and created a custom finger splint; P2 is in the DAU and created a custom pencil grip for use as an art student that would not be covered by the university or insurance; P3 was not in the DAU and created a turn signal extender for use while driving; P4 is an audiologist who created a bone conduction headband to match her natural hair.</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346a10de658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346a10de658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46a10de658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346a10de658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99b656044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99b656044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Quick background before I get into it, so I did my undergrad at Pitt in computer engineering where I did research into the reliability of emerging memory frame works. I worked as a software engineer for a little bit. Then did my master’s in rehab science at Pitt where I did a lot of different research into prosthetics, some brain computer interface stuff, tech transfer of NIDILRR grants, lots of stuff, and then I finally found HCI where I could kind of combine a lot of these interests.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f33b98c304_0_9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2f33b98c304_0_9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Though all of them were able to create AT, through our interviews with these participants, we gained many valuable insights into the barriers to participating in this process. Some topics that were brought up were around their lack of knowledge around the people and technical resources on campus to assist with this practice. Another interesting point was that our makerspace using the words “DIY-AT” was intimidating to some of the members of their organization and that the language we used needed to be more well considered. Finally, all of them brought up the fact that they have a good working relationship with a medical professional. P1 stated about more people creating AT in this way, “it’s not as clear cut as just them being interest because someone can say, ‘Well, yeah that would be cool, but I have zero clue medically what I would need”.</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2f33b98c304_0_10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2f33b98c304_0_10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They also offered some unique reasoning around why they would choose to participate in this sort of work. First, the economic benefit. AT is very expensive and often not covered by insurance, which our participants brought up repeatedly. The lower cost of the printers compared to the cost of the devices inspired P1 and P2 to consider creating more DIY-AT for their communities for the economic benefits. P1 wanted to learn the skills herself and P2 was more interested in leveraging the university resources. P3 discussed the sense of empowerment he felt through solving his own problem with design. P4 brought up how she sees the potential of supporting inclusion through design. She said when she talks to her black patients she considers her own race, P4 stated “nothing is the flesh tone. With me being an African American myself, what can I do? ‘Does it have to be pink” that’s what my patients say. ‘Why does it have to be pink, I’m not that color. Can they od my color?’ and I’m like ‘They can’t do your color’</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f33b98c304_0_10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2f33b98c304_0_10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Our encouragement to align their conversations with their social justice activities led to important conversations around the accommodation process in the university. They stated that the system is confusing and biased towards students with visible disabilities and medical documentation. In addition to that, they also brought up the mismatch between documentation and received accommodation with either over or under fitting to their needs.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f33b98c304_0_17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2f33b98c304_0_17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This could mean under or over fitting as shown here with these two quotes. In the first quote, P2 expresses, “I was told on my intake that I could not have a calculator because ADD is not a mathematical disability…and again, I’m one of the lucky ones, I got pretty much everything else I needed” this quote showing how even with diagnosis sometimes the internal systems at a university will not accommodate. P3, on the other hand stated, “at my previous college, they gave quite an incredible amount of accommodations…when I take tests, I could have double time  if I wanted. And I didn’t really know where that came from, I haven’t actually gone through the comoodatations process here…I don’t know…I don’t always like the idea of having an accommodation”. P3 is showing the other side where the university system again had a mismatch with needs and accommodation but in this case over correction which made him feel embarrassed.</a:t>
            </a:r>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f33b98c304_0_11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2f33b98c304_0_1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So the creation of DIY-AT is actually well suited for university makerspaces. And to facilitate this, makerspaces should have multiple ways for device recipients to communicate their designs - so we had clay, drawings, just talking, email - it’s also important to make this information obvious to students so they know where to find these resources. It’s a great opportunity for interdisciplinary collabor</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2f33b98c304_0_1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2f33b98c304_0_1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Overall, we found that university makerspaces can function as sites of antiracist and inclusive DIY-AT making. The strategy of explicitly communicating that we were interested in all aspects of social justice and encouraged sharing brought perspectives beyond functional AT. It led to student using the creation of DIY-AT as an opportunity to discuss systematic dimension of oppression at the university and beyond. For example, P2 created a device to assist her in her coursework that wasn’t provided by the university. P4 created a device that matched the color and texture of her natural hair that a manufacturer would not make. </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15000"/>
              </a:lnSpc>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f33b98c304_0_1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2f33b98c304_0_1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Through these examples, we can start to see how co-designing can be a means to bring together like-minded people to generate discussion and increase awareness and solidarity which might bring about change - creative devices can serve as exemplar that encapsulate critical perspectives on the existing status quo. Activism is demanded of students with disabilities on campus and DIY-AT can provide tangible artifacts to critique the inequitable power structures at play. </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15000"/>
              </a:lnSpc>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f33b98c304_0_1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2f33b98c304_0_1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Both accessibility and making are rooted in creativity and empowerment.  They subvert the traditional systems put in place around the acquisition of technology. The intersectional elements of accessibility and making provide an inherent connection that can be leveraged, as shown with our study, to create technology that is in itself critical of the systems that have previously prevented the acquisition of these needed ATs.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endParaRPr>
          </a:p>
          <a:p>
            <a:pPr marL="0" lvl="0" indent="0" algn="l" rtl="0">
              <a:lnSpc>
                <a:spcPct val="115000"/>
              </a:lnSpc>
              <a:spcBef>
                <a:spcPts val="1200"/>
              </a:spcBef>
              <a:spcAft>
                <a:spcPts val="0"/>
              </a:spcAft>
              <a:buNone/>
            </a:pPr>
            <a:endParaRPr sz="1200">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f33b98c304_0_1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2f33b98c304_0_1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Finally, we would like to implement the lessons we learned and try to include perspectives from the university accessibility services to see how our grassroots, social justice work could align with formal infrastructure and support.</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2f7cd547dd6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2f7cd547dd6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we learned a lot about a small ecosystem at this point, but then we were interested in seeing how this scaled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2f33b98c304_0_5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2f33b98c304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So just a little bit of background, there is a long history of utilizing digital fabrication tools to create custom DIY-AT. I have some pictures here of various maker organizations that create digitally fabricated AT for inWhile research has shown that it is useful and successful, there are many barriers regarding accessible design tools and effective communication between experts within ecosystems of DIY-AT making. So I was interested in that and have done a few studies looking into these collaborations and how we can support DIY-AT at scale.</a:t>
            </a:r>
            <a:endParaRPr sz="10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2f7cd547dd6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2f7cd547dd6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the final study in this series, we looked at a governmental level support ecosystem for DIY-AT program.</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2f33b98c304_0_1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2f33b98c304_0_13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000">
                <a:solidFill>
                  <a:schemeClr val="dk1"/>
                </a:solidFill>
              </a:rPr>
              <a:t>So to understand how DIY-AT could work at this scale, we conducted an action research study where we assisted in the creation of a maryland state program to provide free 3D printed AT. The program started in August 2023 and was inspired by a similar program in the neighboring state of PA. Our research lab was contacted because we have a history of working with the Maryland state department of disabilities. This relationship began when our lab director was serving on the state AT advisory board. We did a few smaller projects with them before they approached us to provide support in the form of training, editing design files, taking on complicated design projects, fixing 3D printers, and providing additional printing services when there were too many requests at once.</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2f33b98c304_0_1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2f33b98c304_0_1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000">
                <a:solidFill>
                  <a:schemeClr val="dk1"/>
                </a:solidFill>
              </a:rPr>
              <a:t>Here is a screenshot of the form that people use to request devices. They provide their email, color preferences, and shipping information and the state department prints and ships the device. The shipping and material costs are subsidized by the state department and we were told the cost is ‘negligible’. Individuals can also request a larger or more complicated device that would be outsourced to our team.</a:t>
            </a:r>
            <a:endParaRPr sz="1000">
              <a:solidFill>
                <a:schemeClr val="dk1"/>
              </a:solidFill>
            </a:endParaRPr>
          </a:p>
          <a:p>
            <a:pPr marL="0" lvl="0" indent="0" algn="l" rtl="0">
              <a:lnSpc>
                <a:spcPct val="115000"/>
              </a:lnSpc>
              <a:spcBef>
                <a:spcPts val="0"/>
              </a:spcBef>
              <a:spcAft>
                <a:spcPts val="0"/>
              </a:spcAft>
              <a:buNone/>
            </a:pPr>
            <a:endParaRPr sz="1000">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2f33b98c304_0_13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2f33b98c304_0_13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Many individuals discussed why they participated and how. Most individuals discovered the program on social media. They had a variety of reasons for participating, but the restrictive and difficult insurance policies were the primary motivating factor. They also mentioned that what they could find online was low quality and expensive so it was not a viable workaround. Other reasons involved having a temporary disability from something like a stroke and not being able to receive devices. And some were simply interested in seeing if the program would work. All of them agreed that the devices that they received, though simple, were very impactful. One participant stated,</a:t>
            </a:r>
            <a:r>
              <a:rPr lang="en" sz="200">
                <a:solidFill>
                  <a:schemeClr val="dk1"/>
                </a:solidFill>
              </a:rPr>
              <a:t> </a:t>
            </a:r>
            <a:r>
              <a:rPr lang="en" sz="1000" i="1">
                <a:solidFill>
                  <a:schemeClr val="dk1"/>
                </a:solidFill>
              </a:rPr>
              <a:t>“[The key holder] is such a small, simple thing, but it really is for him life changing because now he can open the door without having to reach for his mom to guide his hand. That’s one more thing he can do on his own. It’s so important”</a:t>
            </a:r>
            <a:endParaRPr sz="2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2f33b98c304_0_14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2f33b98c304_0_14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We also discussed how this program helped them to rethink their relationship to making and digital fabrication. Many of the participants we spoke to considered themselves to be pretty craft and all of them stated that they had access to a 3D printer. Their hesitation in making their own items was a lack of understanding about what to make. One participant stated,</a:t>
            </a:r>
            <a:r>
              <a:rPr lang="en" sz="200">
                <a:solidFill>
                  <a:schemeClr val="dk1"/>
                </a:solidFill>
              </a:rPr>
              <a:t> </a:t>
            </a:r>
            <a:r>
              <a:rPr lang="en" sz="1000" i="1">
                <a:solidFill>
                  <a:schemeClr val="dk1"/>
                </a:solidFill>
              </a:rPr>
              <a:t>“It’s not necessarily a tech issue that scares me off, it’s more I don’t know what to make…What would I make and why? I would say actually receiving this in the mail I was like, ‘Oh,  that’s interesting. So this is adjust a little [toothpaste squeezer] which is super helpful, but it’s just a little thing that you could presumably make yourself”</a:t>
            </a:r>
            <a:endParaRPr sz="2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f33b98c304_0_14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2f33b98c304_0_14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All of the individuals saw the value of participating in this ecosystem. Many chose to spread the program through word of mouth after participating. They also saw that they were being supported in unique ways like some who just wanted to receive the devices, some who wanted to learn to print themselves who now had a repository of things to start with and some who had fully unique devices printed for them. For example in the image here we show the design process for a hoverboard attachment for a wheelchair. This individual worked more deeply with the individuals in the ecosystem to create something entirely different for themselves. All of the participants had suggestions for growth in order to support even more and unique people within the ecosystem.</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2f33b98c304_0_14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2f33b98c304_0_1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Findally, participation encouraged reflection on disability and AT use. Individuals that we spoke to stressed that they did not feel like their had a disability or that they did not deserve the product that they were receive. This many people carefully consider their choice so that they felt deserving of what their received. It also made many participants reflect on what they considered AT, not just high tech, but these low tech, yet impactful devices. One participant explained their feelings around participating in the program by explaining, “</a:t>
            </a:r>
            <a:r>
              <a:rPr lang="en" sz="1000" i="1">
                <a:solidFill>
                  <a:schemeClr val="dk1"/>
                </a:solidFill>
              </a:rPr>
              <a:t>It’s not necessarily a tech issue that scares me off, it’s more I don’t know what to make…What would I make and why? I would say actually receiving this in the mail I was like, ‘Oh,  that’s interesting. So this is adjust a little [toothpaste squeezer] which is super helpful, but it’s just a little thing that you could presumably make yourself”</a:t>
            </a:r>
            <a:endParaRPr sz="2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0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g2f33b98c304_0_14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g2f33b98c304_0_14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Overall, we found that there are multiple interdependent roles that are needed to support a free DIY-AT state level program. There are three roles within our ecosystem: the state department, hci researchers, and device recipients. They are all equally important and reliant on each other. Researchers field large requests, provide training, assist with STL files, and importantly receive and share feedback. The state department leverages their resources to field requests, print devices, and ship them out while responding to feedback and requesting training and support. Finally, the device recipients set the process in motion with their requests, sustain and grow the program, provide feedback, and participate in larger more unique project definitions. </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15000"/>
              </a:lnSpc>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2f33b98c304_0_14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2f33b98c304_0_14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This created ecosystem also allowed for individuals to reflect on their own definitions of AT and disability. Insurance in the US is incredibly restrictive. Programs such as this one can circumvent some of the restrictive practices and policies when aligned with like-minded government partners. The flexible design of the program allowed people to participate without being required to identify themselves as disabled. From a researcher perspective, it also allowed us to reflect on how academic institutions and makerspaces can support democratization of AT with a commitment to non-extractive practices.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15000"/>
              </a:lnSpc>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2f33b98c304_0_14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2f33b98c304_0_14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solidFill>
                  <a:schemeClr val="dk1"/>
                </a:solidFill>
              </a:rPr>
              <a:t>In summary, here are some important guidelines for creating these types of programs. First, avoid restricting access by diagnosis or disability status, second curate and refine a DIY-AT catalogue, third, negotiate and assign clear roles for partners and collaborators, and finally, continuously evaluate and document program outcomes.</a:t>
            </a:r>
            <a:endParaRPr sz="10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200">
              <a:solidFill>
                <a:schemeClr val="dk1"/>
              </a:solidFill>
            </a:endParaRPr>
          </a:p>
          <a:p>
            <a:pPr marL="0" lvl="0" indent="0" algn="l" rtl="0">
              <a:lnSpc>
                <a:spcPct val="115000"/>
              </a:lnSpc>
              <a:spcBef>
                <a:spcPts val="1200"/>
              </a:spcBef>
              <a:spcAft>
                <a:spcPts val="0"/>
              </a:spcAft>
              <a:buNone/>
            </a:pPr>
            <a:endParaRPr sz="12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f7cd547dd6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2f7cd547dd6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over the past 3 years, I’ve kind of taken three different levels of a look at this problem.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2c2d57baad7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7" name="Google Shape;477;g2c2d57baad7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Thank you for listening to my talk. I have here all of the great people I’ve worked with for all of this. And I’m happy to have a discussion with everyone!</a:t>
            </a:r>
            <a:endParaRPr/>
          </a:p>
          <a:p>
            <a:pPr marL="0" lvl="0" indent="0" algn="l" rtl="0">
              <a:lnSpc>
                <a:spcPct val="115000"/>
              </a:lnSpc>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2f7cd547dd6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2f7cd547dd6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we first looked into creating 3d printed AT through design shortcuts by leveraging digital fabrication services and incorporating 3d printing in to the physical therapy classroom - this was a collaboration with some collegues at NYU, the university of marlyand baltimore (where our PTs are) and our lab. And this was focused at the community level and focused on functionality and from the medical context.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f33b98c304_0_5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2f33b98c304_0_5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t>So this paper was all about introducing digital fabrication as an option to PT students. </a:t>
            </a:r>
            <a:r>
              <a:rPr lang="en" sz="1000">
                <a:latin typeface="Arial"/>
                <a:ea typeface="Arial"/>
                <a:cs typeface="Arial"/>
                <a:sym typeface="Arial"/>
              </a:rPr>
              <a:t>Our educational design series included two phases. Phase One was used to build foundational skills with simulated end users. The initial class sessions (sessions 1-4) were embedded into a PT course</a:t>
            </a:r>
            <a:r>
              <a:rPr lang="en" sz="1000"/>
              <a:t>. </a:t>
            </a:r>
            <a:r>
              <a:rPr lang="en" sz="1000">
                <a:latin typeface="Arial"/>
                <a:ea typeface="Arial"/>
                <a:cs typeface="Arial"/>
                <a:sym typeface="Arial"/>
              </a:rPr>
              <a:t>During the first class, PT students were introduced to 3D printing concepts and an exercise to get them thinking about what is possible to create through 3D printing. We then moved on to designing for imaginary users, where they developed their DIY-AT ideas based off of scenarios created for them by their professor. Finally, they used order forms to communicate with the makers what should be printed. The order forms included spaces for sketches as well as measurements, and they were also able to use clay for modeling.</a:t>
            </a: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lnSpc>
                <a:spcPct val="115000"/>
              </a:lnSpc>
              <a:spcBef>
                <a:spcPts val="0"/>
              </a:spcBef>
              <a:spcAft>
                <a:spcPts val="0"/>
              </a:spcAft>
              <a:buSzPts val="1100"/>
              <a:buNone/>
            </a:pPr>
            <a:r>
              <a:rPr lang="en" sz="1000">
                <a:latin typeface="Arial"/>
                <a:ea typeface="Arial"/>
                <a:cs typeface="Arial"/>
                <a:sym typeface="Arial"/>
              </a:rPr>
              <a:t>Phase Two was conducted in the following semester with the same group of students. This time they developed DIY-AT for real end users who were volunteers. It was a similar process to Phase One, but the end user was the one who came up with a design idea working together with the PT student. Communication with the end users was entirety synchronous and in person. Communication with the makers was entirely asynchronous and through forms and email.</a:t>
            </a:r>
            <a:endParaRPr/>
          </a:p>
        </p:txBody>
      </p:sp>
      <p:sp>
        <p:nvSpPr>
          <p:cNvPr id="134" name="Google Shape;134;g2f33b98c304_0_5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2f33b98c304_0_2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g2f33b98c304_0_2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 sz="1000">
                <a:latin typeface="Arial"/>
                <a:ea typeface="Arial"/>
                <a:cs typeface="Arial"/>
                <a:sym typeface="Arial"/>
              </a:rPr>
              <a:t>So this process was shown to be able to successfully print 3D products, and 17 products were printed. As shown on this slide, the sketching skills of the PT students were incredibly helpful in creating the end product. This slide shows an image of a PT student sketch of an elbow bowl from multiple angles, including detailed measurements. The sketch itself is very detailed as well and illustrates the different angles of the object well. It then shows the end product of that sketch, which is a green elbow bowl sitting on top of a handle that looks very similar to the device in the sketch. This device would allow the user to rest their elbow in it in order to use a cane instead of the traditional handle due to limited wrist flexibility. </a:t>
            </a:r>
            <a:endParaRPr/>
          </a:p>
        </p:txBody>
      </p:sp>
      <p:sp>
        <p:nvSpPr>
          <p:cNvPr id="142" name="Google Shape;142;g2f33b98c304_0_2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f33b98c304_0_2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g2f33b98c304_0_2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latin typeface="Arial"/>
                <a:ea typeface="Arial"/>
                <a:cs typeface="Arial"/>
                <a:sym typeface="Arial"/>
              </a:rPr>
              <a:t>The findings pointed towards the importance of collaboration. PT students stated that working with real end users was much more impactful and helped them to understand what was reasonable for digital fabrication. The study began to uncover what modeling tools were best - sketching, clay modeling, or a combination of the two - and what some of the pitfalls and advantages were to each modeling type in different situations.</a:t>
            </a: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 sz="1000">
                <a:latin typeface="Arial"/>
                <a:ea typeface="Arial"/>
                <a:cs typeface="Arial"/>
                <a:sym typeface="Arial"/>
              </a:rPr>
              <a:t>An example of a successful print is shown on the right hand side of this slide. This was a custom Pen grip created with clay modeling and then scanned for printing that helped the end user to feel less fatigued with writing. In the image, they are shown using the Pen Grip to write on a clipboard. The size and scope of this end product as well as the use of clay for modeling it were very appropriate	for digital fabrication and the end user was very satisfied with their product.</a:t>
            </a: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lnSpc>
                <a:spcPct val="115000"/>
              </a:lnSpc>
              <a:spcBef>
                <a:spcPts val="0"/>
              </a:spcBef>
              <a:spcAft>
                <a:spcPts val="0"/>
              </a:spcAft>
              <a:buSzPts val="1100"/>
              <a:buNone/>
            </a:pPr>
            <a:r>
              <a:rPr lang="en" sz="1000">
                <a:latin typeface="Arial"/>
                <a:ea typeface="Arial"/>
                <a:cs typeface="Arial"/>
                <a:sym typeface="Arial"/>
              </a:rPr>
              <a:t>There were communication breakdowns, however, between makers and PT students when sketches or measurements were not precise enough, there was a misunderstanding of the material, or the wrong modeling method was chosen.</a:t>
            </a:r>
            <a:endParaRPr/>
          </a:p>
        </p:txBody>
      </p:sp>
      <p:sp>
        <p:nvSpPr>
          <p:cNvPr id="153" name="Google Shape;153;g2f33b98c304_0_2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2f33b98c304_0_2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g2f33b98c304_0_2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 sz="1000">
                <a:latin typeface="Arial"/>
                <a:ea typeface="Arial"/>
                <a:cs typeface="Arial"/>
                <a:sym typeface="Arial"/>
              </a:rPr>
              <a:t>One of the biggest tensions identified was between the design process and clinical structures. Iteration is required to develop products, but it's difficult to get users back for repeat visits. Products that were small and had limited liability issues, like the Pen Grip, were the most successful prints. As shown on this slide, in the images, material misunderstandings could lead to failed prints that would require iteration.</a:t>
            </a: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 sz="1000">
                <a:latin typeface="Arial"/>
                <a:ea typeface="Arial"/>
                <a:cs typeface="Arial"/>
                <a:sym typeface="Arial"/>
              </a:rPr>
              <a:t>In the left hand side of the image, we see a pile of what looks like string. This was actually the PT students wanting to use cheetah filament printing for a more flexible end product, which failed. As shown in the right image, they eventually ended up with a successfully printed elbow bowl as described previously.</a:t>
            </a:r>
            <a:endParaRPr sz="10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lnSpc>
                <a:spcPct val="115000"/>
              </a:lnSpc>
              <a:spcBef>
                <a:spcPts val="0"/>
              </a:spcBef>
              <a:spcAft>
                <a:spcPts val="0"/>
              </a:spcAft>
              <a:buSzPts val="1100"/>
              <a:buNone/>
            </a:pPr>
            <a:r>
              <a:rPr lang="en" sz="1000">
                <a:latin typeface="Arial"/>
                <a:ea typeface="Arial"/>
                <a:cs typeface="Arial"/>
                <a:sym typeface="Arial"/>
              </a:rPr>
              <a:t>This iteration, while expected in engineering, was frustrating for the PT students. Most stakeholders, however, saw the value of the process, stating that they would pay whatever cost and wait any length of time if they could get a highly customized item, with one student stating, "It could change our patients lives. She said within minutes that the stretch felt so good. That is invaluable."</a:t>
            </a:r>
            <a:endParaRPr/>
          </a:p>
        </p:txBody>
      </p:sp>
      <p:sp>
        <p:nvSpPr>
          <p:cNvPr id="162" name="Google Shape;162;g2f33b98c304_0_2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rinh2@umbc.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mailto:erinh2@umbc.edu" TargetMode="External"/><Relationship Id="rId7" Type="http://schemas.openxmlformats.org/officeDocument/2006/relationships/image" Target="../media/image28.png"/><Relationship Id="rId12"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1.png"/><Relationship Id="rId9" Type="http://schemas.openxmlformats.org/officeDocument/2006/relationships/image" Target="../media/image30.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Increasing Access to AT through Digital Fabrication</a:t>
            </a:r>
            <a:endParaRPr/>
          </a:p>
        </p:txBody>
      </p:sp>
      <p:sp>
        <p:nvSpPr>
          <p:cNvPr id="61" name="Google Shape;61;p14"/>
          <p:cNvSpPr txBox="1">
            <a:spLocks noGrp="1"/>
          </p:cNvSpPr>
          <p:nvPr>
            <p:ph type="subTitle" idx="1"/>
          </p:nvPr>
        </p:nvSpPr>
        <p:spPr>
          <a:xfrm>
            <a:off x="311700" y="2834125"/>
            <a:ext cx="8520600" cy="959100"/>
          </a:xfrm>
          <a:prstGeom prst="rect">
            <a:avLst/>
          </a:prstGeom>
        </p:spPr>
        <p:txBody>
          <a:bodyPr spcFirstLastPara="1" wrap="square" lIns="91425" tIns="91425" rIns="91425" bIns="91425" anchor="t" anchorCtr="0">
            <a:normAutofit fontScale="70000" lnSpcReduction="20000"/>
          </a:bodyPr>
          <a:lstStyle/>
          <a:p>
            <a:pPr marL="0" lvl="0" indent="0" algn="ctr" rtl="0">
              <a:spcBef>
                <a:spcPts val="0"/>
              </a:spcBef>
              <a:spcAft>
                <a:spcPts val="0"/>
              </a:spcAft>
              <a:buNone/>
            </a:pPr>
            <a:r>
              <a:rPr lang="en"/>
              <a:t>Erin Higgins</a:t>
            </a:r>
            <a:endParaRPr/>
          </a:p>
          <a:p>
            <a:pPr marL="0" lvl="0" indent="0" algn="ctr" rtl="0">
              <a:spcBef>
                <a:spcPts val="0"/>
              </a:spcBef>
              <a:spcAft>
                <a:spcPts val="0"/>
              </a:spcAft>
              <a:buNone/>
            </a:pPr>
            <a:r>
              <a:rPr lang="en" u="sng">
                <a:solidFill>
                  <a:schemeClr val="hlink"/>
                </a:solidFill>
                <a:hlinkClick r:id="rId3"/>
              </a:rPr>
              <a:t>erinh2@umbc.edu</a:t>
            </a:r>
            <a:endParaRPr/>
          </a:p>
          <a:p>
            <a:pPr marL="0" lvl="0" indent="0" algn="ctr" rtl="0">
              <a:spcBef>
                <a:spcPts val="0"/>
              </a:spcBef>
              <a:spcAft>
                <a:spcPts val="0"/>
              </a:spcAft>
              <a:buNone/>
            </a:pPr>
            <a:r>
              <a:rPr lang="en"/>
              <a:t>erinlhiggins.github.io</a:t>
            </a:r>
            <a:endParaRPr/>
          </a:p>
        </p:txBody>
      </p:sp>
      <p:pic>
        <p:nvPicPr>
          <p:cNvPr id="62" name="Google Shape;62;p14"/>
          <p:cNvPicPr preferRelativeResize="0"/>
          <p:nvPr/>
        </p:nvPicPr>
        <p:blipFill rotWithShape="1">
          <a:blip r:embed="rId4">
            <a:alphaModFix/>
          </a:blip>
          <a:srcRect/>
          <a:stretch/>
        </p:blipFill>
        <p:spPr>
          <a:xfrm>
            <a:off x="3423275" y="3889425"/>
            <a:ext cx="2297450" cy="79911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spcBef>
                <a:spcPts val="0"/>
              </a:spcBef>
              <a:spcAft>
                <a:spcPts val="0"/>
              </a:spcAft>
              <a:buClr>
                <a:schemeClr val="dk1"/>
              </a:buClr>
              <a:buSzPts val="800"/>
              <a:buFont typeface="Arial"/>
              <a:buNone/>
            </a:pPr>
            <a:r>
              <a:rPr lang="en"/>
              <a:t>Findings - Iteration leads to multiple communication tools</a:t>
            </a:r>
            <a:endParaRPr/>
          </a:p>
        </p:txBody>
      </p:sp>
      <p:sp>
        <p:nvSpPr>
          <p:cNvPr id="174" name="Google Shape;174;p26"/>
          <p:cNvSpPr txBox="1">
            <a:spLocks noGrp="1"/>
          </p:cNvSpPr>
          <p:nvPr>
            <p:ph type="body" idx="1"/>
          </p:nvPr>
        </p:nvSpPr>
        <p:spPr>
          <a:xfrm>
            <a:off x="213000" y="1204163"/>
            <a:ext cx="3472800" cy="3837000"/>
          </a:xfrm>
          <a:prstGeom prst="rect">
            <a:avLst/>
          </a:prstGeom>
          <a:noFill/>
          <a:ln>
            <a:noFill/>
          </a:ln>
        </p:spPr>
        <p:txBody>
          <a:bodyPr spcFirstLastPara="1" wrap="square" lIns="68575" tIns="34275" rIns="68575" bIns="34275" anchor="t" anchorCtr="0">
            <a:normAutofit fontScale="62500" lnSpcReduction="20000"/>
          </a:bodyPr>
          <a:lstStyle/>
          <a:p>
            <a:pPr marL="342900" lvl="1" indent="0" algn="l" rtl="0">
              <a:lnSpc>
                <a:spcPct val="90000"/>
              </a:lnSpc>
              <a:spcBef>
                <a:spcPts val="0"/>
              </a:spcBef>
              <a:spcAft>
                <a:spcPts val="0"/>
              </a:spcAft>
              <a:buClr>
                <a:schemeClr val="dk1"/>
              </a:buClr>
              <a:buSzPct val="100000"/>
              <a:buNone/>
            </a:pPr>
            <a:endParaRPr sz="3100"/>
          </a:p>
          <a:p>
            <a:pPr marL="177800" lvl="0" indent="-142081" algn="l" rtl="0">
              <a:lnSpc>
                <a:spcPct val="90000"/>
              </a:lnSpc>
              <a:spcBef>
                <a:spcPts val="800"/>
              </a:spcBef>
              <a:spcAft>
                <a:spcPts val="0"/>
              </a:spcAft>
              <a:buClr>
                <a:schemeClr val="dk1"/>
              </a:buClr>
              <a:buSzPct val="94838"/>
              <a:buChar char="●"/>
            </a:pPr>
            <a:r>
              <a:rPr lang="en" sz="3100"/>
              <a:t> Difficult to deal with failures and iteration in the medical context</a:t>
            </a:r>
            <a:endParaRPr sz="3100"/>
          </a:p>
          <a:p>
            <a:pPr marL="177800" lvl="0" indent="0" algn="l" rtl="0">
              <a:lnSpc>
                <a:spcPct val="90000"/>
              </a:lnSpc>
              <a:spcBef>
                <a:spcPts val="800"/>
              </a:spcBef>
              <a:spcAft>
                <a:spcPts val="0"/>
              </a:spcAft>
              <a:buNone/>
            </a:pPr>
            <a:endParaRPr sz="3100"/>
          </a:p>
          <a:p>
            <a:pPr marL="177800" lvl="0" indent="-142081" algn="l" rtl="0">
              <a:lnSpc>
                <a:spcPct val="90000"/>
              </a:lnSpc>
              <a:spcBef>
                <a:spcPts val="800"/>
              </a:spcBef>
              <a:spcAft>
                <a:spcPts val="0"/>
              </a:spcAft>
              <a:buClr>
                <a:schemeClr val="dk1"/>
              </a:buClr>
              <a:buSzPct val="94838"/>
              <a:buChar char="●"/>
            </a:pPr>
            <a:r>
              <a:rPr lang="en" sz="3100"/>
              <a:t> Molded clay would deform and not scan well but it could be used to generate more precise measurements to send makers</a:t>
            </a:r>
            <a:endParaRPr sz="3100"/>
          </a:p>
          <a:p>
            <a:pPr marL="177800" lvl="0" indent="0" algn="l" rtl="0">
              <a:lnSpc>
                <a:spcPct val="90000"/>
              </a:lnSpc>
              <a:spcBef>
                <a:spcPts val="800"/>
              </a:spcBef>
              <a:spcAft>
                <a:spcPts val="0"/>
              </a:spcAft>
              <a:buNone/>
            </a:pPr>
            <a:endParaRPr sz="3100"/>
          </a:p>
          <a:p>
            <a:pPr marL="177800" lvl="0" indent="-142081" algn="l" rtl="0">
              <a:lnSpc>
                <a:spcPct val="90000"/>
              </a:lnSpc>
              <a:spcBef>
                <a:spcPts val="800"/>
              </a:spcBef>
              <a:spcAft>
                <a:spcPts val="0"/>
              </a:spcAft>
              <a:buSzPct val="94838"/>
              <a:buChar char="●"/>
            </a:pPr>
            <a:r>
              <a:rPr lang="en" sz="3100"/>
              <a:t>Developed a better understanding of appropriate use cases, and materials</a:t>
            </a:r>
            <a:endParaRPr sz="3100"/>
          </a:p>
          <a:p>
            <a:pPr marL="0" lvl="0" indent="0" algn="l" rtl="0">
              <a:lnSpc>
                <a:spcPct val="90000"/>
              </a:lnSpc>
              <a:spcBef>
                <a:spcPts val="800"/>
              </a:spcBef>
              <a:spcAft>
                <a:spcPts val="0"/>
              </a:spcAft>
              <a:buNone/>
            </a:pPr>
            <a:endParaRPr i="1"/>
          </a:p>
          <a:p>
            <a:pPr marL="0" lvl="1" indent="0" algn="l" rtl="0">
              <a:lnSpc>
                <a:spcPct val="90000"/>
              </a:lnSpc>
              <a:spcBef>
                <a:spcPts val="400"/>
              </a:spcBef>
              <a:spcAft>
                <a:spcPts val="1200"/>
              </a:spcAft>
              <a:buClr>
                <a:schemeClr val="dk1"/>
              </a:buClr>
              <a:buSzPct val="128571"/>
              <a:buNone/>
            </a:pPr>
            <a:endParaRPr/>
          </a:p>
        </p:txBody>
      </p:sp>
      <p:sp>
        <p:nvSpPr>
          <p:cNvPr id="175" name="Google Shape;175;p2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p>
            <a:pPr marL="0" lvl="0" indent="0" algn="r" rtl="0">
              <a:spcBef>
                <a:spcPts val="0"/>
              </a:spcBef>
              <a:spcAft>
                <a:spcPts val="0"/>
              </a:spcAft>
              <a:buNone/>
            </a:pPr>
            <a:fld id="{00000000-1234-1234-1234-123412341234}" type="slidenum">
              <a:rPr lang="en"/>
              <a:t>10</a:t>
            </a:fld>
            <a:endParaRPr/>
          </a:p>
        </p:txBody>
      </p:sp>
      <p:pic>
        <p:nvPicPr>
          <p:cNvPr id="176" name="Google Shape;176;p26"/>
          <p:cNvPicPr preferRelativeResize="0"/>
          <p:nvPr/>
        </p:nvPicPr>
        <p:blipFill>
          <a:blip r:embed="rId3">
            <a:alphaModFix/>
          </a:blip>
          <a:stretch>
            <a:fillRect/>
          </a:stretch>
        </p:blipFill>
        <p:spPr>
          <a:xfrm>
            <a:off x="3685656" y="1699828"/>
            <a:ext cx="5218025" cy="2595132"/>
          </a:xfrm>
          <a:prstGeom prst="rect">
            <a:avLst/>
          </a:prstGeom>
          <a:noFill/>
          <a:ln>
            <a:noFill/>
          </a:ln>
        </p:spPr>
      </p:pic>
      <p:sp>
        <p:nvSpPr>
          <p:cNvPr id="177" name="Google Shape;177;p26"/>
          <p:cNvSpPr/>
          <p:nvPr/>
        </p:nvSpPr>
        <p:spPr>
          <a:xfrm>
            <a:off x="5534063" y="2738569"/>
            <a:ext cx="562200" cy="2739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7"/>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a:t>Scanner Set Up</a:t>
            </a:r>
            <a:endParaRPr/>
          </a:p>
        </p:txBody>
      </p:sp>
      <p:sp>
        <p:nvSpPr>
          <p:cNvPr id="183" name="Google Shape;183;p27"/>
          <p:cNvSpPr txBox="1">
            <a:spLocks noGrp="1"/>
          </p:cNvSpPr>
          <p:nvPr>
            <p:ph type="body" idx="1"/>
          </p:nvPr>
        </p:nvSpPr>
        <p:spPr>
          <a:xfrm>
            <a:off x="628650" y="1369219"/>
            <a:ext cx="7886700" cy="3263400"/>
          </a:xfrm>
          <a:prstGeom prst="rect">
            <a:avLst/>
          </a:prstGeom>
        </p:spPr>
        <p:txBody>
          <a:bodyPr spcFirstLastPara="1" wrap="square" lIns="68575" tIns="34275" rIns="68575" bIns="34275" anchor="t" anchorCtr="0">
            <a:normAutofit/>
          </a:bodyPr>
          <a:lstStyle/>
          <a:p>
            <a:pPr marL="0" lvl="0" indent="0" algn="l" rtl="0">
              <a:spcBef>
                <a:spcPts val="800"/>
              </a:spcBef>
              <a:spcAft>
                <a:spcPts val="1200"/>
              </a:spcAft>
              <a:buNone/>
            </a:pPr>
            <a:endParaRPr/>
          </a:p>
        </p:txBody>
      </p:sp>
      <p:pic>
        <p:nvPicPr>
          <p:cNvPr id="184" name="Google Shape;184;p27" title="Screenshot 2025-03-25 at 7.19.21 PM.png"/>
          <p:cNvPicPr preferRelativeResize="0"/>
          <p:nvPr/>
        </p:nvPicPr>
        <p:blipFill>
          <a:blip r:embed="rId3">
            <a:alphaModFix/>
          </a:blip>
          <a:stretch>
            <a:fillRect/>
          </a:stretch>
        </p:blipFill>
        <p:spPr>
          <a:xfrm>
            <a:off x="1034738" y="1320047"/>
            <a:ext cx="7074524" cy="289129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8"/>
          <p:cNvSpPr txBox="1">
            <a:spLocks noGrp="1"/>
          </p:cNvSpPr>
          <p:nvPr>
            <p:ph type="title"/>
          </p:nvPr>
        </p:nvSpPr>
        <p:spPr>
          <a:xfrm>
            <a:off x="471488" y="205383"/>
            <a:ext cx="5915100" cy="7458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Calibri"/>
              <a:buNone/>
            </a:pPr>
            <a:r>
              <a:rPr lang="en"/>
              <a:t>Discussion</a:t>
            </a:r>
            <a:endParaRPr/>
          </a:p>
        </p:txBody>
      </p:sp>
      <p:sp>
        <p:nvSpPr>
          <p:cNvPr id="191" name="Google Shape;191;p28"/>
          <p:cNvSpPr txBox="1">
            <a:spLocks noGrp="1"/>
          </p:cNvSpPr>
          <p:nvPr>
            <p:ph type="body" idx="1"/>
          </p:nvPr>
        </p:nvSpPr>
        <p:spPr>
          <a:xfrm>
            <a:off x="628649" y="1369218"/>
            <a:ext cx="8133000" cy="3774300"/>
          </a:xfrm>
          <a:prstGeom prst="rect">
            <a:avLst/>
          </a:prstGeom>
          <a:noFill/>
          <a:ln>
            <a:noFill/>
          </a:ln>
        </p:spPr>
        <p:txBody>
          <a:bodyPr spcFirstLastPara="1" wrap="square" lIns="68575" tIns="34275" rIns="68575" bIns="34275" anchor="t" anchorCtr="0">
            <a:normAutofit/>
          </a:bodyPr>
          <a:lstStyle/>
          <a:p>
            <a:pPr marL="457200" lvl="0" indent="-361950" algn="l" rtl="0">
              <a:lnSpc>
                <a:spcPct val="90000"/>
              </a:lnSpc>
              <a:spcBef>
                <a:spcPts val="0"/>
              </a:spcBef>
              <a:spcAft>
                <a:spcPts val="0"/>
              </a:spcAft>
              <a:buSzPts val="2100"/>
              <a:buChar char="●"/>
            </a:pPr>
            <a:r>
              <a:rPr lang="en" sz="2500"/>
              <a:t>Successful, but hard to sustain</a:t>
            </a:r>
            <a:endParaRPr sz="2500"/>
          </a:p>
          <a:p>
            <a:pPr marL="457200" lvl="0" indent="0" algn="l" rtl="0">
              <a:lnSpc>
                <a:spcPct val="90000"/>
              </a:lnSpc>
              <a:spcBef>
                <a:spcPts val="0"/>
              </a:spcBef>
              <a:spcAft>
                <a:spcPts val="0"/>
              </a:spcAft>
              <a:buNone/>
            </a:pPr>
            <a:endParaRPr sz="2500"/>
          </a:p>
          <a:p>
            <a:pPr marL="457200" lvl="0" indent="-361950" algn="l" rtl="0">
              <a:lnSpc>
                <a:spcPct val="90000"/>
              </a:lnSpc>
              <a:spcBef>
                <a:spcPts val="0"/>
              </a:spcBef>
              <a:spcAft>
                <a:spcPts val="0"/>
              </a:spcAft>
              <a:buSzPts val="2100"/>
              <a:buChar char="●"/>
            </a:pPr>
            <a:r>
              <a:rPr lang="en" sz="2500"/>
              <a:t>University settings intriguing - multiple experts in one space</a:t>
            </a:r>
            <a:endParaRPr sz="2500"/>
          </a:p>
          <a:p>
            <a:pPr marL="177800" lvl="0" indent="-38100" algn="l" rtl="0">
              <a:lnSpc>
                <a:spcPct val="90000"/>
              </a:lnSpc>
              <a:spcBef>
                <a:spcPts val="800"/>
              </a:spcBef>
              <a:spcAft>
                <a:spcPts val="0"/>
              </a:spcAft>
              <a:buClr>
                <a:schemeClr val="dk1"/>
              </a:buClr>
              <a:buSzPts val="2100"/>
              <a:buNone/>
            </a:pPr>
            <a:endParaRPr/>
          </a:p>
          <a:p>
            <a:pPr marL="685800" lvl="2" indent="0" algn="l" rtl="0">
              <a:lnSpc>
                <a:spcPct val="90000"/>
              </a:lnSpc>
              <a:spcBef>
                <a:spcPts val="400"/>
              </a:spcBef>
              <a:spcAft>
                <a:spcPts val="0"/>
              </a:spcAft>
              <a:buClr>
                <a:schemeClr val="dk1"/>
              </a:buClr>
              <a:buSzPts val="1500"/>
              <a:buNone/>
            </a:pPr>
            <a:endParaRPr/>
          </a:p>
          <a:p>
            <a:pPr marL="342900" lvl="1" indent="0" algn="l" rtl="0">
              <a:lnSpc>
                <a:spcPct val="90000"/>
              </a:lnSpc>
              <a:spcBef>
                <a:spcPts val="400"/>
              </a:spcBef>
              <a:spcAft>
                <a:spcPts val="1200"/>
              </a:spcAft>
              <a:buClr>
                <a:schemeClr val="dk1"/>
              </a:buClr>
              <a:buSzPts val="1800"/>
              <a:buNone/>
            </a:pPr>
            <a:r>
              <a:rPr lang="en"/>
              <a:t>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9"/>
          <p:cNvSpPr/>
          <p:nvPr/>
        </p:nvSpPr>
        <p:spPr>
          <a:xfrm>
            <a:off x="539250" y="3537775"/>
            <a:ext cx="8065500" cy="12738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t>Community</a:t>
            </a:r>
            <a:endParaRPr sz="1700" b="1" u="sng"/>
          </a:p>
          <a:p>
            <a:pPr marL="0" lvl="0" indent="0" algn="ctr" rtl="0">
              <a:lnSpc>
                <a:spcPct val="90000"/>
              </a:lnSpc>
              <a:spcBef>
                <a:spcPts val="0"/>
              </a:spcBef>
              <a:spcAft>
                <a:spcPts val="0"/>
              </a:spcAft>
              <a:buNone/>
            </a:pPr>
            <a:r>
              <a:rPr lang="en" sz="1100">
                <a:solidFill>
                  <a:schemeClr val="dk1"/>
                </a:solidFill>
              </a:rPr>
              <a:t>“Creating 3D Printed Assistive Technology Through Design Shortcuts: Leveraging Digital Fabrication Services to Incorporate 3D Printing into the Physical Therapy Classroom” ASSETS 2022.</a:t>
            </a:r>
            <a:endParaRPr sz="100" b="1"/>
          </a:p>
          <a:p>
            <a:pPr marL="0" lvl="0" indent="0" algn="ctr" rtl="0">
              <a:spcBef>
                <a:spcPts val="0"/>
              </a:spcBef>
              <a:spcAft>
                <a:spcPts val="0"/>
              </a:spcAft>
              <a:buNone/>
            </a:pPr>
            <a:endParaRPr sz="1300"/>
          </a:p>
        </p:txBody>
      </p:sp>
      <p:pic>
        <p:nvPicPr>
          <p:cNvPr id="197" name="Google Shape;197;p29"/>
          <p:cNvPicPr preferRelativeResize="0"/>
          <p:nvPr/>
        </p:nvPicPr>
        <p:blipFill rotWithShape="1">
          <a:blip r:embed="rId3">
            <a:alphaModFix/>
          </a:blip>
          <a:srcRect l="16883" t="29840" r="17623" b="28903"/>
          <a:stretch/>
        </p:blipFill>
        <p:spPr>
          <a:xfrm>
            <a:off x="7079648" y="4852255"/>
            <a:ext cx="674145" cy="241719"/>
          </a:xfrm>
          <a:prstGeom prst="rect">
            <a:avLst/>
          </a:prstGeom>
          <a:noFill/>
          <a:ln>
            <a:noFill/>
          </a:ln>
        </p:spPr>
      </p:pic>
      <p:pic>
        <p:nvPicPr>
          <p:cNvPr id="198" name="Google Shape;198;p29"/>
          <p:cNvPicPr preferRelativeResize="0"/>
          <p:nvPr/>
        </p:nvPicPr>
        <p:blipFill>
          <a:blip r:embed="rId4">
            <a:alphaModFix/>
          </a:blip>
          <a:stretch>
            <a:fillRect/>
          </a:stretch>
        </p:blipFill>
        <p:spPr>
          <a:xfrm>
            <a:off x="6524609" y="4831912"/>
            <a:ext cx="465589" cy="282400"/>
          </a:xfrm>
          <a:prstGeom prst="rect">
            <a:avLst/>
          </a:prstGeom>
          <a:noFill/>
          <a:ln>
            <a:noFill/>
          </a:ln>
        </p:spPr>
      </p:pic>
      <p:pic>
        <p:nvPicPr>
          <p:cNvPr id="199" name="Google Shape;199;p29"/>
          <p:cNvPicPr preferRelativeResize="0"/>
          <p:nvPr/>
        </p:nvPicPr>
        <p:blipFill>
          <a:blip r:embed="rId5">
            <a:alphaModFix/>
          </a:blip>
          <a:stretch>
            <a:fillRect/>
          </a:stretch>
        </p:blipFill>
        <p:spPr>
          <a:xfrm>
            <a:off x="7843248" y="4897453"/>
            <a:ext cx="568227" cy="15132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0"/>
          <p:cNvSpPr/>
          <p:nvPr/>
        </p:nvSpPr>
        <p:spPr>
          <a:xfrm>
            <a:off x="539250" y="3537775"/>
            <a:ext cx="8065500" cy="12738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t>Community</a:t>
            </a:r>
            <a:endParaRPr sz="1700" b="1" u="sng"/>
          </a:p>
          <a:p>
            <a:pPr marL="0" lvl="0" indent="0" algn="ctr" rtl="0">
              <a:lnSpc>
                <a:spcPct val="90000"/>
              </a:lnSpc>
              <a:spcBef>
                <a:spcPts val="0"/>
              </a:spcBef>
              <a:spcAft>
                <a:spcPts val="0"/>
              </a:spcAft>
              <a:buNone/>
            </a:pPr>
            <a:r>
              <a:rPr lang="en" sz="1100">
                <a:solidFill>
                  <a:schemeClr val="dk1"/>
                </a:solidFill>
              </a:rPr>
              <a:t>“Creating 3D Printed Assistive Technology Through Design Shortcuts: Leveraging Digital Fabrication Services to Incorporate 3D Printing into the Physical Therapy Classroom” ASSETS 2022.</a:t>
            </a:r>
            <a:endParaRPr sz="100" b="1"/>
          </a:p>
          <a:p>
            <a:pPr marL="0" lvl="0" indent="0" algn="ctr" rtl="0">
              <a:spcBef>
                <a:spcPts val="0"/>
              </a:spcBef>
              <a:spcAft>
                <a:spcPts val="0"/>
              </a:spcAft>
              <a:buNone/>
            </a:pPr>
            <a:endParaRPr sz="1300"/>
          </a:p>
        </p:txBody>
      </p:sp>
      <p:sp>
        <p:nvSpPr>
          <p:cNvPr id="205" name="Google Shape;205;p30"/>
          <p:cNvSpPr/>
          <p:nvPr/>
        </p:nvSpPr>
        <p:spPr>
          <a:xfrm>
            <a:off x="539250" y="1874000"/>
            <a:ext cx="8065500" cy="1273800"/>
          </a:xfrm>
          <a:prstGeom prst="roundRect">
            <a:avLst>
              <a:gd name="adj" fmla="val 16667"/>
            </a:avLst>
          </a:prstGeom>
          <a:solidFill>
            <a:srgbClr val="D5A6B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solidFill>
                  <a:schemeClr val="dk1"/>
                </a:solidFill>
              </a:rPr>
              <a:t>University</a:t>
            </a:r>
            <a:endParaRPr sz="1700" b="1" u="sng">
              <a:solidFill>
                <a:schemeClr val="dk1"/>
              </a:solidFill>
            </a:endParaRPr>
          </a:p>
          <a:p>
            <a:pPr marL="0" lvl="0" indent="0" algn="ctr" rtl="0">
              <a:lnSpc>
                <a:spcPct val="90000"/>
              </a:lnSpc>
              <a:spcBef>
                <a:spcPts val="0"/>
              </a:spcBef>
              <a:spcAft>
                <a:spcPts val="0"/>
              </a:spcAft>
              <a:buNone/>
            </a:pPr>
            <a:r>
              <a:rPr lang="en" sz="1100">
                <a:solidFill>
                  <a:schemeClr val="dk1"/>
                </a:solidFill>
              </a:rPr>
              <a:t>“Towards a Social Justice Aligned Makerspace: Co-designing Custom AT within a University Ecosystem” ASSETS 2023.</a:t>
            </a:r>
            <a:endParaRPr/>
          </a:p>
        </p:txBody>
      </p:sp>
      <p:pic>
        <p:nvPicPr>
          <p:cNvPr id="206" name="Google Shape;206;p30"/>
          <p:cNvPicPr preferRelativeResize="0"/>
          <p:nvPr/>
        </p:nvPicPr>
        <p:blipFill rotWithShape="1">
          <a:blip r:embed="rId3">
            <a:alphaModFix/>
          </a:blip>
          <a:srcRect l="16883" t="29840" r="17623" b="28903"/>
          <a:stretch/>
        </p:blipFill>
        <p:spPr>
          <a:xfrm>
            <a:off x="7741798" y="4858555"/>
            <a:ext cx="674145" cy="24171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Introduction</a:t>
            </a:r>
            <a:endParaRPr/>
          </a:p>
        </p:txBody>
      </p:sp>
      <p:sp>
        <p:nvSpPr>
          <p:cNvPr id="212" name="Google Shape;212;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sz="1500" baseline="30000">
              <a:solidFill>
                <a:schemeClr val="dk1"/>
              </a:solidFill>
            </a:endParaRPr>
          </a:p>
          <a:p>
            <a:pPr marL="457200" lvl="0" indent="-342900" algn="l" rtl="0">
              <a:spcBef>
                <a:spcPts val="1200"/>
              </a:spcBef>
              <a:spcAft>
                <a:spcPts val="0"/>
              </a:spcAft>
              <a:buClr>
                <a:schemeClr val="dk1"/>
              </a:buClr>
              <a:buSzPts val="1800"/>
              <a:buChar char="●"/>
            </a:pPr>
            <a:r>
              <a:rPr lang="en">
                <a:solidFill>
                  <a:schemeClr val="dk1"/>
                </a:solidFill>
              </a:rPr>
              <a:t>University settings have multiple experts in one location as well as the privilege of makerspace tools which make them an interesting site of possibility for creating DIY-AT through interdisciplinary collaboration</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They are also sites of many social justice movements, especially around disability advocacy which can be incorporated into these design spaces</a:t>
            </a:r>
            <a:r>
              <a:rPr lang="en" baseline="30000">
                <a:solidFill>
                  <a:schemeClr val="dk1"/>
                </a:solidFill>
              </a:rPr>
              <a:t>1</a:t>
            </a:r>
            <a:endParaRPr sz="1400" baseline="30000">
              <a:solidFill>
                <a:schemeClr val="dk1"/>
              </a:solidFill>
            </a:endParaRPr>
          </a:p>
        </p:txBody>
      </p:sp>
      <p:sp>
        <p:nvSpPr>
          <p:cNvPr id="213" name="Google Shape;213;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15</a:t>
            </a:fld>
            <a:endParaRPr/>
          </a:p>
        </p:txBody>
      </p:sp>
      <p:sp>
        <p:nvSpPr>
          <p:cNvPr id="214" name="Google Shape;214;p31"/>
          <p:cNvSpPr txBox="1"/>
          <p:nvPr/>
        </p:nvSpPr>
        <p:spPr>
          <a:xfrm>
            <a:off x="409025" y="4340775"/>
            <a:ext cx="8139600" cy="572700"/>
          </a:xfrm>
          <a:prstGeom prst="rect">
            <a:avLst/>
          </a:prstGeom>
          <a:noFill/>
          <a:ln>
            <a:noFill/>
          </a:ln>
        </p:spPr>
        <p:txBody>
          <a:bodyPr spcFirstLastPara="1" wrap="square" lIns="91425" tIns="91425" rIns="91425" bIns="91425" anchor="t" anchorCtr="0">
            <a:noAutofit/>
          </a:bodyPr>
          <a:lstStyle/>
          <a:p>
            <a:pPr marL="457200" lvl="0" indent="-260350" algn="l" rtl="0">
              <a:lnSpc>
                <a:spcPct val="115000"/>
              </a:lnSpc>
              <a:spcBef>
                <a:spcPts val="0"/>
              </a:spcBef>
              <a:spcAft>
                <a:spcPts val="0"/>
              </a:spcAft>
              <a:buClr>
                <a:schemeClr val="dk1"/>
              </a:buClr>
              <a:buSzPts val="500"/>
              <a:buFont typeface="Average"/>
              <a:buAutoNum type="arabicPeriod"/>
            </a:pPr>
            <a:r>
              <a:rPr lang="en" sz="500">
                <a:solidFill>
                  <a:schemeClr val="dk1"/>
                </a:solidFill>
                <a:latin typeface="Average"/>
                <a:ea typeface="Average"/>
                <a:cs typeface="Average"/>
                <a:sym typeface="Average"/>
              </a:rPr>
              <a:t>Shinohara, 2011; Bennett, 2019; Harrington, 2019; Kimball, 2016; Hamraie, 2016; Evans, 2017</a:t>
            </a:r>
            <a:endParaRPr sz="500">
              <a:solidFill>
                <a:schemeClr val="dk1"/>
              </a:solidFill>
              <a:latin typeface="Average"/>
              <a:ea typeface="Average"/>
              <a:cs typeface="Average"/>
              <a:sym typeface="Averag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Methods</a:t>
            </a:r>
            <a:endParaRPr/>
          </a:p>
        </p:txBody>
      </p:sp>
      <p:sp>
        <p:nvSpPr>
          <p:cNvPr id="220" name="Google Shape;220;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Co-design of custom DIY-AT</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Session 1: Initial interview and co-design session</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Session 2: Follow up interview after final device was printed</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Communication through: in-person conversations, emails, photos, exemplar devices, clay, drawing</a:t>
            </a:r>
            <a:endParaRPr/>
          </a:p>
        </p:txBody>
      </p:sp>
      <p:sp>
        <p:nvSpPr>
          <p:cNvPr id="221" name="Google Shape;221;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3"/>
          <p:cNvSpPr txBox="1">
            <a:spLocks noGrp="1"/>
          </p:cNvSpPr>
          <p:nvPr>
            <p:ph type="title"/>
          </p:nvPr>
        </p:nvSpPr>
        <p:spPr>
          <a:xfrm>
            <a:off x="311700" y="1382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Devices and Participants</a:t>
            </a:r>
            <a:endParaRPr/>
          </a:p>
        </p:txBody>
      </p:sp>
      <p:sp>
        <p:nvSpPr>
          <p:cNvPr id="227" name="Google Shape;227;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17</a:t>
            </a:fld>
            <a:endParaRPr/>
          </a:p>
        </p:txBody>
      </p:sp>
      <p:pic>
        <p:nvPicPr>
          <p:cNvPr id="228" name="Google Shape;228;p33"/>
          <p:cNvPicPr preferRelativeResize="0"/>
          <p:nvPr/>
        </p:nvPicPr>
        <p:blipFill>
          <a:blip r:embed="rId3">
            <a:alphaModFix/>
          </a:blip>
          <a:stretch>
            <a:fillRect/>
          </a:stretch>
        </p:blipFill>
        <p:spPr>
          <a:xfrm>
            <a:off x="415275" y="710950"/>
            <a:ext cx="4038650" cy="989754"/>
          </a:xfrm>
          <a:prstGeom prst="rect">
            <a:avLst/>
          </a:prstGeom>
          <a:noFill/>
          <a:ln>
            <a:noFill/>
          </a:ln>
        </p:spPr>
      </p:pic>
      <p:pic>
        <p:nvPicPr>
          <p:cNvPr id="229" name="Google Shape;229;p33"/>
          <p:cNvPicPr preferRelativeResize="0"/>
          <p:nvPr/>
        </p:nvPicPr>
        <p:blipFill>
          <a:blip r:embed="rId4">
            <a:alphaModFix/>
          </a:blip>
          <a:stretch>
            <a:fillRect/>
          </a:stretch>
        </p:blipFill>
        <p:spPr>
          <a:xfrm>
            <a:off x="415287" y="1700688"/>
            <a:ext cx="4038650" cy="1041125"/>
          </a:xfrm>
          <a:prstGeom prst="rect">
            <a:avLst/>
          </a:prstGeom>
          <a:noFill/>
          <a:ln>
            <a:noFill/>
          </a:ln>
        </p:spPr>
      </p:pic>
      <p:pic>
        <p:nvPicPr>
          <p:cNvPr id="230" name="Google Shape;230;p33"/>
          <p:cNvPicPr preferRelativeResize="0"/>
          <p:nvPr/>
        </p:nvPicPr>
        <p:blipFill>
          <a:blip r:embed="rId5">
            <a:alphaModFix/>
          </a:blip>
          <a:stretch>
            <a:fillRect/>
          </a:stretch>
        </p:blipFill>
        <p:spPr>
          <a:xfrm>
            <a:off x="414588" y="2741825"/>
            <a:ext cx="4040017" cy="1041125"/>
          </a:xfrm>
          <a:prstGeom prst="rect">
            <a:avLst/>
          </a:prstGeom>
          <a:noFill/>
          <a:ln>
            <a:noFill/>
          </a:ln>
        </p:spPr>
      </p:pic>
      <p:pic>
        <p:nvPicPr>
          <p:cNvPr id="231" name="Google Shape;231;p33"/>
          <p:cNvPicPr preferRelativeResize="0"/>
          <p:nvPr/>
        </p:nvPicPr>
        <p:blipFill>
          <a:blip r:embed="rId6">
            <a:alphaModFix/>
          </a:blip>
          <a:stretch>
            <a:fillRect/>
          </a:stretch>
        </p:blipFill>
        <p:spPr>
          <a:xfrm>
            <a:off x="415275" y="3782950"/>
            <a:ext cx="4040000" cy="1060225"/>
          </a:xfrm>
          <a:prstGeom prst="rect">
            <a:avLst/>
          </a:prstGeom>
          <a:noFill/>
          <a:ln>
            <a:noFill/>
          </a:ln>
        </p:spPr>
      </p:pic>
      <p:sp>
        <p:nvSpPr>
          <p:cNvPr id="232" name="Google Shape;232;p33"/>
          <p:cNvSpPr txBox="1"/>
          <p:nvPr/>
        </p:nvSpPr>
        <p:spPr>
          <a:xfrm>
            <a:off x="4765150" y="669775"/>
            <a:ext cx="4040100" cy="41733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P1 - President of the DAU; custom finger splint</a:t>
            </a: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P2 - In the DAU; pencil grip created with polycam for use as an art student</a:t>
            </a: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P3 - Not in DAU; turn signal extender for driving</a:t>
            </a: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0" lvl="0" indent="0" algn="l" rtl="0">
              <a:spcBef>
                <a:spcPts val="0"/>
              </a:spcBef>
              <a:spcAft>
                <a:spcPts val="0"/>
              </a:spcAft>
              <a:buNone/>
            </a:pP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P4 - Audiologist; bone conduction headband that matches her natural hair</a:t>
            </a:r>
            <a:endParaRPr>
              <a:solidFill>
                <a:schemeClr val="dk1"/>
              </a:solidFill>
              <a:latin typeface="Average"/>
              <a:ea typeface="Average"/>
              <a:cs typeface="Average"/>
              <a:sym typeface="Averag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3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3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3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Scanner Set Up</a:t>
            </a:r>
            <a:endParaRPr/>
          </a:p>
        </p:txBody>
      </p:sp>
      <p:sp>
        <p:nvSpPr>
          <p:cNvPr id="238" name="Google Shape;238;p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Polycam</a:t>
            </a:r>
            <a:endParaRPr/>
          </a:p>
        </p:txBody>
      </p:sp>
      <p:pic>
        <p:nvPicPr>
          <p:cNvPr id="239" name="Google Shape;239;p34"/>
          <p:cNvPicPr preferRelativeResize="0"/>
          <p:nvPr/>
        </p:nvPicPr>
        <p:blipFill>
          <a:blip r:embed="rId3">
            <a:alphaModFix/>
          </a:blip>
          <a:stretch>
            <a:fillRect/>
          </a:stretch>
        </p:blipFill>
        <p:spPr>
          <a:xfrm>
            <a:off x="1209675" y="2124125"/>
            <a:ext cx="6724650" cy="17335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35" title="IMG_7152.PNG"/>
          <p:cNvPicPr preferRelativeResize="0"/>
          <p:nvPr/>
        </p:nvPicPr>
        <p:blipFill>
          <a:blip r:embed="rId3">
            <a:alphaModFix/>
          </a:blip>
          <a:stretch>
            <a:fillRect/>
          </a:stretch>
        </p:blipFill>
        <p:spPr>
          <a:xfrm>
            <a:off x="5758678" y="0"/>
            <a:ext cx="2373344" cy="5143501"/>
          </a:xfrm>
          <a:prstGeom prst="rect">
            <a:avLst/>
          </a:prstGeom>
          <a:noFill/>
          <a:ln>
            <a:noFill/>
          </a:ln>
        </p:spPr>
      </p:pic>
      <p:pic>
        <p:nvPicPr>
          <p:cNvPr id="245" name="Google Shape;245;p35" title="IMG_7151.PNG"/>
          <p:cNvPicPr preferRelativeResize="0"/>
          <p:nvPr/>
        </p:nvPicPr>
        <p:blipFill>
          <a:blip r:embed="rId4">
            <a:alphaModFix/>
          </a:blip>
          <a:stretch>
            <a:fillRect/>
          </a:stretch>
        </p:blipFill>
        <p:spPr>
          <a:xfrm>
            <a:off x="3385328" y="0"/>
            <a:ext cx="2373344" cy="5143501"/>
          </a:xfrm>
          <a:prstGeom prst="rect">
            <a:avLst/>
          </a:prstGeom>
          <a:noFill/>
          <a:ln>
            <a:noFill/>
          </a:ln>
        </p:spPr>
      </p:pic>
      <p:pic>
        <p:nvPicPr>
          <p:cNvPr id="246" name="Google Shape;246;p35" title="IMG_7150.PNG"/>
          <p:cNvPicPr preferRelativeResize="0"/>
          <p:nvPr/>
        </p:nvPicPr>
        <p:blipFill>
          <a:blip r:embed="rId5">
            <a:alphaModFix/>
          </a:blip>
          <a:stretch>
            <a:fillRect/>
          </a:stretch>
        </p:blipFill>
        <p:spPr>
          <a:xfrm>
            <a:off x="1011978" y="0"/>
            <a:ext cx="2373344" cy="51435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Background</a:t>
            </a:r>
            <a:endParaRPr/>
          </a:p>
        </p:txBody>
      </p:sp>
      <p:sp>
        <p:nvSpPr>
          <p:cNvPr id="68" name="Google Shape;68;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2017: University of Pittsburgh - B. Eng Computer Engineering</a:t>
            </a:r>
            <a:endParaRPr/>
          </a:p>
          <a:p>
            <a:pPr marL="0" lvl="0" indent="0" algn="l" rtl="0">
              <a:spcBef>
                <a:spcPts val="1200"/>
              </a:spcBef>
              <a:spcAft>
                <a:spcPts val="0"/>
              </a:spcAft>
              <a:buNone/>
            </a:pPr>
            <a:r>
              <a:rPr lang="en"/>
              <a:t>2021: University of Pittsburgh - Master’s Rehabilitation Science</a:t>
            </a:r>
            <a:endParaRPr/>
          </a:p>
          <a:p>
            <a:pPr marL="0" lvl="0" indent="0" algn="l" rtl="0">
              <a:spcBef>
                <a:spcPts val="1200"/>
              </a:spcBef>
              <a:spcAft>
                <a:spcPts val="1200"/>
              </a:spcAft>
              <a:buNone/>
            </a:pPr>
            <a:r>
              <a:rPr lang="en"/>
              <a:t>Currently: University of Maryland, Baltimore County - PhD Human-Centered Computing</a:t>
            </a:r>
            <a:endParaRPr/>
          </a:p>
        </p:txBody>
      </p:sp>
      <p:pic>
        <p:nvPicPr>
          <p:cNvPr id="69" name="Google Shape;69;p15"/>
          <p:cNvPicPr preferRelativeResize="0"/>
          <p:nvPr/>
        </p:nvPicPr>
        <p:blipFill>
          <a:blip r:embed="rId3">
            <a:alphaModFix/>
          </a:blip>
          <a:stretch>
            <a:fillRect/>
          </a:stretch>
        </p:blipFill>
        <p:spPr>
          <a:xfrm>
            <a:off x="1257197" y="3292475"/>
            <a:ext cx="2108875" cy="1184925"/>
          </a:xfrm>
          <a:prstGeom prst="rect">
            <a:avLst/>
          </a:prstGeom>
          <a:noFill/>
          <a:ln>
            <a:noFill/>
          </a:ln>
        </p:spPr>
      </p:pic>
      <p:pic>
        <p:nvPicPr>
          <p:cNvPr id="70" name="Google Shape;70;p15"/>
          <p:cNvPicPr preferRelativeResize="0"/>
          <p:nvPr/>
        </p:nvPicPr>
        <p:blipFill>
          <a:blip r:embed="rId4">
            <a:alphaModFix/>
          </a:blip>
          <a:stretch>
            <a:fillRect/>
          </a:stretch>
        </p:blipFill>
        <p:spPr>
          <a:xfrm>
            <a:off x="4162101" y="3600526"/>
            <a:ext cx="3804749" cy="8768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Barriers to students creating DIY-AT</a:t>
            </a:r>
            <a:endParaRPr/>
          </a:p>
        </p:txBody>
      </p:sp>
      <p:sp>
        <p:nvSpPr>
          <p:cNvPr id="252" name="Google Shape;252;p3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solidFill>
                <a:schemeClr val="dk1"/>
              </a:solidFill>
            </a:endParaRPr>
          </a:p>
          <a:p>
            <a:pPr marL="457200" lvl="0" indent="-342900" algn="l" rtl="0">
              <a:spcBef>
                <a:spcPts val="1200"/>
              </a:spcBef>
              <a:spcAft>
                <a:spcPts val="0"/>
              </a:spcAft>
              <a:buClr>
                <a:schemeClr val="dk1"/>
              </a:buClr>
              <a:buSzPts val="1800"/>
              <a:buChar char="●"/>
            </a:pPr>
            <a:r>
              <a:rPr lang="en">
                <a:solidFill>
                  <a:schemeClr val="dk1"/>
                </a:solidFill>
              </a:rPr>
              <a:t>Lack of knowledge around resources at the university</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No relationship to a medical professional</a:t>
            </a:r>
            <a:endParaRPr>
              <a:solidFill>
                <a:schemeClr val="dk1"/>
              </a:solidFill>
            </a:endParaRPr>
          </a:p>
          <a:p>
            <a:pPr marL="0" lvl="0" indent="0" algn="l" rtl="0">
              <a:spcBef>
                <a:spcPts val="1200"/>
              </a:spcBef>
              <a:spcAft>
                <a:spcPts val="0"/>
              </a:spcAft>
              <a:buNone/>
            </a:pPr>
            <a:endParaRPr>
              <a:solidFill>
                <a:schemeClr val="dk1"/>
              </a:solidFill>
            </a:endParaRPr>
          </a:p>
          <a:p>
            <a:pPr marL="0" lvl="0" indent="0" algn="l" rtl="0">
              <a:spcBef>
                <a:spcPts val="1200"/>
              </a:spcBef>
              <a:spcAft>
                <a:spcPts val="0"/>
              </a:spcAft>
              <a:buNone/>
            </a:pPr>
            <a:r>
              <a:rPr lang="en" sz="2000" i="1">
                <a:solidFill>
                  <a:schemeClr val="dk1"/>
                </a:solidFill>
              </a:rPr>
              <a:t>“…it’s not as clear cut as just them being interested because someone can say, ‘Well, yeah that would be cool, but I have zero clue medically what I would need.” - P1</a:t>
            </a:r>
            <a:endParaRPr sz="2000" i="1">
              <a:solidFill>
                <a:schemeClr val="dk1"/>
              </a:solidFill>
            </a:endParaRPr>
          </a:p>
          <a:p>
            <a:pPr marL="0" lvl="0" indent="0" algn="l" rtl="0">
              <a:spcBef>
                <a:spcPts val="1200"/>
              </a:spcBef>
              <a:spcAft>
                <a:spcPts val="1200"/>
              </a:spcAft>
              <a:buNone/>
            </a:pPr>
            <a:endParaRPr>
              <a:solidFill>
                <a:schemeClr val="dk1"/>
              </a:solidFill>
            </a:endParaRPr>
          </a:p>
        </p:txBody>
      </p:sp>
      <p:sp>
        <p:nvSpPr>
          <p:cNvPr id="253" name="Google Shape;253;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Empowerment and inclusion as motivators</a:t>
            </a:r>
            <a:endParaRPr/>
          </a:p>
        </p:txBody>
      </p:sp>
      <p:sp>
        <p:nvSpPr>
          <p:cNvPr id="259" name="Google Shape;259;p37"/>
          <p:cNvSpPr txBox="1">
            <a:spLocks noGrp="1"/>
          </p:cNvSpPr>
          <p:nvPr>
            <p:ph type="body" idx="1"/>
          </p:nvPr>
        </p:nvSpPr>
        <p:spPr>
          <a:xfrm>
            <a:off x="311700" y="1646100"/>
            <a:ext cx="8520600" cy="29229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Clr>
                <a:schemeClr val="dk1"/>
              </a:buClr>
              <a:buSzPts val="1800"/>
              <a:buChar char="●"/>
            </a:pPr>
            <a:r>
              <a:rPr lang="en">
                <a:solidFill>
                  <a:schemeClr val="dk1"/>
                </a:solidFill>
              </a:rPr>
              <a:t>Economic benefits</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Personal or shared resources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Sense of empowerment</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Supporting inclusion through design</a:t>
            </a:r>
            <a:endParaRPr>
              <a:solidFill>
                <a:schemeClr val="dk1"/>
              </a:solidFill>
            </a:endParaRPr>
          </a:p>
          <a:p>
            <a:pPr marL="0" lvl="0" indent="0" algn="l" rtl="0">
              <a:spcBef>
                <a:spcPts val="1200"/>
              </a:spcBef>
              <a:spcAft>
                <a:spcPts val="0"/>
              </a:spcAft>
              <a:buNone/>
            </a:pPr>
            <a:endParaRPr>
              <a:solidFill>
                <a:schemeClr val="dk1"/>
              </a:solidFill>
            </a:endParaRPr>
          </a:p>
          <a:p>
            <a:pPr marL="0" lvl="0" indent="0" algn="l" rtl="0">
              <a:spcBef>
                <a:spcPts val="1200"/>
              </a:spcBef>
              <a:spcAft>
                <a:spcPts val="1200"/>
              </a:spcAft>
              <a:buNone/>
            </a:pPr>
            <a:r>
              <a:rPr lang="en" sz="2000" i="1">
                <a:solidFill>
                  <a:schemeClr val="dk1"/>
                </a:solidFill>
              </a:rPr>
              <a:t>“Nothing is the flesh tone. With me being an African American, myself, what can I do? ‘Does it have to be pink?’ That’s what they [her patients] say. ‘Why does it have to be pink, I’m not that color. Can they do my color?’ and I’m like ‘They can’t do your color.’” - P4</a:t>
            </a:r>
            <a:endParaRPr sz="2000" i="1">
              <a:solidFill>
                <a:schemeClr val="dk1"/>
              </a:solidFill>
            </a:endParaRPr>
          </a:p>
        </p:txBody>
      </p:sp>
      <p:sp>
        <p:nvSpPr>
          <p:cNvPr id="260" name="Google Shape;260;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21</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Shape 264"/>
        <p:cNvGrpSpPr/>
        <p:nvPr/>
      </p:nvGrpSpPr>
      <p:grpSpPr>
        <a:xfrm>
          <a:off x="0" y="0"/>
          <a:ext cx="0" cy="0"/>
          <a:chOff x="0" y="0"/>
          <a:chExt cx="0" cy="0"/>
        </a:xfrm>
      </p:grpSpPr>
      <p:sp>
        <p:nvSpPr>
          <p:cNvPr id="265" name="Google Shape;265;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Barriers to receiving appropriate accommodations</a:t>
            </a:r>
            <a:endParaRPr/>
          </a:p>
        </p:txBody>
      </p:sp>
      <p:sp>
        <p:nvSpPr>
          <p:cNvPr id="266" name="Google Shape;266;p38"/>
          <p:cNvSpPr txBox="1">
            <a:spLocks noGrp="1"/>
          </p:cNvSpPr>
          <p:nvPr>
            <p:ph type="body" idx="1"/>
          </p:nvPr>
        </p:nvSpPr>
        <p:spPr>
          <a:xfrm>
            <a:off x="311700" y="1693622"/>
            <a:ext cx="8520600" cy="24975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Confusing and biased towards students with visible disabilities and medical documentation</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Mismatch between documentation and received accommodations</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Under or over correcting </a:t>
            </a:r>
            <a:endParaRPr>
              <a:solidFill>
                <a:schemeClr val="dk1"/>
              </a:solidFill>
            </a:endParaRPr>
          </a:p>
        </p:txBody>
      </p:sp>
      <p:sp>
        <p:nvSpPr>
          <p:cNvPr id="267" name="Google Shape;267;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Shape 271"/>
        <p:cNvGrpSpPr/>
        <p:nvPr/>
      </p:nvGrpSpPr>
      <p:grpSpPr>
        <a:xfrm>
          <a:off x="0" y="0"/>
          <a:ext cx="0" cy="0"/>
          <a:chOff x="0" y="0"/>
          <a:chExt cx="0" cy="0"/>
        </a:xfrm>
      </p:grpSpPr>
      <p:sp>
        <p:nvSpPr>
          <p:cNvPr id="272" name="Google Shape;272;p39"/>
          <p:cNvSpPr txBox="1">
            <a:spLocks noGrp="1"/>
          </p:cNvSpPr>
          <p:nvPr>
            <p:ph type="title"/>
          </p:nvPr>
        </p:nvSpPr>
        <p:spPr>
          <a:xfrm>
            <a:off x="217450" y="968125"/>
            <a:ext cx="4104000" cy="369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2680" i="1"/>
              <a:t>“I was told on my intake that I could not have a calculator because ADD [attention deficit disorder] is not a mathematical disability…And again, I’m one of the lucky ones, I got pretty much everything else I needed…” - P2</a:t>
            </a:r>
            <a:endParaRPr sz="3380" i="1"/>
          </a:p>
        </p:txBody>
      </p:sp>
      <p:sp>
        <p:nvSpPr>
          <p:cNvPr id="273" name="Google Shape;273;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23</a:t>
            </a:fld>
            <a:endParaRPr/>
          </a:p>
        </p:txBody>
      </p:sp>
      <p:sp>
        <p:nvSpPr>
          <p:cNvPr id="274" name="Google Shape;274;p39"/>
          <p:cNvSpPr txBox="1">
            <a:spLocks noGrp="1"/>
          </p:cNvSpPr>
          <p:nvPr>
            <p:ph type="title"/>
          </p:nvPr>
        </p:nvSpPr>
        <p:spPr>
          <a:xfrm>
            <a:off x="4880775" y="1040900"/>
            <a:ext cx="4104000" cy="3695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2180" i="1"/>
              <a:t>“At my previous college, they gave quite an incredible amount of accommodations,...when I take tests and stuff, I could have double time if I wanted. And I didn't really know where that came from,...I haven't actually gone through the accommodations process here…I don't know…I don't always like the idea of having an accommodation.” - P3</a:t>
            </a:r>
            <a:endParaRPr sz="2880" i="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278"/>
        <p:cNvGrpSpPr/>
        <p:nvPr/>
      </p:nvGrpSpPr>
      <p:grpSpPr>
        <a:xfrm>
          <a:off x="0" y="0"/>
          <a:ext cx="0" cy="0"/>
          <a:chOff x="0" y="0"/>
          <a:chExt cx="0" cy="0"/>
        </a:xfrm>
      </p:grpSpPr>
      <p:sp>
        <p:nvSpPr>
          <p:cNvPr id="279" name="Google Shape;279;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Supporting the co-creation of DIY-AT at university makerspaces</a:t>
            </a:r>
            <a:endParaRPr/>
          </a:p>
        </p:txBody>
      </p:sp>
      <p:sp>
        <p:nvSpPr>
          <p:cNvPr id="280" name="Google Shape;280;p40"/>
          <p:cNvSpPr txBox="1">
            <a:spLocks noGrp="1"/>
          </p:cNvSpPr>
          <p:nvPr>
            <p:ph type="body" idx="1"/>
          </p:nvPr>
        </p:nvSpPr>
        <p:spPr>
          <a:xfrm>
            <a:off x="311700" y="1401150"/>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Multiple ways for participants to create and communicate initial designs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Make university resources visible and communicate about it in a more clear manner</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Using DIY-AT making as an opportunity for setting up interdisciplinary collaborations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Opportunity for students with disabilities to gain technical expertise and self-determination</a:t>
            </a:r>
            <a:endParaRPr>
              <a:solidFill>
                <a:schemeClr val="dk1"/>
              </a:solidFill>
            </a:endParaRPr>
          </a:p>
          <a:p>
            <a:pPr marL="0" lvl="0" indent="0" algn="l" rtl="0">
              <a:spcBef>
                <a:spcPts val="1200"/>
              </a:spcBef>
              <a:spcAft>
                <a:spcPts val="1200"/>
              </a:spcAft>
              <a:buNone/>
            </a:pPr>
            <a:endParaRPr>
              <a:solidFill>
                <a:schemeClr val="dk1"/>
              </a:solidFill>
            </a:endParaRPr>
          </a:p>
        </p:txBody>
      </p:sp>
      <p:sp>
        <p:nvSpPr>
          <p:cNvPr id="281" name="Google Shape;281;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000"/>
              <a:t>University makerspaces as sites of antiracist and inclusive DIY-AT making</a:t>
            </a:r>
            <a:endParaRPr sz="2000"/>
          </a:p>
        </p:txBody>
      </p:sp>
      <p:sp>
        <p:nvSpPr>
          <p:cNvPr id="287" name="Google Shape;287;p4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25</a:t>
            </a:fld>
            <a:endParaRPr/>
          </a:p>
        </p:txBody>
      </p:sp>
      <p:sp>
        <p:nvSpPr>
          <p:cNvPr id="288" name="Google Shape;288;p41"/>
          <p:cNvSpPr txBox="1">
            <a:spLocks noGrp="1"/>
          </p:cNvSpPr>
          <p:nvPr>
            <p:ph type="body" idx="1"/>
          </p:nvPr>
        </p:nvSpPr>
        <p:spPr>
          <a:xfrm>
            <a:off x="311700" y="1152475"/>
            <a:ext cx="8520600" cy="37053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Strategies of explicitly communicating that we were interested in all aspects of social justice and encouraged sharing brought perspectives beyond functional AT</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Led to students using the creation of DIY-AT as an opportunity to discuss systematic dimensions of oppression at the university and beyond</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For example, P2 created a device to assist her in her coursework that wasn’t provided by the university </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P4 created a device that matched the color and texture of her natural hair that a manufacturer would never have made</a:t>
            </a:r>
            <a:endParaRPr>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4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000"/>
              <a:t>University makerspaces as sites of antiracist and inclusive DIY-AT making</a:t>
            </a:r>
            <a:endParaRPr sz="2000"/>
          </a:p>
        </p:txBody>
      </p:sp>
      <p:sp>
        <p:nvSpPr>
          <p:cNvPr id="294" name="Google Shape;294;p4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26</a:t>
            </a:fld>
            <a:endParaRPr/>
          </a:p>
        </p:txBody>
      </p:sp>
      <p:sp>
        <p:nvSpPr>
          <p:cNvPr id="295" name="Google Shape;295;p42"/>
          <p:cNvSpPr txBox="1">
            <a:spLocks noGrp="1"/>
          </p:cNvSpPr>
          <p:nvPr>
            <p:ph type="body" idx="1"/>
          </p:nvPr>
        </p:nvSpPr>
        <p:spPr>
          <a:xfrm>
            <a:off x="311700" y="1152475"/>
            <a:ext cx="8520600" cy="3705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solidFill>
                <a:schemeClr val="dk1"/>
              </a:solidFill>
            </a:endParaRPr>
          </a:p>
          <a:p>
            <a:pPr marL="457200" lvl="0" indent="-342900" algn="l" rtl="0">
              <a:spcBef>
                <a:spcPts val="1200"/>
              </a:spcBef>
              <a:spcAft>
                <a:spcPts val="0"/>
              </a:spcAft>
              <a:buClr>
                <a:schemeClr val="dk1"/>
              </a:buClr>
              <a:buSzPts val="1800"/>
              <a:buChar char="●"/>
            </a:pPr>
            <a:r>
              <a:rPr lang="en">
                <a:solidFill>
                  <a:schemeClr val="dk1"/>
                </a:solidFill>
              </a:rPr>
              <a:t>Co-design as a means of bringing together like-minded people to generate discussion and increase awareness and solidarity - which may bring about change</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Creative devices created can serve as exemplars that encapsulate critical perspectives on the existing status quo</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Activism is demanded of students with disabilities on campus and DIY-AT can provide tangible artifacts to critique the inequitable power structures at play </a:t>
            </a:r>
            <a:endParaRPr>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Shape 299"/>
        <p:cNvGrpSpPr/>
        <p:nvPr/>
      </p:nvGrpSpPr>
      <p:grpSpPr>
        <a:xfrm>
          <a:off x="0" y="0"/>
          <a:ext cx="0" cy="0"/>
          <a:chOff x="0" y="0"/>
          <a:chExt cx="0" cy="0"/>
        </a:xfrm>
      </p:grpSpPr>
      <p:sp>
        <p:nvSpPr>
          <p:cNvPr id="300" name="Google Shape;300;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000"/>
              <a:t>University makerspaces as sites of antiracist and inclusive DIY-AT making</a:t>
            </a:r>
            <a:endParaRPr sz="2000"/>
          </a:p>
        </p:txBody>
      </p:sp>
      <p:sp>
        <p:nvSpPr>
          <p:cNvPr id="301" name="Google Shape;301;p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27</a:t>
            </a:fld>
            <a:endParaRPr/>
          </a:p>
        </p:txBody>
      </p:sp>
      <p:sp>
        <p:nvSpPr>
          <p:cNvPr id="302" name="Google Shape;302;p43"/>
          <p:cNvSpPr txBox="1">
            <a:spLocks noGrp="1"/>
          </p:cNvSpPr>
          <p:nvPr>
            <p:ph type="body" idx="1"/>
          </p:nvPr>
        </p:nvSpPr>
        <p:spPr>
          <a:xfrm>
            <a:off x="311700" y="1152475"/>
            <a:ext cx="8520600" cy="3705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solidFill>
                  <a:schemeClr val="dk1"/>
                </a:solidFill>
              </a:rPr>
              <a:t>Both accessibility and making  are rooted in creativity and empowerment.  They subvert the traditional systems put in place around the acquisition of technology. The intersectional elements of accessibility and making provide an inherent connection that can be leveraged, as shown with our study, to create technology that is in itself critical of the systems that have previously prevented the acquisition of these needed ATs.</a:t>
            </a:r>
            <a:endParaRPr>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Shape 306"/>
        <p:cNvGrpSpPr/>
        <p:nvPr/>
      </p:nvGrpSpPr>
      <p:grpSpPr>
        <a:xfrm>
          <a:off x="0" y="0"/>
          <a:ext cx="0" cy="0"/>
          <a:chOff x="0" y="0"/>
          <a:chExt cx="0" cy="0"/>
        </a:xfrm>
      </p:grpSpPr>
      <p:sp>
        <p:nvSpPr>
          <p:cNvPr id="307" name="Google Shape;307;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Identified next steps </a:t>
            </a:r>
            <a:endParaRPr/>
          </a:p>
        </p:txBody>
      </p:sp>
      <p:sp>
        <p:nvSpPr>
          <p:cNvPr id="308" name="Google Shape;308;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Continue working towards the creation of an antiracist, feminist makerspace within our community ecosystem</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Replication in different contexts to understand transfer</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Work towards aligning the social justice, grassroots nature of this work with formal infrastructure and support</a:t>
            </a:r>
            <a:endParaRPr>
              <a:solidFill>
                <a:schemeClr val="dk1"/>
              </a:solidFill>
            </a:endParaRPr>
          </a:p>
        </p:txBody>
      </p:sp>
      <p:sp>
        <p:nvSpPr>
          <p:cNvPr id="309" name="Google Shape;309;p4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28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5"/>
          <p:cNvSpPr/>
          <p:nvPr/>
        </p:nvSpPr>
        <p:spPr>
          <a:xfrm>
            <a:off x="539250" y="3537775"/>
            <a:ext cx="8065500" cy="12738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t>Community</a:t>
            </a:r>
            <a:endParaRPr sz="1700" b="1" u="sng"/>
          </a:p>
          <a:p>
            <a:pPr marL="0" lvl="0" indent="0" algn="ctr" rtl="0">
              <a:lnSpc>
                <a:spcPct val="90000"/>
              </a:lnSpc>
              <a:spcBef>
                <a:spcPts val="0"/>
              </a:spcBef>
              <a:spcAft>
                <a:spcPts val="0"/>
              </a:spcAft>
              <a:buNone/>
            </a:pPr>
            <a:r>
              <a:rPr lang="en" sz="1100">
                <a:solidFill>
                  <a:schemeClr val="dk1"/>
                </a:solidFill>
              </a:rPr>
              <a:t>“Creating 3D Printed Assistive Technology Through Design Shortcuts: Leveraging Digital Fabrication Services to Incorporate 3D Printing into the Physical Therapy Classroom” ASSETS 2022.</a:t>
            </a:r>
            <a:endParaRPr sz="100" b="1"/>
          </a:p>
          <a:p>
            <a:pPr marL="0" lvl="0" indent="0" algn="ctr" rtl="0">
              <a:spcBef>
                <a:spcPts val="0"/>
              </a:spcBef>
              <a:spcAft>
                <a:spcPts val="0"/>
              </a:spcAft>
              <a:buNone/>
            </a:pPr>
            <a:endParaRPr sz="1300"/>
          </a:p>
        </p:txBody>
      </p:sp>
      <p:sp>
        <p:nvSpPr>
          <p:cNvPr id="315" name="Google Shape;315;p45"/>
          <p:cNvSpPr/>
          <p:nvPr/>
        </p:nvSpPr>
        <p:spPr>
          <a:xfrm>
            <a:off x="539250" y="1874000"/>
            <a:ext cx="8065500" cy="1273800"/>
          </a:xfrm>
          <a:prstGeom prst="roundRect">
            <a:avLst>
              <a:gd name="adj" fmla="val 16667"/>
            </a:avLst>
          </a:prstGeom>
          <a:solidFill>
            <a:srgbClr val="D5A6B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solidFill>
                  <a:schemeClr val="dk1"/>
                </a:solidFill>
              </a:rPr>
              <a:t>University</a:t>
            </a:r>
            <a:endParaRPr sz="1700" b="1" u="sng">
              <a:solidFill>
                <a:schemeClr val="dk1"/>
              </a:solidFill>
            </a:endParaRPr>
          </a:p>
          <a:p>
            <a:pPr marL="0" lvl="0" indent="0" algn="ctr" rtl="0">
              <a:lnSpc>
                <a:spcPct val="90000"/>
              </a:lnSpc>
              <a:spcBef>
                <a:spcPts val="0"/>
              </a:spcBef>
              <a:spcAft>
                <a:spcPts val="0"/>
              </a:spcAft>
              <a:buNone/>
            </a:pPr>
            <a:r>
              <a:rPr lang="en" sz="1100">
                <a:solidFill>
                  <a:schemeClr val="dk1"/>
                </a:solidFill>
              </a:rPr>
              <a:t>“Towards a Social Justice Aligned Makerspace: Co-designing Custom AT within a University Ecosystem” ASSETS 2023.</a:t>
            </a:r>
            <a:endParaRPr/>
          </a:p>
        </p:txBody>
      </p:sp>
      <p:pic>
        <p:nvPicPr>
          <p:cNvPr id="316" name="Google Shape;316;p45"/>
          <p:cNvPicPr preferRelativeResize="0"/>
          <p:nvPr/>
        </p:nvPicPr>
        <p:blipFill rotWithShape="1">
          <a:blip r:embed="rId3">
            <a:alphaModFix/>
          </a:blip>
          <a:srcRect l="16883" t="29840" r="17623" b="28903"/>
          <a:stretch/>
        </p:blipFill>
        <p:spPr>
          <a:xfrm>
            <a:off x="7785948" y="4852255"/>
            <a:ext cx="674145" cy="24171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Introduction</a:t>
            </a:r>
            <a:endParaRPr/>
          </a:p>
        </p:txBody>
      </p:sp>
      <p:sp>
        <p:nvSpPr>
          <p:cNvPr id="108" name="Google Shape;108;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There is a long history of utilizing digital fabrication tools to create custom DIY-AT</a:t>
            </a:r>
            <a:r>
              <a:rPr lang="en" baseline="30000">
                <a:solidFill>
                  <a:schemeClr val="dk1"/>
                </a:solidFill>
              </a:rPr>
              <a:t>1</a:t>
            </a:r>
            <a:endParaRPr sz="1400" baseline="30000">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While research has shown it is successful, there are many barriers regarding accessible design tools and effective communication between experts</a:t>
            </a:r>
            <a:r>
              <a:rPr lang="en" baseline="30000">
                <a:solidFill>
                  <a:schemeClr val="dk1"/>
                </a:solidFill>
              </a:rPr>
              <a:t>2</a:t>
            </a:r>
            <a:endParaRPr>
              <a:solidFill>
                <a:schemeClr val="dk1"/>
              </a:solidFill>
            </a:endParaRPr>
          </a:p>
        </p:txBody>
      </p:sp>
      <p:sp>
        <p:nvSpPr>
          <p:cNvPr id="109" name="Google Shape;109;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
        <p:nvSpPr>
          <p:cNvPr id="110" name="Google Shape;110;p19"/>
          <p:cNvSpPr txBox="1"/>
          <p:nvPr/>
        </p:nvSpPr>
        <p:spPr>
          <a:xfrm>
            <a:off x="409025" y="4340775"/>
            <a:ext cx="8139600" cy="572700"/>
          </a:xfrm>
          <a:prstGeom prst="rect">
            <a:avLst/>
          </a:prstGeom>
          <a:noFill/>
          <a:ln>
            <a:noFill/>
          </a:ln>
        </p:spPr>
        <p:txBody>
          <a:bodyPr spcFirstLastPara="1" wrap="square" lIns="91425" tIns="91425" rIns="91425" bIns="91425" anchor="t" anchorCtr="0">
            <a:noAutofit/>
          </a:bodyPr>
          <a:lstStyle/>
          <a:p>
            <a:pPr marL="457200" lvl="0" indent="-273050" algn="l" rtl="0">
              <a:lnSpc>
                <a:spcPct val="115000"/>
              </a:lnSpc>
              <a:spcBef>
                <a:spcPts val="0"/>
              </a:spcBef>
              <a:spcAft>
                <a:spcPts val="0"/>
              </a:spcAft>
              <a:buClr>
                <a:schemeClr val="dk1"/>
              </a:buClr>
              <a:buSzPts val="700"/>
              <a:buFont typeface="Average"/>
              <a:buAutoNum type="arabicPeriod"/>
            </a:pPr>
            <a:r>
              <a:rPr lang="en" sz="700">
                <a:solidFill>
                  <a:schemeClr val="dk1"/>
                </a:solidFill>
                <a:latin typeface="Average"/>
                <a:ea typeface="Average"/>
                <a:cs typeface="Average"/>
                <a:sym typeface="Average"/>
              </a:rPr>
              <a:t>Manoff, 2019; Buehler, 2015; McDonald, 2016; Higgins, 2022; Hamidi, 2015, 2019; Hook, 2014; Hofmann 2019, 2021; Lakshmi, 2019; Savage, 2022</a:t>
            </a:r>
            <a:endParaRPr sz="700">
              <a:solidFill>
                <a:schemeClr val="dk1"/>
              </a:solidFill>
              <a:latin typeface="Average"/>
              <a:ea typeface="Average"/>
              <a:cs typeface="Average"/>
              <a:sym typeface="Average"/>
            </a:endParaRPr>
          </a:p>
          <a:p>
            <a:pPr marL="457200" lvl="0" indent="-273050" algn="l" rtl="0">
              <a:lnSpc>
                <a:spcPct val="115000"/>
              </a:lnSpc>
              <a:spcBef>
                <a:spcPts val="0"/>
              </a:spcBef>
              <a:spcAft>
                <a:spcPts val="0"/>
              </a:spcAft>
              <a:buClr>
                <a:schemeClr val="dk1"/>
              </a:buClr>
              <a:buSzPts val="700"/>
              <a:buFont typeface="Average"/>
              <a:buAutoNum type="arabicPeriod"/>
            </a:pPr>
            <a:r>
              <a:rPr lang="en" sz="700">
                <a:solidFill>
                  <a:schemeClr val="dk1"/>
                </a:solidFill>
                <a:latin typeface="Average"/>
                <a:ea typeface="Average"/>
                <a:cs typeface="Average"/>
                <a:sym typeface="Average"/>
              </a:rPr>
              <a:t>Lakshmi, 2019; Savage, 2022; Hofmann, 2021; Mankoff, 2019, Higgins, 2022; Hurst, 2013; Buehler, 2015</a:t>
            </a:r>
            <a:endParaRPr sz="700">
              <a:solidFill>
                <a:schemeClr val="dk1"/>
              </a:solidFill>
              <a:latin typeface="Average"/>
              <a:ea typeface="Average"/>
              <a:cs typeface="Average"/>
              <a:sym typeface="Average"/>
            </a:endParaRPr>
          </a:p>
        </p:txBody>
      </p:sp>
      <p:pic>
        <p:nvPicPr>
          <p:cNvPr id="111" name="Google Shape;111;p19"/>
          <p:cNvPicPr preferRelativeResize="0"/>
          <p:nvPr/>
        </p:nvPicPr>
        <p:blipFill>
          <a:blip r:embed="rId3">
            <a:alphaModFix/>
          </a:blip>
          <a:stretch>
            <a:fillRect/>
          </a:stretch>
        </p:blipFill>
        <p:spPr>
          <a:xfrm>
            <a:off x="1656225" y="2871425"/>
            <a:ext cx="5831551" cy="114497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46"/>
          <p:cNvSpPr/>
          <p:nvPr/>
        </p:nvSpPr>
        <p:spPr>
          <a:xfrm>
            <a:off x="539250" y="3537775"/>
            <a:ext cx="8065500" cy="12738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t>Community</a:t>
            </a:r>
            <a:endParaRPr sz="1700" b="1" u="sng"/>
          </a:p>
          <a:p>
            <a:pPr marL="0" lvl="0" indent="0" algn="ctr" rtl="0">
              <a:lnSpc>
                <a:spcPct val="90000"/>
              </a:lnSpc>
              <a:spcBef>
                <a:spcPts val="0"/>
              </a:spcBef>
              <a:spcAft>
                <a:spcPts val="0"/>
              </a:spcAft>
              <a:buNone/>
            </a:pPr>
            <a:r>
              <a:rPr lang="en" sz="1100">
                <a:solidFill>
                  <a:schemeClr val="dk1"/>
                </a:solidFill>
              </a:rPr>
              <a:t>“Creating 3D Printed Assistive Technology Through Design Shortcuts: Leveraging Digital Fabrication Services to Incorporate 3D Printing into the Physical Therapy Classroom” ASSETS 2022.</a:t>
            </a:r>
            <a:endParaRPr sz="100" b="1"/>
          </a:p>
          <a:p>
            <a:pPr marL="0" lvl="0" indent="0" algn="ctr" rtl="0">
              <a:spcBef>
                <a:spcPts val="0"/>
              </a:spcBef>
              <a:spcAft>
                <a:spcPts val="0"/>
              </a:spcAft>
              <a:buNone/>
            </a:pPr>
            <a:endParaRPr sz="1300"/>
          </a:p>
        </p:txBody>
      </p:sp>
      <p:sp>
        <p:nvSpPr>
          <p:cNvPr id="322" name="Google Shape;322;p46"/>
          <p:cNvSpPr/>
          <p:nvPr/>
        </p:nvSpPr>
        <p:spPr>
          <a:xfrm>
            <a:off x="539250" y="1874000"/>
            <a:ext cx="8065500" cy="1273800"/>
          </a:xfrm>
          <a:prstGeom prst="roundRect">
            <a:avLst>
              <a:gd name="adj" fmla="val 16667"/>
            </a:avLst>
          </a:prstGeom>
          <a:solidFill>
            <a:srgbClr val="D5A6B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solidFill>
                  <a:schemeClr val="dk1"/>
                </a:solidFill>
              </a:rPr>
              <a:t>University</a:t>
            </a:r>
            <a:endParaRPr sz="1700" b="1" u="sng">
              <a:solidFill>
                <a:schemeClr val="dk1"/>
              </a:solidFill>
            </a:endParaRPr>
          </a:p>
          <a:p>
            <a:pPr marL="0" lvl="0" indent="0" algn="ctr" rtl="0">
              <a:lnSpc>
                <a:spcPct val="90000"/>
              </a:lnSpc>
              <a:spcBef>
                <a:spcPts val="0"/>
              </a:spcBef>
              <a:spcAft>
                <a:spcPts val="0"/>
              </a:spcAft>
              <a:buNone/>
            </a:pPr>
            <a:r>
              <a:rPr lang="en" sz="1100">
                <a:solidFill>
                  <a:schemeClr val="dk1"/>
                </a:solidFill>
              </a:rPr>
              <a:t>“Towards a Social Justice Aligned Makerspace: Co-designing Custom AT within a University Ecosystem” ASSETS 2023.</a:t>
            </a:r>
            <a:endParaRPr/>
          </a:p>
        </p:txBody>
      </p:sp>
      <p:sp>
        <p:nvSpPr>
          <p:cNvPr id="323" name="Google Shape;323;p46"/>
          <p:cNvSpPr/>
          <p:nvPr/>
        </p:nvSpPr>
        <p:spPr>
          <a:xfrm>
            <a:off x="539250" y="292200"/>
            <a:ext cx="8065500" cy="1273800"/>
          </a:xfrm>
          <a:prstGeom prst="roundRect">
            <a:avLst>
              <a:gd name="adj" fmla="val 16667"/>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solidFill>
                  <a:schemeClr val="dk1"/>
                </a:solidFill>
              </a:rPr>
              <a:t>Government</a:t>
            </a:r>
            <a:endParaRPr sz="1700" b="1" u="sng">
              <a:solidFill>
                <a:schemeClr val="dk1"/>
              </a:solidFill>
            </a:endParaRPr>
          </a:p>
          <a:p>
            <a:pPr marL="0" lvl="0" indent="0" algn="ctr" rtl="0">
              <a:lnSpc>
                <a:spcPct val="90000"/>
              </a:lnSpc>
              <a:spcBef>
                <a:spcPts val="0"/>
              </a:spcBef>
              <a:spcAft>
                <a:spcPts val="0"/>
              </a:spcAft>
              <a:buNone/>
            </a:pPr>
            <a:r>
              <a:rPr lang="en" sz="1100">
                <a:solidFill>
                  <a:schemeClr val="dk1"/>
                </a:solidFill>
              </a:rPr>
              <a:t>“An Ecosystem of Support: A U.S. State Government-supported DIY-AT Program for Residents with Disabilities” ASSETS 2024.</a:t>
            </a:r>
            <a:endParaRPr/>
          </a:p>
        </p:txBody>
      </p:sp>
      <p:pic>
        <p:nvPicPr>
          <p:cNvPr id="324" name="Google Shape;324;p46"/>
          <p:cNvPicPr preferRelativeResize="0"/>
          <p:nvPr/>
        </p:nvPicPr>
        <p:blipFill rotWithShape="1">
          <a:blip r:embed="rId3">
            <a:alphaModFix/>
          </a:blip>
          <a:srcRect l="16883" t="29840" r="17623" b="28903"/>
          <a:stretch/>
        </p:blipFill>
        <p:spPr>
          <a:xfrm>
            <a:off x="7819173" y="4852242"/>
            <a:ext cx="674145" cy="241719"/>
          </a:xfrm>
          <a:prstGeom prst="rect">
            <a:avLst/>
          </a:prstGeom>
          <a:noFill/>
          <a:ln>
            <a:noFill/>
          </a:ln>
        </p:spPr>
      </p:pic>
      <p:pic>
        <p:nvPicPr>
          <p:cNvPr id="325" name="Google Shape;325;p46"/>
          <p:cNvPicPr preferRelativeResize="0"/>
          <p:nvPr/>
        </p:nvPicPr>
        <p:blipFill>
          <a:blip r:embed="rId4">
            <a:alphaModFix/>
          </a:blip>
          <a:stretch>
            <a:fillRect/>
          </a:stretch>
        </p:blipFill>
        <p:spPr>
          <a:xfrm>
            <a:off x="7460700" y="4831900"/>
            <a:ext cx="282400" cy="2824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47"/>
          <p:cNvSpPr txBox="1">
            <a:spLocks noGrp="1"/>
          </p:cNvSpPr>
          <p:nvPr>
            <p:ph type="title"/>
          </p:nvPr>
        </p:nvSpPr>
        <p:spPr>
          <a:xfrm>
            <a:off x="311700" y="1382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Program Overview</a:t>
            </a:r>
            <a:endParaRPr/>
          </a:p>
        </p:txBody>
      </p:sp>
      <p:sp>
        <p:nvSpPr>
          <p:cNvPr id="331" name="Google Shape;331;p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31</a:t>
            </a:fld>
            <a:endParaRPr/>
          </a:p>
        </p:txBody>
      </p:sp>
      <p:sp>
        <p:nvSpPr>
          <p:cNvPr id="332" name="Google Shape;332;p47"/>
          <p:cNvSpPr txBox="1"/>
          <p:nvPr/>
        </p:nvSpPr>
        <p:spPr>
          <a:xfrm>
            <a:off x="5735625" y="669775"/>
            <a:ext cx="3069600" cy="41733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Initiated August 2023</a:t>
            </a: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Inspired by the existing 3D printed AT program in Pennsylvania</a:t>
            </a: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Our research lab met while our lab director was serving on a state assistive technology advisory board</a:t>
            </a: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We provide support in the form of training, editing design files, taking on projects that are outside of their scope, fixing printers, and providing additional support when a large number of requests come in at one time</a:t>
            </a:r>
            <a:endParaRPr>
              <a:solidFill>
                <a:schemeClr val="dk1"/>
              </a:solidFill>
              <a:latin typeface="Average"/>
              <a:ea typeface="Average"/>
              <a:cs typeface="Average"/>
              <a:sym typeface="Average"/>
            </a:endParaRPr>
          </a:p>
        </p:txBody>
      </p:sp>
      <p:pic>
        <p:nvPicPr>
          <p:cNvPr id="333" name="Google Shape;333;p47"/>
          <p:cNvPicPr preferRelativeResize="0"/>
          <p:nvPr/>
        </p:nvPicPr>
        <p:blipFill>
          <a:blip r:embed="rId3">
            <a:alphaModFix/>
          </a:blip>
          <a:stretch>
            <a:fillRect/>
          </a:stretch>
        </p:blipFill>
        <p:spPr>
          <a:xfrm>
            <a:off x="245900" y="857125"/>
            <a:ext cx="5430824" cy="372661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8"/>
          <p:cNvSpPr txBox="1">
            <a:spLocks noGrp="1"/>
          </p:cNvSpPr>
          <p:nvPr>
            <p:ph type="title"/>
          </p:nvPr>
        </p:nvSpPr>
        <p:spPr>
          <a:xfrm>
            <a:off x="311700" y="1382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Order Form</a:t>
            </a:r>
            <a:endParaRPr/>
          </a:p>
        </p:txBody>
      </p:sp>
      <p:sp>
        <p:nvSpPr>
          <p:cNvPr id="339" name="Google Shape;339;p4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32</a:t>
            </a:fld>
            <a:endParaRPr/>
          </a:p>
        </p:txBody>
      </p:sp>
      <p:sp>
        <p:nvSpPr>
          <p:cNvPr id="340" name="Google Shape;340;p48"/>
          <p:cNvSpPr txBox="1"/>
          <p:nvPr/>
        </p:nvSpPr>
        <p:spPr>
          <a:xfrm>
            <a:off x="5735625" y="669775"/>
            <a:ext cx="3069600" cy="41733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Here is a screenshot of the form where individuals can request devices</a:t>
            </a: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They provide their email, which device they want, which color, and where to ship the device</a:t>
            </a: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Shipping cost and printing materials are subsidized by the state department and are ‘negligible’ according to our partners</a:t>
            </a:r>
            <a:endParaRPr>
              <a:solidFill>
                <a:schemeClr val="dk1"/>
              </a:solidFill>
              <a:latin typeface="Average"/>
              <a:ea typeface="Average"/>
              <a:cs typeface="Average"/>
              <a:sym typeface="Average"/>
            </a:endParaRPr>
          </a:p>
          <a:p>
            <a:pPr marL="457200" lvl="0" indent="-317500" algn="l" rtl="0">
              <a:spcBef>
                <a:spcPts val="0"/>
              </a:spcBef>
              <a:spcAft>
                <a:spcPts val="0"/>
              </a:spcAft>
              <a:buClr>
                <a:schemeClr val="dk1"/>
              </a:buClr>
              <a:buSzPts val="1400"/>
              <a:buFont typeface="Average"/>
              <a:buChar char="●"/>
            </a:pPr>
            <a:r>
              <a:rPr lang="en">
                <a:solidFill>
                  <a:schemeClr val="dk1"/>
                </a:solidFill>
                <a:latin typeface="Average"/>
                <a:ea typeface="Average"/>
                <a:cs typeface="Average"/>
                <a:sym typeface="Average"/>
              </a:rPr>
              <a:t>Individuals can also send an email requesting a custom device that will be handed off to the research team for further development</a:t>
            </a:r>
            <a:endParaRPr>
              <a:solidFill>
                <a:schemeClr val="dk1"/>
              </a:solidFill>
              <a:latin typeface="Average"/>
              <a:ea typeface="Average"/>
              <a:cs typeface="Average"/>
              <a:sym typeface="Average"/>
            </a:endParaRPr>
          </a:p>
        </p:txBody>
      </p:sp>
      <p:pic>
        <p:nvPicPr>
          <p:cNvPr id="341" name="Google Shape;341;p48"/>
          <p:cNvPicPr preferRelativeResize="0"/>
          <p:nvPr/>
        </p:nvPicPr>
        <p:blipFill>
          <a:blip r:embed="rId3">
            <a:alphaModFix/>
          </a:blip>
          <a:stretch>
            <a:fillRect/>
          </a:stretch>
        </p:blipFill>
        <p:spPr>
          <a:xfrm>
            <a:off x="536100" y="771400"/>
            <a:ext cx="4853099" cy="39700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Motivations for Participating in the Program</a:t>
            </a:r>
            <a:endParaRPr/>
          </a:p>
        </p:txBody>
      </p:sp>
      <p:sp>
        <p:nvSpPr>
          <p:cNvPr id="347" name="Google Shape;347;p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33</a:t>
            </a:fld>
            <a:endParaRPr/>
          </a:p>
        </p:txBody>
      </p:sp>
      <p:sp>
        <p:nvSpPr>
          <p:cNvPr id="348" name="Google Shape;348;p4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Restrictive and difficult insurance policies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Low quality and expensive devices online</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Interest in seeing what would happen</a:t>
            </a:r>
            <a:endParaRPr>
              <a:solidFill>
                <a:schemeClr val="dk1"/>
              </a:solidFill>
            </a:endParaRPr>
          </a:p>
          <a:p>
            <a:pPr marL="0" lvl="0" indent="0" algn="l" rtl="0">
              <a:spcBef>
                <a:spcPts val="1200"/>
              </a:spcBef>
              <a:spcAft>
                <a:spcPts val="0"/>
              </a:spcAft>
              <a:buNone/>
            </a:pPr>
            <a:endParaRPr>
              <a:solidFill>
                <a:schemeClr val="dk1"/>
              </a:solidFill>
            </a:endParaRPr>
          </a:p>
          <a:p>
            <a:pPr marL="0" lvl="0" indent="0" algn="l" rtl="0">
              <a:spcBef>
                <a:spcPts val="1200"/>
              </a:spcBef>
              <a:spcAft>
                <a:spcPts val="0"/>
              </a:spcAft>
              <a:buNone/>
            </a:pPr>
            <a:r>
              <a:rPr lang="en" i="1">
                <a:solidFill>
                  <a:schemeClr val="dk1"/>
                </a:solidFill>
              </a:rPr>
              <a:t>“[The key holder] is such a small, simple thing, but it really is for him life changing because now he can open the door without having to reach for his mom to guide his hand. That’s one more thing he can do on his own. It’s so important”</a:t>
            </a:r>
            <a:endParaRPr i="1">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Relationship to Creating and Customizing 3D Printed AT</a:t>
            </a:r>
            <a:endParaRPr/>
          </a:p>
        </p:txBody>
      </p:sp>
      <p:sp>
        <p:nvSpPr>
          <p:cNvPr id="354" name="Google Shape;354;p5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34</a:t>
            </a:fld>
            <a:endParaRPr/>
          </a:p>
        </p:txBody>
      </p:sp>
      <p:sp>
        <p:nvSpPr>
          <p:cNvPr id="355" name="Google Shape;355;p5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Clr>
                <a:schemeClr val="dk1"/>
              </a:buClr>
              <a:buSzPts val="1800"/>
              <a:buChar char="●"/>
            </a:pPr>
            <a:r>
              <a:rPr lang="en">
                <a:solidFill>
                  <a:schemeClr val="dk1"/>
                </a:solidFill>
              </a:rPr>
              <a:t>Consider themselves </a:t>
            </a:r>
            <a:r>
              <a:rPr lang="en" i="1">
                <a:solidFill>
                  <a:schemeClr val="dk1"/>
                </a:solidFill>
              </a:rPr>
              <a:t>“pretty crafty”</a:t>
            </a:r>
            <a:endParaRPr i="1">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Have access to 3D printers at home (P4, 5, and 9), at school (P2, 4, 6, and 11), or through a community space (P7 and 10)</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Lack of knowledge of what to make</a:t>
            </a:r>
            <a:endParaRPr>
              <a:solidFill>
                <a:schemeClr val="dk1"/>
              </a:solidFill>
            </a:endParaRPr>
          </a:p>
          <a:p>
            <a:pPr marL="0" lvl="0" indent="0" algn="l" rtl="0">
              <a:spcBef>
                <a:spcPts val="1200"/>
              </a:spcBef>
              <a:spcAft>
                <a:spcPts val="0"/>
              </a:spcAft>
              <a:buNone/>
            </a:pPr>
            <a:endParaRPr>
              <a:solidFill>
                <a:schemeClr val="dk1"/>
              </a:solidFill>
            </a:endParaRPr>
          </a:p>
          <a:p>
            <a:pPr marL="0" lvl="0" indent="0" algn="l" rtl="0">
              <a:spcBef>
                <a:spcPts val="1200"/>
              </a:spcBef>
              <a:spcAft>
                <a:spcPts val="0"/>
              </a:spcAft>
              <a:buNone/>
            </a:pPr>
            <a:r>
              <a:rPr lang="en" i="1">
                <a:solidFill>
                  <a:schemeClr val="dk1"/>
                </a:solidFill>
              </a:rPr>
              <a:t>“It’s not necessarily a tech issue that scares me off, it’s more I don’t know what to make…What would I make and why? I would say actually receiving this in the mail I was like, ‘Oh,  that’s interesting. So this is just a little [toothpaste squeezer] which is super helpful, but it’s just a little thing that you could presumably make yourself”</a:t>
            </a:r>
            <a:endParaRPr i="1">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359"/>
        <p:cNvGrpSpPr/>
        <p:nvPr/>
      </p:nvGrpSpPr>
      <p:grpSpPr>
        <a:xfrm>
          <a:off x="0" y="0"/>
          <a:ext cx="0" cy="0"/>
          <a:chOff x="0" y="0"/>
          <a:chExt cx="0" cy="0"/>
        </a:xfrm>
      </p:grpSpPr>
      <p:sp>
        <p:nvSpPr>
          <p:cNvPr id="360" name="Google Shape;360;p5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Participating in and Growing a DIY-AT Ecosystem of Support</a:t>
            </a:r>
            <a:endParaRPr/>
          </a:p>
        </p:txBody>
      </p:sp>
      <p:sp>
        <p:nvSpPr>
          <p:cNvPr id="361" name="Google Shape;361;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35</a:t>
            </a:fld>
            <a:endParaRPr/>
          </a:p>
        </p:txBody>
      </p:sp>
      <p:sp>
        <p:nvSpPr>
          <p:cNvPr id="362" name="Google Shape;362;p51"/>
          <p:cNvSpPr txBox="1">
            <a:spLocks noGrp="1"/>
          </p:cNvSpPr>
          <p:nvPr>
            <p:ph type="body" idx="1"/>
          </p:nvPr>
        </p:nvSpPr>
        <p:spPr>
          <a:xfrm>
            <a:off x="311700" y="1370900"/>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Spreading the word about the program</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The program supporting people in unique ways</a:t>
            </a:r>
            <a:endParaRPr>
              <a:solidFill>
                <a:schemeClr val="dk1"/>
              </a:solidFill>
            </a:endParaRPr>
          </a:p>
          <a:p>
            <a:pPr marL="914400" lvl="1" indent="-317500" algn="l" rtl="0">
              <a:spcBef>
                <a:spcPts val="0"/>
              </a:spcBef>
              <a:spcAft>
                <a:spcPts val="0"/>
              </a:spcAft>
              <a:buClr>
                <a:schemeClr val="dk1"/>
              </a:buClr>
              <a:buSzPts val="1400"/>
              <a:buChar char="○"/>
            </a:pPr>
            <a:r>
              <a:rPr lang="en">
                <a:solidFill>
                  <a:schemeClr val="dk1"/>
                </a:solidFill>
              </a:rPr>
              <a:t>Researcher assisted co-design</a:t>
            </a:r>
            <a:endParaRPr>
              <a:solidFill>
                <a:schemeClr val="dk1"/>
              </a:solidFill>
            </a:endParaRPr>
          </a:p>
          <a:p>
            <a:pPr marL="0" lvl="0" indent="0" algn="l" rtl="0">
              <a:spcBef>
                <a:spcPts val="1200"/>
              </a:spcBef>
              <a:spcAft>
                <a:spcPts val="0"/>
              </a:spcAft>
              <a:buNone/>
            </a:pPr>
            <a:endParaRPr>
              <a:solidFill>
                <a:schemeClr val="dk1"/>
              </a:solidFill>
            </a:endParaRPr>
          </a:p>
          <a:p>
            <a:pPr marL="0" lvl="0" indent="0" algn="l" rtl="0">
              <a:spcBef>
                <a:spcPts val="1200"/>
              </a:spcBef>
              <a:spcAft>
                <a:spcPts val="0"/>
              </a:spcAft>
              <a:buNone/>
            </a:pPr>
            <a:endParaRPr i="1">
              <a:solidFill>
                <a:schemeClr val="dk1"/>
              </a:solidFill>
            </a:endParaRPr>
          </a:p>
          <a:p>
            <a:pPr marL="0" lvl="0" indent="0" algn="l" rtl="0">
              <a:spcBef>
                <a:spcPts val="1200"/>
              </a:spcBef>
              <a:spcAft>
                <a:spcPts val="1200"/>
              </a:spcAft>
              <a:buNone/>
            </a:pPr>
            <a:endParaRPr>
              <a:solidFill>
                <a:schemeClr val="dk1"/>
              </a:solidFill>
            </a:endParaRPr>
          </a:p>
        </p:txBody>
      </p:sp>
      <p:pic>
        <p:nvPicPr>
          <p:cNvPr id="363" name="Google Shape;363;p51"/>
          <p:cNvPicPr preferRelativeResize="0"/>
          <p:nvPr/>
        </p:nvPicPr>
        <p:blipFill>
          <a:blip r:embed="rId3">
            <a:alphaModFix/>
          </a:blip>
          <a:stretch>
            <a:fillRect/>
          </a:stretch>
        </p:blipFill>
        <p:spPr>
          <a:xfrm>
            <a:off x="1438524" y="2731174"/>
            <a:ext cx="6266951" cy="1720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2">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5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Participation Supporting Reflection on Disability and AT Use</a:t>
            </a:r>
            <a:endParaRPr/>
          </a:p>
        </p:txBody>
      </p:sp>
      <p:sp>
        <p:nvSpPr>
          <p:cNvPr id="369" name="Google Shape;369;p52"/>
          <p:cNvSpPr txBox="1">
            <a:spLocks noGrp="1"/>
          </p:cNvSpPr>
          <p:nvPr>
            <p:ph type="body" idx="1"/>
          </p:nvPr>
        </p:nvSpPr>
        <p:spPr>
          <a:xfrm>
            <a:off x="311700" y="130842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Not viewing themselves as ‘disabled’ or not having a documented disability</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Feeling like they have to ‘deserve’ the AT</a:t>
            </a:r>
            <a:endParaRPr>
              <a:solidFill>
                <a:schemeClr val="dk1"/>
              </a:solidFill>
            </a:endParaRPr>
          </a:p>
          <a:p>
            <a:pPr marL="0" lvl="0" indent="0" algn="l" rtl="0">
              <a:spcBef>
                <a:spcPts val="1200"/>
              </a:spcBef>
              <a:spcAft>
                <a:spcPts val="0"/>
              </a:spcAft>
              <a:buNone/>
            </a:pPr>
            <a:endParaRPr>
              <a:solidFill>
                <a:schemeClr val="dk1"/>
              </a:solidFill>
            </a:endParaRPr>
          </a:p>
          <a:p>
            <a:pPr marL="0" lvl="0" indent="0" algn="l" rtl="0">
              <a:spcBef>
                <a:spcPts val="1200"/>
              </a:spcBef>
              <a:spcAft>
                <a:spcPts val="0"/>
              </a:spcAft>
              <a:buNone/>
            </a:pPr>
            <a:r>
              <a:rPr lang="en" i="1">
                <a:solidFill>
                  <a:schemeClr val="dk1"/>
                </a:solidFill>
              </a:rPr>
              <a:t>“I don’t consider myself traditionally disabled…I just have problems in my wrist from carpal tunnel syndrome, so I would say my functioning isn’t affected to that degree. But the [3D printed bag carrier] was the only thing I felt like…I want to say deserved.”</a:t>
            </a:r>
            <a:endParaRPr i="1">
              <a:solidFill>
                <a:schemeClr val="dk1"/>
              </a:solidFill>
            </a:endParaRPr>
          </a:p>
          <a:p>
            <a:pPr marL="0" lvl="0" indent="0" algn="l" rtl="0">
              <a:spcBef>
                <a:spcPts val="1200"/>
              </a:spcBef>
              <a:spcAft>
                <a:spcPts val="1200"/>
              </a:spcAft>
              <a:buNone/>
            </a:pPr>
            <a:endParaRPr>
              <a:solidFill>
                <a:schemeClr val="dk1"/>
              </a:solidFill>
            </a:endParaRPr>
          </a:p>
        </p:txBody>
      </p:sp>
      <p:sp>
        <p:nvSpPr>
          <p:cNvPr id="370" name="Google Shape;370;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000"/>
              <a:t>Multiple Roles within an Ecosystem of DIY-AT Support</a:t>
            </a:r>
            <a:endParaRPr sz="2000"/>
          </a:p>
        </p:txBody>
      </p:sp>
      <p:sp>
        <p:nvSpPr>
          <p:cNvPr id="376" name="Google Shape;376;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37</a:t>
            </a:fld>
            <a:endParaRPr/>
          </a:p>
        </p:txBody>
      </p:sp>
      <p:pic>
        <p:nvPicPr>
          <p:cNvPr id="377" name="Google Shape;377;p53"/>
          <p:cNvPicPr preferRelativeResize="0"/>
          <p:nvPr/>
        </p:nvPicPr>
        <p:blipFill>
          <a:blip r:embed="rId3">
            <a:alphaModFix/>
          </a:blip>
          <a:stretch>
            <a:fillRect/>
          </a:stretch>
        </p:blipFill>
        <p:spPr>
          <a:xfrm>
            <a:off x="566650" y="1017725"/>
            <a:ext cx="7758553" cy="3820975"/>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5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000"/>
              <a:t>Expanding and Transcending the Understandings and Definitions of AT and Disability</a:t>
            </a:r>
            <a:endParaRPr sz="2000"/>
          </a:p>
        </p:txBody>
      </p:sp>
      <p:sp>
        <p:nvSpPr>
          <p:cNvPr id="383" name="Google Shape;383;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38</a:t>
            </a:fld>
            <a:endParaRPr/>
          </a:p>
        </p:txBody>
      </p:sp>
      <p:sp>
        <p:nvSpPr>
          <p:cNvPr id="384" name="Google Shape;384;p54"/>
          <p:cNvSpPr txBox="1">
            <a:spLocks noGrp="1"/>
          </p:cNvSpPr>
          <p:nvPr>
            <p:ph type="body" idx="1"/>
          </p:nvPr>
        </p:nvSpPr>
        <p:spPr>
          <a:xfrm>
            <a:off x="311700" y="1152475"/>
            <a:ext cx="8520600" cy="37053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Char char="●"/>
            </a:pPr>
            <a:r>
              <a:rPr lang="en">
                <a:solidFill>
                  <a:schemeClr val="dk1"/>
                </a:solidFill>
              </a:rPr>
              <a:t>Insurance is incredibly restrictive in the US</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Programs such as this one can circumvent some of the restrictive practices and policies - </a:t>
            </a:r>
            <a:r>
              <a:rPr lang="en" i="1">
                <a:solidFill>
                  <a:schemeClr val="dk1"/>
                </a:solidFill>
              </a:rPr>
              <a:t>especially when aligned with like-minded government partners</a:t>
            </a:r>
            <a:endParaRPr i="1">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Flexible design allowed participants to receive AT without being required to identify themselves as disabled</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As HCI researchers, we could reflect on how academic institutions and makerspaces can support democratization of AT with a commitment to non-extractive practices</a:t>
            </a:r>
            <a:endParaRPr>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8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388"/>
        <p:cNvGrpSpPr/>
        <p:nvPr/>
      </p:nvGrpSpPr>
      <p:grpSpPr>
        <a:xfrm>
          <a:off x="0" y="0"/>
          <a:ext cx="0" cy="0"/>
          <a:chOff x="0" y="0"/>
          <a:chExt cx="0" cy="0"/>
        </a:xfrm>
      </p:grpSpPr>
      <p:sp>
        <p:nvSpPr>
          <p:cNvPr id="389" name="Google Shape;389;p5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000"/>
              <a:t>Implications for the Design of Future Government-supported DIY-AT Programs</a:t>
            </a:r>
            <a:endParaRPr sz="2000"/>
          </a:p>
        </p:txBody>
      </p:sp>
      <p:sp>
        <p:nvSpPr>
          <p:cNvPr id="390" name="Google Shape;390;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39</a:t>
            </a:fld>
            <a:endParaRPr/>
          </a:p>
        </p:txBody>
      </p:sp>
      <p:sp>
        <p:nvSpPr>
          <p:cNvPr id="391" name="Google Shape;391;p55"/>
          <p:cNvSpPr txBox="1">
            <a:spLocks noGrp="1"/>
          </p:cNvSpPr>
          <p:nvPr>
            <p:ph type="body" idx="1"/>
          </p:nvPr>
        </p:nvSpPr>
        <p:spPr>
          <a:xfrm>
            <a:off x="311700" y="1152475"/>
            <a:ext cx="8520600" cy="37053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chemeClr val="dk1"/>
              </a:buClr>
              <a:buSzPts val="1800"/>
              <a:buAutoNum type="arabicPeriod"/>
            </a:pPr>
            <a:r>
              <a:rPr lang="en">
                <a:solidFill>
                  <a:schemeClr val="dk1"/>
                </a:solidFill>
              </a:rPr>
              <a:t>Avoid restricting access by diagnosis or disability status</a:t>
            </a:r>
            <a:endParaRPr>
              <a:solidFill>
                <a:schemeClr val="dk1"/>
              </a:solidFill>
            </a:endParaRPr>
          </a:p>
          <a:p>
            <a:pPr marL="457200" lvl="0" indent="-342900" algn="l" rtl="0">
              <a:spcBef>
                <a:spcPts val="0"/>
              </a:spcBef>
              <a:spcAft>
                <a:spcPts val="0"/>
              </a:spcAft>
              <a:buClr>
                <a:schemeClr val="dk1"/>
              </a:buClr>
              <a:buSzPts val="1800"/>
              <a:buAutoNum type="arabicPeriod"/>
            </a:pPr>
            <a:r>
              <a:rPr lang="en">
                <a:solidFill>
                  <a:schemeClr val="dk1"/>
                </a:solidFill>
              </a:rPr>
              <a:t>Curate and refine a DIY-AT catalogue</a:t>
            </a:r>
            <a:endParaRPr>
              <a:solidFill>
                <a:schemeClr val="dk1"/>
              </a:solidFill>
            </a:endParaRPr>
          </a:p>
          <a:p>
            <a:pPr marL="457200" lvl="0" indent="-342900" algn="l" rtl="0">
              <a:spcBef>
                <a:spcPts val="0"/>
              </a:spcBef>
              <a:spcAft>
                <a:spcPts val="0"/>
              </a:spcAft>
              <a:buClr>
                <a:schemeClr val="dk1"/>
              </a:buClr>
              <a:buSzPts val="1800"/>
              <a:buAutoNum type="arabicPeriod"/>
            </a:pPr>
            <a:r>
              <a:rPr lang="en">
                <a:solidFill>
                  <a:schemeClr val="dk1"/>
                </a:solidFill>
              </a:rPr>
              <a:t>Negotiate and assign clear roles for partners and collaborators</a:t>
            </a:r>
            <a:endParaRPr>
              <a:solidFill>
                <a:schemeClr val="dk1"/>
              </a:solidFill>
            </a:endParaRPr>
          </a:p>
          <a:p>
            <a:pPr marL="457200" lvl="0" indent="-342900" algn="l" rtl="0">
              <a:spcBef>
                <a:spcPts val="0"/>
              </a:spcBef>
              <a:spcAft>
                <a:spcPts val="0"/>
              </a:spcAft>
              <a:buClr>
                <a:schemeClr val="dk1"/>
              </a:buClr>
              <a:buSzPts val="1800"/>
              <a:buAutoNum type="arabicPeriod"/>
            </a:pPr>
            <a:r>
              <a:rPr lang="en">
                <a:solidFill>
                  <a:schemeClr val="dk1"/>
                </a:solidFill>
              </a:rPr>
              <a:t>Continuously evaluate and document program outcomes</a:t>
            </a:r>
            <a:endParaRPr>
              <a:solidFill>
                <a:schemeClr val="dk1"/>
              </a:solidFill>
            </a:endParaRPr>
          </a:p>
          <a:p>
            <a:pPr marL="0" lvl="0" indent="0" algn="l" rtl="0">
              <a:spcBef>
                <a:spcPts val="1200"/>
              </a:spcBef>
              <a:spcAft>
                <a:spcPts val="1200"/>
              </a:spcAft>
              <a:buNone/>
            </a:pP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0"/>
          <p:cNvSpPr/>
          <p:nvPr/>
        </p:nvSpPr>
        <p:spPr>
          <a:xfrm>
            <a:off x="539250" y="3537775"/>
            <a:ext cx="8065500" cy="12738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t>Community</a:t>
            </a:r>
            <a:endParaRPr sz="1700" b="1" u="sng"/>
          </a:p>
          <a:p>
            <a:pPr marL="0" lvl="0" indent="0" algn="ctr" rtl="0">
              <a:lnSpc>
                <a:spcPct val="90000"/>
              </a:lnSpc>
              <a:spcBef>
                <a:spcPts val="0"/>
              </a:spcBef>
              <a:spcAft>
                <a:spcPts val="0"/>
              </a:spcAft>
              <a:buClr>
                <a:schemeClr val="dk1"/>
              </a:buClr>
              <a:buSzPts val="3300"/>
              <a:buFont typeface="Calibri"/>
              <a:buNone/>
            </a:pPr>
            <a:r>
              <a:rPr lang="en" sz="1100">
                <a:solidFill>
                  <a:schemeClr val="dk1"/>
                </a:solidFill>
              </a:rPr>
              <a:t>“Creating 3D Printed Assistive Technology Through Design Shortcuts: Leveraging Digital Fabrication Services to Incorporate 3D Printing into the Physical Therapy Classroom” ASSETS 2022.</a:t>
            </a:r>
            <a:endParaRPr sz="100" b="1"/>
          </a:p>
          <a:p>
            <a:pPr marL="0" lvl="0" indent="0" algn="ctr" rtl="0">
              <a:spcBef>
                <a:spcPts val="0"/>
              </a:spcBef>
              <a:spcAft>
                <a:spcPts val="0"/>
              </a:spcAft>
              <a:buNone/>
            </a:pPr>
            <a:endParaRPr sz="1300"/>
          </a:p>
        </p:txBody>
      </p:sp>
      <p:sp>
        <p:nvSpPr>
          <p:cNvPr id="117" name="Google Shape;117;p20"/>
          <p:cNvSpPr/>
          <p:nvPr/>
        </p:nvSpPr>
        <p:spPr>
          <a:xfrm>
            <a:off x="539250" y="1874000"/>
            <a:ext cx="8065500" cy="1273800"/>
          </a:xfrm>
          <a:prstGeom prst="roundRect">
            <a:avLst>
              <a:gd name="adj" fmla="val 16667"/>
            </a:avLst>
          </a:prstGeom>
          <a:solidFill>
            <a:srgbClr val="D5A6BD"/>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b="1" u="sng">
                <a:solidFill>
                  <a:schemeClr val="dk1"/>
                </a:solidFill>
              </a:rPr>
              <a:t>University</a:t>
            </a:r>
            <a:endParaRPr sz="1700" b="1" u="sng">
              <a:solidFill>
                <a:schemeClr val="dk1"/>
              </a:solidFill>
            </a:endParaRPr>
          </a:p>
          <a:p>
            <a:pPr marL="0" lvl="0" indent="0" algn="ctr" rtl="0">
              <a:lnSpc>
                <a:spcPct val="90000"/>
              </a:lnSpc>
              <a:spcBef>
                <a:spcPts val="0"/>
              </a:spcBef>
              <a:spcAft>
                <a:spcPts val="0"/>
              </a:spcAft>
              <a:buClr>
                <a:schemeClr val="dk1"/>
              </a:buClr>
              <a:buSzPts val="1100"/>
              <a:buFont typeface="Arial"/>
              <a:buNone/>
            </a:pPr>
            <a:r>
              <a:rPr lang="en" sz="1100">
                <a:solidFill>
                  <a:schemeClr val="dk1"/>
                </a:solidFill>
              </a:rPr>
              <a:t>“Towards a Social Justice Aligned Makerspace: Co-designing Custom AT within a University Ecosystem” ASSETS 2023.</a:t>
            </a:r>
            <a:endParaRPr/>
          </a:p>
        </p:txBody>
      </p:sp>
      <p:sp>
        <p:nvSpPr>
          <p:cNvPr id="118" name="Google Shape;118;p20"/>
          <p:cNvSpPr/>
          <p:nvPr/>
        </p:nvSpPr>
        <p:spPr>
          <a:xfrm>
            <a:off x="539250" y="292200"/>
            <a:ext cx="8065500" cy="1273800"/>
          </a:xfrm>
          <a:prstGeom prst="roundRect">
            <a:avLst>
              <a:gd name="adj" fmla="val 16667"/>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 sz="1700" b="1" u="sng">
                <a:solidFill>
                  <a:schemeClr val="dk1"/>
                </a:solidFill>
              </a:rPr>
              <a:t>Government</a:t>
            </a:r>
            <a:endParaRPr sz="1700" b="1" u="sng">
              <a:solidFill>
                <a:schemeClr val="dk1"/>
              </a:solidFill>
            </a:endParaRPr>
          </a:p>
          <a:p>
            <a:pPr marL="0" lvl="0" indent="0" algn="ctr" rtl="0">
              <a:lnSpc>
                <a:spcPct val="90000"/>
              </a:lnSpc>
              <a:spcBef>
                <a:spcPts val="0"/>
              </a:spcBef>
              <a:spcAft>
                <a:spcPts val="0"/>
              </a:spcAft>
              <a:buClr>
                <a:schemeClr val="dk1"/>
              </a:buClr>
              <a:buSzPts val="1100"/>
              <a:buFont typeface="Arial"/>
              <a:buNone/>
            </a:pPr>
            <a:r>
              <a:rPr lang="en" sz="1100">
                <a:solidFill>
                  <a:schemeClr val="dk1"/>
                </a:solidFill>
              </a:rPr>
              <a:t>“An Ecosystem of Support: A U.S. State Government-supported DIY-AT Program for Residents with Disabilities” ASSETS 2024.</a:t>
            </a:r>
            <a:endParaRPr/>
          </a:p>
        </p:txBody>
      </p:sp>
      <p:pic>
        <p:nvPicPr>
          <p:cNvPr id="119" name="Google Shape;119;p20"/>
          <p:cNvPicPr preferRelativeResize="0"/>
          <p:nvPr/>
        </p:nvPicPr>
        <p:blipFill rotWithShape="1">
          <a:blip r:embed="rId3">
            <a:alphaModFix/>
          </a:blip>
          <a:srcRect l="16883" t="29840" r="17623" b="28903"/>
          <a:stretch/>
        </p:blipFill>
        <p:spPr>
          <a:xfrm>
            <a:off x="7079648" y="4852255"/>
            <a:ext cx="674145" cy="241719"/>
          </a:xfrm>
          <a:prstGeom prst="rect">
            <a:avLst/>
          </a:prstGeom>
          <a:noFill/>
          <a:ln>
            <a:noFill/>
          </a:ln>
        </p:spPr>
      </p:pic>
      <p:pic>
        <p:nvPicPr>
          <p:cNvPr id="120" name="Google Shape;120;p20"/>
          <p:cNvPicPr preferRelativeResize="0"/>
          <p:nvPr/>
        </p:nvPicPr>
        <p:blipFill>
          <a:blip r:embed="rId4">
            <a:alphaModFix/>
          </a:blip>
          <a:stretch>
            <a:fillRect/>
          </a:stretch>
        </p:blipFill>
        <p:spPr>
          <a:xfrm>
            <a:off x="6524609" y="4831912"/>
            <a:ext cx="465589" cy="282400"/>
          </a:xfrm>
          <a:prstGeom prst="rect">
            <a:avLst/>
          </a:prstGeom>
          <a:noFill/>
          <a:ln>
            <a:noFill/>
          </a:ln>
        </p:spPr>
      </p:pic>
      <p:pic>
        <p:nvPicPr>
          <p:cNvPr id="121" name="Google Shape;121;p20"/>
          <p:cNvPicPr preferRelativeResize="0"/>
          <p:nvPr/>
        </p:nvPicPr>
        <p:blipFill>
          <a:blip r:embed="rId5">
            <a:alphaModFix/>
          </a:blip>
          <a:stretch>
            <a:fillRect/>
          </a:stretch>
        </p:blipFill>
        <p:spPr>
          <a:xfrm>
            <a:off x="7843248" y="4897453"/>
            <a:ext cx="568227" cy="151321"/>
          </a:xfrm>
          <a:prstGeom prst="rect">
            <a:avLst/>
          </a:prstGeom>
          <a:noFill/>
          <a:ln>
            <a:noFill/>
          </a:ln>
        </p:spPr>
      </p:pic>
      <p:pic>
        <p:nvPicPr>
          <p:cNvPr id="122" name="Google Shape;122;p20"/>
          <p:cNvPicPr preferRelativeResize="0"/>
          <p:nvPr/>
        </p:nvPicPr>
        <p:blipFill>
          <a:blip r:embed="rId6">
            <a:alphaModFix/>
          </a:blip>
          <a:stretch>
            <a:fillRect/>
          </a:stretch>
        </p:blipFill>
        <p:spPr>
          <a:xfrm>
            <a:off x="6152750" y="4831900"/>
            <a:ext cx="282400" cy="2824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
        <p:cNvGrpSpPr/>
        <p:nvPr/>
      </p:nvGrpSpPr>
      <p:grpSpPr>
        <a:xfrm>
          <a:off x="0" y="0"/>
          <a:ext cx="0" cy="0"/>
          <a:chOff x="0" y="0"/>
          <a:chExt cx="0" cy="0"/>
        </a:xfrm>
      </p:grpSpPr>
      <p:sp>
        <p:nvSpPr>
          <p:cNvPr id="479" name="Google Shape;479;p65"/>
          <p:cNvSpPr txBox="1">
            <a:spLocks noGrp="1"/>
          </p:cNvSpPr>
          <p:nvPr>
            <p:ph type="title"/>
          </p:nvPr>
        </p:nvSpPr>
        <p:spPr>
          <a:xfrm>
            <a:off x="4929800" y="1344850"/>
            <a:ext cx="4045200" cy="1482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Q&amp;A</a:t>
            </a:r>
            <a:endParaRPr/>
          </a:p>
        </p:txBody>
      </p:sp>
      <p:sp>
        <p:nvSpPr>
          <p:cNvPr id="480" name="Google Shape;480;p65"/>
          <p:cNvSpPr txBox="1">
            <a:spLocks noGrp="1"/>
          </p:cNvSpPr>
          <p:nvPr>
            <p:ph type="subTitle" idx="1"/>
          </p:nvPr>
        </p:nvSpPr>
        <p:spPr>
          <a:xfrm>
            <a:off x="4929800" y="2827150"/>
            <a:ext cx="4045200" cy="12351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a:solidFill>
                  <a:schemeClr val="dk1"/>
                </a:solidFill>
              </a:rPr>
              <a:t>Email: </a:t>
            </a:r>
            <a:r>
              <a:rPr lang="en" u="sng">
                <a:solidFill>
                  <a:schemeClr val="dk1"/>
                </a:solidFill>
                <a:hlinkClick r:id="rId3">
                  <a:extLst>
                    <a:ext uri="{A12FA001-AC4F-418D-AE19-62706E023703}">
                      <ahyp:hlinkClr xmlns:ahyp="http://schemas.microsoft.com/office/drawing/2018/hyperlinkcolor" val="tx"/>
                    </a:ext>
                  </a:extLst>
                </a:hlinkClick>
              </a:rPr>
              <a:t>erinh2@umbc.edu</a:t>
            </a:r>
            <a:endParaRPr>
              <a:solidFill>
                <a:schemeClr val="dk1"/>
              </a:solidFill>
            </a:endParaRPr>
          </a:p>
        </p:txBody>
      </p:sp>
      <p:pic>
        <p:nvPicPr>
          <p:cNvPr id="481" name="Google Shape;481;p65"/>
          <p:cNvPicPr preferRelativeResize="0"/>
          <p:nvPr/>
        </p:nvPicPr>
        <p:blipFill rotWithShape="1">
          <a:blip r:embed="rId4">
            <a:alphaModFix/>
          </a:blip>
          <a:srcRect/>
          <a:stretch/>
        </p:blipFill>
        <p:spPr>
          <a:xfrm>
            <a:off x="164475" y="2547925"/>
            <a:ext cx="2297450" cy="799116"/>
          </a:xfrm>
          <a:prstGeom prst="rect">
            <a:avLst/>
          </a:prstGeom>
          <a:noFill/>
          <a:ln>
            <a:noFill/>
          </a:ln>
        </p:spPr>
      </p:pic>
      <p:pic>
        <p:nvPicPr>
          <p:cNvPr id="482" name="Google Shape;482;p65"/>
          <p:cNvPicPr preferRelativeResize="0"/>
          <p:nvPr/>
        </p:nvPicPr>
        <p:blipFill rotWithShape="1">
          <a:blip r:embed="rId5">
            <a:alphaModFix/>
          </a:blip>
          <a:srcRect/>
          <a:stretch/>
        </p:blipFill>
        <p:spPr>
          <a:xfrm>
            <a:off x="118650" y="3543144"/>
            <a:ext cx="1052026" cy="1056901"/>
          </a:xfrm>
          <a:prstGeom prst="rect">
            <a:avLst/>
          </a:prstGeom>
          <a:noFill/>
          <a:ln>
            <a:noFill/>
          </a:ln>
        </p:spPr>
      </p:pic>
      <p:pic>
        <p:nvPicPr>
          <p:cNvPr id="483" name="Google Shape;483;p65"/>
          <p:cNvPicPr preferRelativeResize="0"/>
          <p:nvPr/>
        </p:nvPicPr>
        <p:blipFill>
          <a:blip r:embed="rId6">
            <a:alphaModFix/>
          </a:blip>
          <a:stretch>
            <a:fillRect/>
          </a:stretch>
        </p:blipFill>
        <p:spPr>
          <a:xfrm>
            <a:off x="2293383" y="1416350"/>
            <a:ext cx="1925867" cy="979125"/>
          </a:xfrm>
          <a:prstGeom prst="rect">
            <a:avLst/>
          </a:prstGeom>
          <a:noFill/>
          <a:ln>
            <a:noFill/>
          </a:ln>
        </p:spPr>
      </p:pic>
      <p:pic>
        <p:nvPicPr>
          <p:cNvPr id="484" name="Google Shape;484;p65"/>
          <p:cNvPicPr preferRelativeResize="0"/>
          <p:nvPr/>
        </p:nvPicPr>
        <p:blipFill>
          <a:blip r:embed="rId7">
            <a:alphaModFix/>
          </a:blip>
          <a:stretch>
            <a:fillRect/>
          </a:stretch>
        </p:blipFill>
        <p:spPr>
          <a:xfrm>
            <a:off x="74500" y="1467411"/>
            <a:ext cx="2177050" cy="884426"/>
          </a:xfrm>
          <a:prstGeom prst="rect">
            <a:avLst/>
          </a:prstGeom>
          <a:noFill/>
          <a:ln>
            <a:noFill/>
          </a:ln>
        </p:spPr>
      </p:pic>
      <p:sp>
        <p:nvSpPr>
          <p:cNvPr id="485" name="Google Shape;485;p6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solidFill>
                  <a:schemeClr val="dk2"/>
                </a:solidFill>
                <a:latin typeface="Arial"/>
                <a:ea typeface="Arial"/>
                <a:cs typeface="Arial"/>
                <a:sym typeface="Arial"/>
              </a:rPr>
              <a:t>40</a:t>
            </a:fld>
            <a:endParaRPr>
              <a:solidFill>
                <a:schemeClr val="dk2"/>
              </a:solidFill>
              <a:latin typeface="Arial"/>
              <a:ea typeface="Arial"/>
              <a:cs typeface="Arial"/>
              <a:sym typeface="Arial"/>
            </a:endParaRPr>
          </a:p>
        </p:txBody>
      </p:sp>
      <p:pic>
        <p:nvPicPr>
          <p:cNvPr id="486" name="Google Shape;486;p65"/>
          <p:cNvPicPr preferRelativeResize="0"/>
          <p:nvPr/>
        </p:nvPicPr>
        <p:blipFill>
          <a:blip r:embed="rId8">
            <a:alphaModFix/>
          </a:blip>
          <a:stretch>
            <a:fillRect/>
          </a:stretch>
        </p:blipFill>
        <p:spPr>
          <a:xfrm>
            <a:off x="3048675" y="3629376"/>
            <a:ext cx="1087230" cy="884425"/>
          </a:xfrm>
          <a:prstGeom prst="rect">
            <a:avLst/>
          </a:prstGeom>
          <a:noFill/>
          <a:ln>
            <a:noFill/>
          </a:ln>
        </p:spPr>
      </p:pic>
      <p:pic>
        <p:nvPicPr>
          <p:cNvPr id="487" name="Google Shape;487;p65"/>
          <p:cNvPicPr preferRelativeResize="0"/>
          <p:nvPr/>
        </p:nvPicPr>
        <p:blipFill>
          <a:blip r:embed="rId9">
            <a:alphaModFix/>
          </a:blip>
          <a:stretch>
            <a:fillRect/>
          </a:stretch>
        </p:blipFill>
        <p:spPr>
          <a:xfrm>
            <a:off x="164475" y="588136"/>
            <a:ext cx="1997099" cy="694500"/>
          </a:xfrm>
          <a:prstGeom prst="rect">
            <a:avLst/>
          </a:prstGeom>
          <a:noFill/>
          <a:ln>
            <a:noFill/>
          </a:ln>
        </p:spPr>
      </p:pic>
      <p:pic>
        <p:nvPicPr>
          <p:cNvPr id="488" name="Google Shape;488;p65"/>
          <p:cNvPicPr preferRelativeResize="0"/>
          <p:nvPr/>
        </p:nvPicPr>
        <p:blipFill>
          <a:blip r:embed="rId10">
            <a:alphaModFix/>
          </a:blip>
          <a:stretch>
            <a:fillRect/>
          </a:stretch>
        </p:blipFill>
        <p:spPr>
          <a:xfrm>
            <a:off x="2341522" y="454431"/>
            <a:ext cx="1925875" cy="961919"/>
          </a:xfrm>
          <a:prstGeom prst="rect">
            <a:avLst/>
          </a:prstGeom>
          <a:noFill/>
          <a:ln>
            <a:noFill/>
          </a:ln>
        </p:spPr>
      </p:pic>
      <p:pic>
        <p:nvPicPr>
          <p:cNvPr id="489" name="Google Shape;489;p65"/>
          <p:cNvPicPr preferRelativeResize="0"/>
          <p:nvPr/>
        </p:nvPicPr>
        <p:blipFill>
          <a:blip r:embed="rId11">
            <a:alphaModFix/>
          </a:blip>
          <a:stretch>
            <a:fillRect/>
          </a:stretch>
        </p:blipFill>
        <p:spPr>
          <a:xfrm>
            <a:off x="2470500" y="2683550"/>
            <a:ext cx="1571625" cy="571500"/>
          </a:xfrm>
          <a:prstGeom prst="rect">
            <a:avLst/>
          </a:prstGeom>
          <a:noFill/>
          <a:ln>
            <a:noFill/>
          </a:ln>
        </p:spPr>
      </p:pic>
      <p:pic>
        <p:nvPicPr>
          <p:cNvPr id="490" name="Google Shape;490;p65"/>
          <p:cNvPicPr preferRelativeResize="0"/>
          <p:nvPr/>
        </p:nvPicPr>
        <p:blipFill>
          <a:blip r:embed="rId12">
            <a:alphaModFix/>
          </a:blip>
          <a:stretch>
            <a:fillRect/>
          </a:stretch>
        </p:blipFill>
        <p:spPr>
          <a:xfrm>
            <a:off x="1280139" y="3874313"/>
            <a:ext cx="1704899" cy="454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1"/>
          <p:cNvSpPr/>
          <p:nvPr/>
        </p:nvSpPr>
        <p:spPr>
          <a:xfrm>
            <a:off x="539250" y="3537775"/>
            <a:ext cx="8065500" cy="1273800"/>
          </a:xfrm>
          <a:prstGeom prst="roundRect">
            <a:avLst>
              <a:gd name="adj" fmla="val 16667"/>
            </a:avLst>
          </a:prstGeom>
          <a:solidFill>
            <a:srgbClr val="FFE59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700" b="1" u="sng"/>
              <a:t>Community</a:t>
            </a:r>
            <a:endParaRPr sz="1700" b="1" u="sng"/>
          </a:p>
          <a:p>
            <a:pPr marL="0" lvl="0" indent="0" algn="ctr" rtl="0">
              <a:lnSpc>
                <a:spcPct val="90000"/>
              </a:lnSpc>
              <a:spcBef>
                <a:spcPts val="0"/>
              </a:spcBef>
              <a:spcAft>
                <a:spcPts val="0"/>
              </a:spcAft>
              <a:buNone/>
            </a:pPr>
            <a:r>
              <a:rPr lang="en" sz="1100">
                <a:solidFill>
                  <a:schemeClr val="dk1"/>
                </a:solidFill>
              </a:rPr>
              <a:t>“Creating 3D Printed Assistive Technology Through Design Shortcuts: Leveraging Digital Fabrication Services to Incorporate 3D Printing into the Physical Therapy Classroom” ASSETS 2022.</a:t>
            </a:r>
            <a:endParaRPr sz="100" b="1"/>
          </a:p>
          <a:p>
            <a:pPr marL="0" lvl="0" indent="0" algn="ctr" rtl="0">
              <a:spcBef>
                <a:spcPts val="0"/>
              </a:spcBef>
              <a:spcAft>
                <a:spcPts val="0"/>
              </a:spcAft>
              <a:buNone/>
            </a:pPr>
            <a:endParaRPr sz="1300"/>
          </a:p>
        </p:txBody>
      </p:sp>
      <p:pic>
        <p:nvPicPr>
          <p:cNvPr id="128" name="Google Shape;128;p21"/>
          <p:cNvPicPr preferRelativeResize="0"/>
          <p:nvPr/>
        </p:nvPicPr>
        <p:blipFill rotWithShape="1">
          <a:blip r:embed="rId3">
            <a:alphaModFix/>
          </a:blip>
          <a:srcRect l="16883" t="29840" r="17623" b="28903"/>
          <a:stretch/>
        </p:blipFill>
        <p:spPr>
          <a:xfrm>
            <a:off x="7079648" y="4852255"/>
            <a:ext cx="674145" cy="241719"/>
          </a:xfrm>
          <a:prstGeom prst="rect">
            <a:avLst/>
          </a:prstGeom>
          <a:noFill/>
          <a:ln>
            <a:noFill/>
          </a:ln>
        </p:spPr>
      </p:pic>
      <p:pic>
        <p:nvPicPr>
          <p:cNvPr id="129" name="Google Shape;129;p21"/>
          <p:cNvPicPr preferRelativeResize="0"/>
          <p:nvPr/>
        </p:nvPicPr>
        <p:blipFill>
          <a:blip r:embed="rId4">
            <a:alphaModFix/>
          </a:blip>
          <a:stretch>
            <a:fillRect/>
          </a:stretch>
        </p:blipFill>
        <p:spPr>
          <a:xfrm>
            <a:off x="6524609" y="4831912"/>
            <a:ext cx="465589" cy="282400"/>
          </a:xfrm>
          <a:prstGeom prst="rect">
            <a:avLst/>
          </a:prstGeom>
          <a:noFill/>
          <a:ln>
            <a:noFill/>
          </a:ln>
        </p:spPr>
      </p:pic>
      <p:pic>
        <p:nvPicPr>
          <p:cNvPr id="130" name="Google Shape;130;p21"/>
          <p:cNvPicPr preferRelativeResize="0"/>
          <p:nvPr/>
        </p:nvPicPr>
        <p:blipFill>
          <a:blip r:embed="rId5">
            <a:alphaModFix/>
          </a:blip>
          <a:stretch>
            <a:fillRect/>
          </a:stretch>
        </p:blipFill>
        <p:spPr>
          <a:xfrm>
            <a:off x="7843248" y="4897453"/>
            <a:ext cx="568227" cy="15132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2"/>
          <p:cNvSpPr txBox="1">
            <a:spLocks noGrp="1"/>
          </p:cNvSpPr>
          <p:nvPr>
            <p:ph type="title"/>
          </p:nvPr>
        </p:nvSpPr>
        <p:spPr>
          <a:xfrm>
            <a:off x="471488" y="205383"/>
            <a:ext cx="5915100" cy="7458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Calibri"/>
              <a:buNone/>
            </a:pPr>
            <a:r>
              <a:rPr lang="en"/>
              <a:t>Educational Series Design</a:t>
            </a:r>
            <a:endParaRPr/>
          </a:p>
        </p:txBody>
      </p:sp>
      <p:sp>
        <p:nvSpPr>
          <p:cNvPr id="137" name="Google Shape;137;p22"/>
          <p:cNvSpPr txBox="1">
            <a:spLocks noGrp="1"/>
          </p:cNvSpPr>
          <p:nvPr>
            <p:ph type="body" idx="1"/>
          </p:nvPr>
        </p:nvSpPr>
        <p:spPr>
          <a:xfrm>
            <a:off x="471488" y="1026914"/>
            <a:ext cx="5915100" cy="2447700"/>
          </a:xfrm>
          <a:prstGeom prst="rect">
            <a:avLst/>
          </a:prstGeom>
          <a:noFill/>
          <a:ln>
            <a:noFill/>
          </a:ln>
        </p:spPr>
        <p:txBody>
          <a:bodyPr spcFirstLastPara="1" wrap="square" lIns="68575" tIns="34275" rIns="68575" bIns="34275" anchor="t" anchorCtr="0">
            <a:normAutofit/>
          </a:bodyPr>
          <a:lstStyle/>
          <a:p>
            <a:pPr marL="342900" lvl="0" indent="-254000" algn="l" rtl="0">
              <a:lnSpc>
                <a:spcPct val="90000"/>
              </a:lnSpc>
              <a:spcBef>
                <a:spcPts val="0"/>
              </a:spcBef>
              <a:spcAft>
                <a:spcPts val="0"/>
              </a:spcAft>
              <a:buSzPts val="1400"/>
              <a:buChar char="●"/>
            </a:pPr>
            <a:r>
              <a:rPr lang="en"/>
              <a:t>Phase 1: Building foundational skills with simulated end users</a:t>
            </a:r>
            <a:endParaRPr/>
          </a:p>
          <a:p>
            <a:pPr marL="685800" lvl="1" indent="-254000" algn="l" rtl="0">
              <a:lnSpc>
                <a:spcPct val="90000"/>
              </a:lnSpc>
              <a:spcBef>
                <a:spcPts val="0"/>
              </a:spcBef>
              <a:spcAft>
                <a:spcPts val="0"/>
              </a:spcAft>
              <a:buSzPts val="1400"/>
              <a:buChar char="○"/>
            </a:pPr>
            <a:r>
              <a:rPr lang="en"/>
              <a:t>Introduction to 3D printers and example ideas</a:t>
            </a:r>
            <a:endParaRPr/>
          </a:p>
          <a:p>
            <a:pPr marL="685800" lvl="1" indent="-254000" algn="l" rtl="0">
              <a:lnSpc>
                <a:spcPct val="90000"/>
              </a:lnSpc>
              <a:spcBef>
                <a:spcPts val="0"/>
              </a:spcBef>
              <a:spcAft>
                <a:spcPts val="0"/>
              </a:spcAft>
              <a:buSzPts val="1400"/>
              <a:buChar char="○"/>
            </a:pPr>
            <a:r>
              <a:rPr lang="en"/>
              <a:t>Imaginary case designs</a:t>
            </a:r>
            <a:endParaRPr/>
          </a:p>
          <a:p>
            <a:pPr marL="685800" lvl="1" indent="-254000" algn="l" rtl="0">
              <a:lnSpc>
                <a:spcPct val="90000"/>
              </a:lnSpc>
              <a:spcBef>
                <a:spcPts val="0"/>
              </a:spcBef>
              <a:spcAft>
                <a:spcPts val="0"/>
              </a:spcAft>
              <a:buSzPts val="1400"/>
              <a:buChar char="○"/>
            </a:pPr>
            <a:r>
              <a:rPr lang="en"/>
              <a:t>Order forms to communicate with makers</a:t>
            </a:r>
            <a:endParaRPr/>
          </a:p>
          <a:p>
            <a:pPr marL="685800" lvl="0" indent="0" algn="l" rtl="0">
              <a:lnSpc>
                <a:spcPct val="90000"/>
              </a:lnSpc>
              <a:spcBef>
                <a:spcPts val="0"/>
              </a:spcBef>
              <a:spcAft>
                <a:spcPts val="0"/>
              </a:spcAft>
              <a:buNone/>
            </a:pPr>
            <a:endParaRPr/>
          </a:p>
          <a:p>
            <a:pPr marL="342900" lvl="0" indent="-254000" algn="l" rtl="0">
              <a:lnSpc>
                <a:spcPct val="90000"/>
              </a:lnSpc>
              <a:spcBef>
                <a:spcPts val="0"/>
              </a:spcBef>
              <a:spcAft>
                <a:spcPts val="0"/>
              </a:spcAft>
              <a:buSzPts val="1400"/>
              <a:buChar char="●"/>
            </a:pPr>
            <a:r>
              <a:rPr lang="en"/>
              <a:t>Phase 2: Designing with real end users</a:t>
            </a:r>
            <a:endParaRPr/>
          </a:p>
          <a:p>
            <a:pPr marL="685800" lvl="1" indent="-254000" algn="l" rtl="0">
              <a:lnSpc>
                <a:spcPct val="90000"/>
              </a:lnSpc>
              <a:spcBef>
                <a:spcPts val="0"/>
              </a:spcBef>
              <a:spcAft>
                <a:spcPts val="0"/>
              </a:spcAft>
              <a:buSzPts val="1400"/>
              <a:buChar char="○"/>
            </a:pPr>
            <a:r>
              <a:rPr lang="en"/>
              <a:t>Volunteers who developed ideas with the students</a:t>
            </a:r>
            <a:endParaRPr/>
          </a:p>
          <a:p>
            <a:pPr marL="685800" lvl="1" indent="-254000" algn="l" rtl="0">
              <a:lnSpc>
                <a:spcPct val="90000"/>
              </a:lnSpc>
              <a:spcBef>
                <a:spcPts val="0"/>
              </a:spcBef>
              <a:spcAft>
                <a:spcPts val="0"/>
              </a:spcAft>
              <a:buSzPts val="1400"/>
              <a:buChar char="○"/>
            </a:pPr>
            <a:r>
              <a:rPr lang="en"/>
              <a:t>Sketches, clay, and measurements were used to model</a:t>
            </a:r>
            <a:endParaRPr/>
          </a:p>
        </p:txBody>
      </p:sp>
      <p:sp>
        <p:nvSpPr>
          <p:cNvPr id="138" name="Google Shape;138;p22"/>
          <p:cNvSpPr txBox="1">
            <a:spLocks noGrp="1"/>
          </p:cNvSpPr>
          <p:nvPr>
            <p:ph type="sldNum" idx="12"/>
          </p:nvPr>
        </p:nvSpPr>
        <p:spPr>
          <a:xfrm>
            <a:off x="4843463" y="3575447"/>
            <a:ext cx="1543200" cy="205500"/>
          </a:xfrm>
          <a:prstGeom prst="rect">
            <a:avLst/>
          </a:prstGeom>
          <a:noFill/>
          <a:ln>
            <a:noFill/>
          </a:ln>
        </p:spPr>
        <p:txBody>
          <a:bodyPr spcFirstLastPara="1" wrap="square" lIns="68575" tIns="34275" rIns="68575" bIns="34275" anchor="ctr" anchorCtr="0">
            <a:normAutofit lnSpcReduction="20000"/>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Calibri"/>
              <a:buNone/>
            </a:pPr>
            <a:r>
              <a:rPr lang="en"/>
              <a:t>Findings – Device Outcomes </a:t>
            </a:r>
            <a:endParaRPr/>
          </a:p>
        </p:txBody>
      </p:sp>
      <p:sp>
        <p:nvSpPr>
          <p:cNvPr id="145" name="Google Shape;145;p23"/>
          <p:cNvSpPr txBox="1">
            <a:spLocks noGrp="1"/>
          </p:cNvSpPr>
          <p:nvPr>
            <p:ph type="body" idx="1"/>
          </p:nvPr>
        </p:nvSpPr>
        <p:spPr>
          <a:xfrm>
            <a:off x="628649" y="734316"/>
            <a:ext cx="8133000" cy="6033900"/>
          </a:xfrm>
          <a:prstGeom prst="rect">
            <a:avLst/>
          </a:prstGeom>
          <a:noFill/>
          <a:ln>
            <a:noFill/>
          </a:ln>
        </p:spPr>
        <p:txBody>
          <a:bodyPr spcFirstLastPara="1" wrap="square" lIns="68575" tIns="34275" rIns="68575" bIns="34275" anchor="t" anchorCtr="0">
            <a:normAutofit/>
          </a:bodyPr>
          <a:lstStyle/>
          <a:p>
            <a:pPr marL="342900" lvl="1" indent="0" algn="l" rtl="0">
              <a:lnSpc>
                <a:spcPct val="90000"/>
              </a:lnSpc>
              <a:spcBef>
                <a:spcPts val="0"/>
              </a:spcBef>
              <a:spcAft>
                <a:spcPts val="0"/>
              </a:spcAft>
              <a:buClr>
                <a:schemeClr val="dk1"/>
              </a:buClr>
              <a:buSzPts val="2600"/>
              <a:buNone/>
            </a:pPr>
            <a:endParaRPr sz="2600"/>
          </a:p>
          <a:p>
            <a:pPr marL="520700" lvl="1" indent="-177800" algn="l" rtl="0">
              <a:lnSpc>
                <a:spcPct val="90000"/>
              </a:lnSpc>
              <a:spcBef>
                <a:spcPts val="400"/>
              </a:spcBef>
              <a:spcAft>
                <a:spcPts val="0"/>
              </a:spcAft>
              <a:buClr>
                <a:schemeClr val="dk1"/>
              </a:buClr>
              <a:buSzPts val="2600"/>
              <a:buChar char="○"/>
            </a:pPr>
            <a:r>
              <a:rPr lang="en" sz="2600"/>
              <a:t> 17 “successfully” printed items</a:t>
            </a:r>
            <a:endParaRPr sz="2600"/>
          </a:p>
          <a:p>
            <a:pPr marL="863600" lvl="2" indent="-254000" algn="l" rtl="0">
              <a:lnSpc>
                <a:spcPct val="90000"/>
              </a:lnSpc>
              <a:spcBef>
                <a:spcPts val="400"/>
              </a:spcBef>
              <a:spcAft>
                <a:spcPts val="0"/>
              </a:spcAft>
              <a:buSzPts val="2600"/>
              <a:buChar char="■"/>
            </a:pPr>
            <a:r>
              <a:rPr lang="en" sz="2600"/>
              <a:t>5 simulated, 12 real end users</a:t>
            </a:r>
            <a:endParaRPr sz="2600"/>
          </a:p>
          <a:p>
            <a:pPr marL="685800" lvl="2" indent="0" algn="l" rtl="0">
              <a:lnSpc>
                <a:spcPct val="90000"/>
              </a:lnSpc>
              <a:spcBef>
                <a:spcPts val="400"/>
              </a:spcBef>
              <a:spcAft>
                <a:spcPts val="0"/>
              </a:spcAft>
              <a:buClr>
                <a:schemeClr val="dk1"/>
              </a:buClr>
              <a:buSzPts val="2300"/>
              <a:buNone/>
            </a:pPr>
            <a:endParaRPr/>
          </a:p>
          <a:p>
            <a:pPr marL="685800" lvl="2" indent="0" algn="l" rtl="0">
              <a:lnSpc>
                <a:spcPct val="90000"/>
              </a:lnSpc>
              <a:spcBef>
                <a:spcPts val="400"/>
              </a:spcBef>
              <a:spcAft>
                <a:spcPts val="0"/>
              </a:spcAft>
              <a:buClr>
                <a:schemeClr val="dk1"/>
              </a:buClr>
              <a:buSzPts val="1500"/>
              <a:buNone/>
            </a:pPr>
            <a:endParaRPr/>
          </a:p>
          <a:p>
            <a:pPr marL="0" lvl="0" indent="0" algn="l" rtl="0">
              <a:lnSpc>
                <a:spcPct val="90000"/>
              </a:lnSpc>
              <a:spcBef>
                <a:spcPts val="800"/>
              </a:spcBef>
              <a:spcAft>
                <a:spcPts val="0"/>
              </a:spcAft>
              <a:buClr>
                <a:schemeClr val="dk1"/>
              </a:buClr>
              <a:buSzPts val="2100"/>
              <a:buNone/>
            </a:pPr>
            <a:endParaRPr/>
          </a:p>
          <a:p>
            <a:pPr marL="685800" lvl="2" indent="0" algn="l" rtl="0">
              <a:lnSpc>
                <a:spcPct val="90000"/>
              </a:lnSpc>
              <a:spcBef>
                <a:spcPts val="400"/>
              </a:spcBef>
              <a:spcAft>
                <a:spcPts val="0"/>
              </a:spcAft>
              <a:buClr>
                <a:schemeClr val="dk1"/>
              </a:buClr>
              <a:buSzPts val="1500"/>
              <a:buNone/>
            </a:pPr>
            <a:endParaRPr/>
          </a:p>
          <a:p>
            <a:pPr marL="342900" lvl="1" indent="0" algn="l" rtl="0">
              <a:lnSpc>
                <a:spcPct val="90000"/>
              </a:lnSpc>
              <a:spcBef>
                <a:spcPts val="400"/>
              </a:spcBef>
              <a:spcAft>
                <a:spcPts val="1200"/>
              </a:spcAft>
              <a:buClr>
                <a:schemeClr val="dk1"/>
              </a:buClr>
              <a:buSzPts val="1800"/>
              <a:buNone/>
            </a:pPr>
            <a:r>
              <a:rPr lang="en"/>
              <a:t> </a:t>
            </a:r>
            <a:endParaRPr/>
          </a:p>
        </p:txBody>
      </p:sp>
      <p:sp>
        <p:nvSpPr>
          <p:cNvPr id="146" name="Google Shape;146;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p>
            <a:pPr marL="0" lvl="0" indent="0" algn="r" rtl="0">
              <a:spcBef>
                <a:spcPts val="0"/>
              </a:spcBef>
              <a:spcAft>
                <a:spcPts val="0"/>
              </a:spcAft>
              <a:buNone/>
            </a:pPr>
            <a:fld id="{00000000-1234-1234-1234-123412341234}" type="slidenum">
              <a:rPr lang="en"/>
              <a:t>7</a:t>
            </a:fld>
            <a:endParaRPr/>
          </a:p>
        </p:txBody>
      </p:sp>
      <p:pic>
        <p:nvPicPr>
          <p:cNvPr id="147" name="Google Shape;147;p23"/>
          <p:cNvPicPr preferRelativeResize="0"/>
          <p:nvPr/>
        </p:nvPicPr>
        <p:blipFill>
          <a:blip r:embed="rId3">
            <a:alphaModFix/>
          </a:blip>
          <a:stretch>
            <a:fillRect/>
          </a:stretch>
        </p:blipFill>
        <p:spPr>
          <a:xfrm>
            <a:off x="403350" y="2052788"/>
            <a:ext cx="3928463" cy="2923801"/>
          </a:xfrm>
          <a:prstGeom prst="rect">
            <a:avLst/>
          </a:prstGeom>
          <a:noFill/>
          <a:ln>
            <a:noFill/>
          </a:ln>
        </p:spPr>
      </p:pic>
      <p:pic>
        <p:nvPicPr>
          <p:cNvPr id="148" name="Google Shape;148;p23"/>
          <p:cNvPicPr preferRelativeResize="0"/>
          <p:nvPr/>
        </p:nvPicPr>
        <p:blipFill>
          <a:blip r:embed="rId4">
            <a:alphaModFix/>
          </a:blip>
          <a:stretch>
            <a:fillRect/>
          </a:stretch>
        </p:blipFill>
        <p:spPr>
          <a:xfrm>
            <a:off x="5429250" y="2050219"/>
            <a:ext cx="3086100" cy="2928938"/>
          </a:xfrm>
          <a:prstGeom prst="rect">
            <a:avLst/>
          </a:prstGeom>
          <a:noFill/>
          <a:ln>
            <a:noFill/>
          </a:ln>
        </p:spPr>
      </p:pic>
      <p:sp>
        <p:nvSpPr>
          <p:cNvPr id="149" name="Google Shape;149;p23"/>
          <p:cNvSpPr/>
          <p:nvPr/>
        </p:nvSpPr>
        <p:spPr>
          <a:xfrm>
            <a:off x="4219650" y="3097106"/>
            <a:ext cx="1209600" cy="564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Shape 154"/>
        <p:cNvGrpSpPr/>
        <p:nvPr/>
      </p:nvGrpSpPr>
      <p:grpSpPr>
        <a:xfrm>
          <a:off x="0" y="0"/>
          <a:ext cx="0" cy="0"/>
          <a:chOff x="0" y="0"/>
          <a:chExt cx="0" cy="0"/>
        </a:xfrm>
      </p:grpSpPr>
      <p:sp>
        <p:nvSpPr>
          <p:cNvPr id="155" name="Google Shape;155;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Calibri"/>
              <a:buNone/>
            </a:pPr>
            <a:r>
              <a:rPr lang="en"/>
              <a:t>Findings – Stakeholder Collaboration </a:t>
            </a:r>
            <a:endParaRPr/>
          </a:p>
        </p:txBody>
      </p:sp>
      <p:sp>
        <p:nvSpPr>
          <p:cNvPr id="156" name="Google Shape;156;p24"/>
          <p:cNvSpPr txBox="1">
            <a:spLocks noGrp="1"/>
          </p:cNvSpPr>
          <p:nvPr>
            <p:ph type="body" idx="1"/>
          </p:nvPr>
        </p:nvSpPr>
        <p:spPr>
          <a:xfrm>
            <a:off x="226088" y="931153"/>
            <a:ext cx="3761700" cy="3281100"/>
          </a:xfrm>
          <a:prstGeom prst="rect">
            <a:avLst/>
          </a:prstGeom>
          <a:noFill/>
          <a:ln>
            <a:noFill/>
          </a:ln>
        </p:spPr>
        <p:txBody>
          <a:bodyPr spcFirstLastPara="1" wrap="square" lIns="68575" tIns="34275" rIns="68575" bIns="34275" anchor="t" anchorCtr="0">
            <a:normAutofit fontScale="25000" lnSpcReduction="20000"/>
          </a:bodyPr>
          <a:lstStyle/>
          <a:p>
            <a:pPr marL="342900" lvl="1" indent="0" algn="l" rtl="0">
              <a:lnSpc>
                <a:spcPct val="90000"/>
              </a:lnSpc>
              <a:spcBef>
                <a:spcPts val="0"/>
              </a:spcBef>
              <a:spcAft>
                <a:spcPts val="0"/>
              </a:spcAft>
              <a:buClr>
                <a:schemeClr val="dk1"/>
              </a:buClr>
              <a:buSzPct val="100000"/>
              <a:buNone/>
            </a:pPr>
            <a:endParaRPr sz="2600"/>
          </a:p>
          <a:p>
            <a:pPr marL="520700" lvl="1" indent="-155575" algn="l" rtl="0">
              <a:lnSpc>
                <a:spcPct val="90000"/>
              </a:lnSpc>
              <a:spcBef>
                <a:spcPts val="400"/>
              </a:spcBef>
              <a:spcAft>
                <a:spcPts val="0"/>
              </a:spcAft>
              <a:buClr>
                <a:schemeClr val="dk1"/>
              </a:buClr>
              <a:buSzPct val="100000"/>
              <a:buChar char="○"/>
            </a:pPr>
            <a:r>
              <a:rPr lang="en" sz="9000"/>
              <a:t> Working with real end users was more impactful and helped PT students understand what was reasonable for digital fabrication</a:t>
            </a:r>
            <a:endParaRPr sz="9000"/>
          </a:p>
          <a:p>
            <a:pPr marL="520700" lvl="0" indent="0" algn="l" rtl="0">
              <a:lnSpc>
                <a:spcPct val="90000"/>
              </a:lnSpc>
              <a:spcBef>
                <a:spcPts val="400"/>
              </a:spcBef>
              <a:spcAft>
                <a:spcPts val="0"/>
              </a:spcAft>
              <a:buNone/>
            </a:pPr>
            <a:endParaRPr sz="9000"/>
          </a:p>
          <a:p>
            <a:pPr marL="520700" lvl="1" indent="-155575" algn="l" rtl="0">
              <a:lnSpc>
                <a:spcPct val="90000"/>
              </a:lnSpc>
              <a:spcBef>
                <a:spcPts val="400"/>
              </a:spcBef>
              <a:spcAft>
                <a:spcPts val="0"/>
              </a:spcAft>
              <a:buSzPct val="100000"/>
              <a:buChar char="○"/>
            </a:pPr>
            <a:r>
              <a:rPr lang="en" sz="9000"/>
              <a:t> Communication breakdowns with makers occurred when the makers didn’t understand the measurements provided or the PT students didn’t understand material selection</a:t>
            </a:r>
            <a:endParaRPr/>
          </a:p>
        </p:txBody>
      </p:sp>
      <p:sp>
        <p:nvSpPr>
          <p:cNvPr id="157" name="Google Shape;157;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p>
            <a:pPr marL="0" lvl="0" indent="0" algn="r" rtl="0">
              <a:spcBef>
                <a:spcPts val="0"/>
              </a:spcBef>
              <a:spcAft>
                <a:spcPts val="0"/>
              </a:spcAft>
              <a:buNone/>
            </a:pPr>
            <a:fld id="{00000000-1234-1234-1234-123412341234}" type="slidenum">
              <a:rPr lang="en"/>
              <a:t>8</a:t>
            </a:fld>
            <a:endParaRPr/>
          </a:p>
        </p:txBody>
      </p:sp>
      <p:pic>
        <p:nvPicPr>
          <p:cNvPr id="158" name="Google Shape;158;p24"/>
          <p:cNvPicPr preferRelativeResize="0"/>
          <p:nvPr/>
        </p:nvPicPr>
        <p:blipFill>
          <a:blip r:embed="rId3">
            <a:alphaModFix/>
          </a:blip>
          <a:stretch>
            <a:fillRect/>
          </a:stretch>
        </p:blipFill>
        <p:spPr>
          <a:xfrm>
            <a:off x="4387031" y="1268028"/>
            <a:ext cx="4358230" cy="3137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Shape 163"/>
        <p:cNvGrpSpPr/>
        <p:nvPr/>
      </p:nvGrpSpPr>
      <p:grpSpPr>
        <a:xfrm>
          <a:off x="0" y="0"/>
          <a:ext cx="0" cy="0"/>
          <a:chOff x="0" y="0"/>
          <a:chExt cx="0" cy="0"/>
        </a:xfrm>
      </p:grpSpPr>
      <p:sp>
        <p:nvSpPr>
          <p:cNvPr id="164" name="Google Shape;16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Calibri"/>
              <a:buNone/>
            </a:pPr>
            <a:r>
              <a:rPr lang="en"/>
              <a:t>Findings – Tensions between the design process and clinical structures</a:t>
            </a:r>
            <a:endParaRPr/>
          </a:p>
        </p:txBody>
      </p:sp>
      <p:sp>
        <p:nvSpPr>
          <p:cNvPr id="165" name="Google Shape;165;p25"/>
          <p:cNvSpPr txBox="1">
            <a:spLocks noGrp="1"/>
          </p:cNvSpPr>
          <p:nvPr>
            <p:ph type="body" idx="1"/>
          </p:nvPr>
        </p:nvSpPr>
        <p:spPr>
          <a:xfrm>
            <a:off x="628650" y="1078931"/>
            <a:ext cx="3472800" cy="3837000"/>
          </a:xfrm>
          <a:prstGeom prst="rect">
            <a:avLst/>
          </a:prstGeom>
          <a:noFill/>
          <a:ln>
            <a:noFill/>
          </a:ln>
        </p:spPr>
        <p:txBody>
          <a:bodyPr spcFirstLastPara="1" wrap="square" lIns="68575" tIns="34275" rIns="68575" bIns="34275" anchor="t" anchorCtr="0">
            <a:normAutofit fontScale="47500" lnSpcReduction="20000"/>
          </a:bodyPr>
          <a:lstStyle/>
          <a:p>
            <a:pPr marL="342900" lvl="1" indent="0" algn="l" rtl="0">
              <a:lnSpc>
                <a:spcPct val="90000"/>
              </a:lnSpc>
              <a:spcBef>
                <a:spcPts val="0"/>
              </a:spcBef>
              <a:spcAft>
                <a:spcPts val="0"/>
              </a:spcAft>
              <a:buClr>
                <a:schemeClr val="dk1"/>
              </a:buClr>
              <a:buSzPct val="100000"/>
              <a:buNone/>
            </a:pPr>
            <a:endParaRPr sz="3100"/>
          </a:p>
          <a:p>
            <a:pPr marL="177800" lvl="0" indent="-137953" algn="l" rtl="0">
              <a:lnSpc>
                <a:spcPct val="90000"/>
              </a:lnSpc>
              <a:spcBef>
                <a:spcPts val="800"/>
              </a:spcBef>
              <a:spcAft>
                <a:spcPts val="0"/>
              </a:spcAft>
              <a:buClr>
                <a:schemeClr val="dk1"/>
              </a:buClr>
              <a:buSzPct val="120373"/>
              <a:buChar char="●"/>
            </a:pPr>
            <a:r>
              <a:rPr lang="en" sz="3100"/>
              <a:t> Iteration required created tension with the clinical process and availability of end users</a:t>
            </a:r>
            <a:endParaRPr sz="3100"/>
          </a:p>
          <a:p>
            <a:pPr marL="177800" lvl="0" indent="0" algn="l" rtl="0">
              <a:lnSpc>
                <a:spcPct val="90000"/>
              </a:lnSpc>
              <a:spcBef>
                <a:spcPts val="800"/>
              </a:spcBef>
              <a:spcAft>
                <a:spcPts val="0"/>
              </a:spcAft>
              <a:buNone/>
            </a:pPr>
            <a:endParaRPr sz="3100"/>
          </a:p>
          <a:p>
            <a:pPr marL="177800" lvl="0" indent="-137953" algn="l" rtl="0">
              <a:lnSpc>
                <a:spcPct val="90000"/>
              </a:lnSpc>
              <a:spcBef>
                <a:spcPts val="800"/>
              </a:spcBef>
              <a:spcAft>
                <a:spcPts val="0"/>
              </a:spcAft>
              <a:buClr>
                <a:schemeClr val="dk1"/>
              </a:buClr>
              <a:buSzPct val="120373"/>
              <a:buChar char="●"/>
            </a:pPr>
            <a:r>
              <a:rPr lang="en" sz="3100"/>
              <a:t> Products that were small with limited liability concerns were the most successful</a:t>
            </a:r>
            <a:endParaRPr sz="3100"/>
          </a:p>
          <a:p>
            <a:pPr marL="177800" lvl="0" indent="0" algn="l" rtl="0">
              <a:lnSpc>
                <a:spcPct val="90000"/>
              </a:lnSpc>
              <a:spcBef>
                <a:spcPts val="800"/>
              </a:spcBef>
              <a:spcAft>
                <a:spcPts val="0"/>
              </a:spcAft>
              <a:buNone/>
            </a:pPr>
            <a:endParaRPr sz="3100"/>
          </a:p>
          <a:p>
            <a:pPr marL="177800" lvl="0" indent="-137953" algn="l" rtl="0">
              <a:lnSpc>
                <a:spcPct val="90000"/>
              </a:lnSpc>
              <a:spcBef>
                <a:spcPts val="800"/>
              </a:spcBef>
              <a:spcAft>
                <a:spcPts val="0"/>
              </a:spcAft>
              <a:buClr>
                <a:schemeClr val="dk1"/>
              </a:buClr>
              <a:buSzPct val="120373"/>
              <a:buChar char="●"/>
            </a:pPr>
            <a:r>
              <a:rPr lang="en" sz="3100"/>
              <a:t> Most students and end users would pay market rate for the products and wait a long time for them to be completed:</a:t>
            </a:r>
            <a:endParaRPr sz="3100"/>
          </a:p>
          <a:p>
            <a:pPr marL="0" lvl="0" indent="0" algn="l" rtl="0">
              <a:lnSpc>
                <a:spcPct val="90000"/>
              </a:lnSpc>
              <a:spcBef>
                <a:spcPts val="800"/>
              </a:spcBef>
              <a:spcAft>
                <a:spcPts val="0"/>
              </a:spcAft>
              <a:buNone/>
            </a:pPr>
            <a:endParaRPr sz="3100"/>
          </a:p>
          <a:p>
            <a:pPr marL="0" lvl="0" indent="0" algn="l" rtl="0">
              <a:lnSpc>
                <a:spcPct val="90000"/>
              </a:lnSpc>
              <a:spcBef>
                <a:spcPts val="800"/>
              </a:spcBef>
              <a:spcAft>
                <a:spcPts val="0"/>
              </a:spcAft>
              <a:buNone/>
            </a:pPr>
            <a:r>
              <a:rPr lang="en" sz="3100" i="1"/>
              <a:t>“It could change our patients’ lives. She said within minutes that the stretch felt ‘so good’. That is invaluable”</a:t>
            </a:r>
            <a:endParaRPr i="1"/>
          </a:p>
          <a:p>
            <a:pPr marL="0" lvl="1" indent="0" algn="l" rtl="0">
              <a:lnSpc>
                <a:spcPct val="90000"/>
              </a:lnSpc>
              <a:spcBef>
                <a:spcPts val="400"/>
              </a:spcBef>
              <a:spcAft>
                <a:spcPts val="1200"/>
              </a:spcAft>
              <a:buClr>
                <a:schemeClr val="dk1"/>
              </a:buClr>
              <a:buSzPct val="128571"/>
              <a:buNone/>
            </a:pPr>
            <a:endParaRPr/>
          </a:p>
        </p:txBody>
      </p:sp>
      <p:sp>
        <p:nvSpPr>
          <p:cNvPr id="166" name="Google Shape;166;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p>
            <a:pPr marL="0" lvl="0" indent="0" algn="r" rtl="0">
              <a:spcBef>
                <a:spcPts val="0"/>
              </a:spcBef>
              <a:spcAft>
                <a:spcPts val="0"/>
              </a:spcAft>
              <a:buNone/>
            </a:pPr>
            <a:fld id="{00000000-1234-1234-1234-123412341234}" type="slidenum">
              <a:rPr lang="en"/>
              <a:t>9</a:t>
            </a:fld>
            <a:endParaRPr/>
          </a:p>
        </p:txBody>
      </p:sp>
      <p:pic>
        <p:nvPicPr>
          <p:cNvPr id="167" name="Google Shape;167;p25"/>
          <p:cNvPicPr preferRelativeResize="0"/>
          <p:nvPr/>
        </p:nvPicPr>
        <p:blipFill rotWithShape="1">
          <a:blip r:embed="rId3">
            <a:alphaModFix/>
          </a:blip>
          <a:srcRect r="6112"/>
          <a:stretch/>
        </p:blipFill>
        <p:spPr>
          <a:xfrm>
            <a:off x="4295175" y="1704844"/>
            <a:ext cx="4646157" cy="24431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6336</Words>
  <Application>Microsoft Macintosh PowerPoint</Application>
  <PresentationFormat>On-screen Show (16:9)</PresentationFormat>
  <Paragraphs>280</Paragraphs>
  <Slides>40</Slides>
  <Notes>40</Notes>
  <HiddenSlides>9</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Calibri</vt:lpstr>
      <vt:lpstr>Average</vt:lpstr>
      <vt:lpstr>Arial</vt:lpstr>
      <vt:lpstr>Simple Light</vt:lpstr>
      <vt:lpstr>Increasing Access to AT through Digital Fabrication</vt:lpstr>
      <vt:lpstr>Background</vt:lpstr>
      <vt:lpstr>Introduction</vt:lpstr>
      <vt:lpstr>PowerPoint Presentation</vt:lpstr>
      <vt:lpstr>PowerPoint Presentation</vt:lpstr>
      <vt:lpstr>Educational Series Design</vt:lpstr>
      <vt:lpstr>Findings – Device Outcomes </vt:lpstr>
      <vt:lpstr>Findings – Stakeholder Collaboration </vt:lpstr>
      <vt:lpstr>Findings – Tensions between the design process and clinical structures</vt:lpstr>
      <vt:lpstr>Findings - Iteration leads to multiple communication tools</vt:lpstr>
      <vt:lpstr>Scanner Set Up</vt:lpstr>
      <vt:lpstr>Discussion</vt:lpstr>
      <vt:lpstr>PowerPoint Presentation</vt:lpstr>
      <vt:lpstr>PowerPoint Presentation</vt:lpstr>
      <vt:lpstr>Introduction</vt:lpstr>
      <vt:lpstr>Methods</vt:lpstr>
      <vt:lpstr>Devices and Participants</vt:lpstr>
      <vt:lpstr>Scanner Set Up</vt:lpstr>
      <vt:lpstr>PowerPoint Presentation</vt:lpstr>
      <vt:lpstr>Barriers to students creating DIY-AT</vt:lpstr>
      <vt:lpstr>Empowerment and inclusion as motivators</vt:lpstr>
      <vt:lpstr>Barriers to receiving appropriate accommodations</vt:lpstr>
      <vt:lpstr>“I was told on my intake that I could not have a calculator because ADD [attention deficit disorder] is not a mathematical disability…And again, I’m one of the lucky ones, I got pretty much everything else I needed…” - P2</vt:lpstr>
      <vt:lpstr>Supporting the co-creation of DIY-AT at university makerspaces</vt:lpstr>
      <vt:lpstr>University makerspaces as sites of antiracist and inclusive DIY-AT making</vt:lpstr>
      <vt:lpstr>University makerspaces as sites of antiracist and inclusive DIY-AT making</vt:lpstr>
      <vt:lpstr>University makerspaces as sites of antiracist and inclusive DIY-AT making</vt:lpstr>
      <vt:lpstr>Identified next steps </vt:lpstr>
      <vt:lpstr>PowerPoint Presentation</vt:lpstr>
      <vt:lpstr>PowerPoint Presentation</vt:lpstr>
      <vt:lpstr>Program Overview</vt:lpstr>
      <vt:lpstr>Order Form</vt:lpstr>
      <vt:lpstr>Motivations for Participating in the Program</vt:lpstr>
      <vt:lpstr>Relationship to Creating and Customizing 3D Printed AT</vt:lpstr>
      <vt:lpstr>Participating in and Growing a DIY-AT Ecosystem of Support</vt:lpstr>
      <vt:lpstr>Participation Supporting Reflection on Disability and AT Use</vt:lpstr>
      <vt:lpstr>Multiple Roles within an Ecosystem of DIY-AT Support</vt:lpstr>
      <vt:lpstr>Expanding and Transcending the Understandings and Definitions of AT and Disability</vt:lpstr>
      <vt:lpstr>Implications for the Design of Future Government-supported DIY-AT Programs</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Erin Higgins</cp:lastModifiedBy>
  <cp:revision>1</cp:revision>
  <dcterms:modified xsi:type="dcterms:W3CDTF">2025-03-26T20:49:47Z</dcterms:modified>
</cp:coreProperties>
</file>