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8"/>
  </p:notesMasterIdLst>
  <p:sldIdLst>
    <p:sldId id="919" r:id="rId2"/>
    <p:sldId id="920" r:id="rId3"/>
    <p:sldId id="925" r:id="rId4"/>
    <p:sldId id="921" r:id="rId5"/>
    <p:sldId id="922" r:id="rId6"/>
    <p:sldId id="924" r:id="rId7"/>
    <p:sldId id="949" r:id="rId8"/>
    <p:sldId id="972" r:id="rId9"/>
    <p:sldId id="975" r:id="rId10"/>
    <p:sldId id="993" r:id="rId11"/>
    <p:sldId id="994" r:id="rId12"/>
    <p:sldId id="995" r:id="rId13"/>
    <p:sldId id="805" r:id="rId14"/>
    <p:sldId id="1004" r:id="rId15"/>
    <p:sldId id="813" r:id="rId16"/>
    <p:sldId id="927" r:id="rId17"/>
    <p:sldId id="928" r:id="rId18"/>
    <p:sldId id="984" r:id="rId19"/>
    <p:sldId id="929" r:id="rId20"/>
    <p:sldId id="985" r:id="rId21"/>
    <p:sldId id="930" r:id="rId22"/>
    <p:sldId id="932" r:id="rId23"/>
    <p:sldId id="931" r:id="rId24"/>
    <p:sldId id="947" r:id="rId25"/>
    <p:sldId id="945" r:id="rId26"/>
    <p:sldId id="946" r:id="rId27"/>
    <p:sldId id="933" r:id="rId28"/>
    <p:sldId id="934" r:id="rId29"/>
    <p:sldId id="935" r:id="rId30"/>
    <p:sldId id="936" r:id="rId31"/>
    <p:sldId id="937" r:id="rId32"/>
    <p:sldId id="938" r:id="rId33"/>
    <p:sldId id="939" r:id="rId34"/>
    <p:sldId id="943" r:id="rId35"/>
    <p:sldId id="944" r:id="rId36"/>
    <p:sldId id="940" r:id="rId37"/>
    <p:sldId id="941" r:id="rId38"/>
    <p:sldId id="942" r:id="rId39"/>
    <p:sldId id="824" r:id="rId40"/>
    <p:sldId id="827" r:id="rId41"/>
    <p:sldId id="825" r:id="rId42"/>
    <p:sldId id="866" r:id="rId43"/>
    <p:sldId id="867" r:id="rId44"/>
    <p:sldId id="868" r:id="rId45"/>
    <p:sldId id="960" r:id="rId46"/>
    <p:sldId id="961" r:id="rId47"/>
    <p:sldId id="962" r:id="rId48"/>
    <p:sldId id="966" r:id="rId49"/>
    <p:sldId id="976" r:id="rId50"/>
    <p:sldId id="977" r:id="rId51"/>
    <p:sldId id="950" r:id="rId52"/>
    <p:sldId id="963" r:id="rId53"/>
    <p:sldId id="979" r:id="rId54"/>
    <p:sldId id="964" r:id="rId55"/>
    <p:sldId id="965" r:id="rId56"/>
    <p:sldId id="986" r:id="rId57"/>
    <p:sldId id="987" r:id="rId58"/>
    <p:sldId id="988" r:id="rId59"/>
    <p:sldId id="989" r:id="rId60"/>
    <p:sldId id="990" r:id="rId61"/>
    <p:sldId id="991" r:id="rId62"/>
    <p:sldId id="992" r:id="rId63"/>
    <p:sldId id="1023" r:id="rId64"/>
    <p:sldId id="1024" r:id="rId65"/>
    <p:sldId id="783" r:id="rId66"/>
    <p:sldId id="1025" r:id="rId67"/>
    <p:sldId id="388" r:id="rId68"/>
    <p:sldId id="534" r:id="rId69"/>
    <p:sldId id="1027" r:id="rId70"/>
    <p:sldId id="1005" r:id="rId71"/>
    <p:sldId id="970" r:id="rId72"/>
    <p:sldId id="951" r:id="rId73"/>
    <p:sldId id="971" r:id="rId74"/>
    <p:sldId id="967" r:id="rId75"/>
    <p:sldId id="757" r:id="rId76"/>
    <p:sldId id="923" r:id="rId77"/>
  </p:sldIdLst>
  <p:sldSz cx="9144000" cy="5143500" type="screen16x9"/>
  <p:notesSz cx="6858000" cy="9144000"/>
  <p:defaultTextStyle>
    <a:defPPr marL="0" marR="0" indent="0" algn="l" defTabSz="573969" rtl="0" fontAlgn="auto" latinLnBrk="1" hangingPunct="0">
      <a:lnSpc>
        <a:spcPct val="100000"/>
      </a:lnSpc>
      <a:spcBef>
        <a:spcPts val="0"/>
      </a:spcBef>
      <a:spcAft>
        <a:spcPts val="0"/>
      </a:spcAft>
      <a:buClrTx/>
      <a:buSzTx/>
      <a:buFontTx/>
      <a:buNone/>
      <a:tabLst/>
      <a:defRPr kumimoji="0" sz="1130" b="0" i="0" u="none" strike="noStrike" cap="none" spc="0" normalizeH="0" baseline="0">
        <a:ln>
          <a:noFill/>
        </a:ln>
        <a:solidFill>
          <a:srgbClr val="000000"/>
        </a:solidFill>
        <a:effectLst/>
        <a:uFillTx/>
      </a:defRPr>
    </a:defPPr>
    <a:lvl1pPr marL="0" marR="0" indent="0"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1pPr>
    <a:lvl2pPr marL="0" marR="0" indent="143492"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2pPr>
    <a:lvl3pPr marL="0" marR="0" indent="286984"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3pPr>
    <a:lvl4pPr marL="0" marR="0" indent="430477"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4pPr>
    <a:lvl5pPr marL="0" marR="0" indent="573969"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5pPr>
    <a:lvl6pPr marL="0" marR="0" indent="717461"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6pPr>
    <a:lvl7pPr marL="0" marR="0" indent="860953"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7pPr>
    <a:lvl8pPr marL="0" marR="0" indent="1004446"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8pPr>
    <a:lvl9pPr marL="0" marR="0" indent="1147938" algn="ctr" defTabSz="366702" rtl="0" fontAlgn="auto" latinLnBrk="0" hangingPunct="0">
      <a:lnSpc>
        <a:spcPct val="100000"/>
      </a:lnSpc>
      <a:spcBef>
        <a:spcPts val="0"/>
      </a:spcBef>
      <a:spcAft>
        <a:spcPts val="0"/>
      </a:spcAft>
      <a:buClrTx/>
      <a:buSzTx/>
      <a:buFontTx/>
      <a:buNone/>
      <a:tabLst/>
      <a:defRPr kumimoji="0" sz="1506" b="1" i="0" u="none" strike="noStrike" cap="none" spc="0" normalizeH="0" baseline="0">
        <a:ln>
          <a:noFill/>
        </a:ln>
        <a:solidFill>
          <a:srgbClr val="FFFFFF"/>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solidFill>
                <a:srgbClr val="D6D6D6"/>
              </a:solidFill>
              <a:prstDash val="solid"/>
              <a:miter lim="400000"/>
            </a:ln>
          </a:left>
          <a:right>
            <a:ln w="254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solidFill>
        </a:fill>
      </a:tcStyle>
    </a:firstCol>
    <a:lastRow>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25400" cap="flat">
              <a:solidFill>
                <a:srgbClr val="D6D7D6"/>
              </a:solidFill>
              <a:prstDash val="solid"/>
              <a:miter lim="400000"/>
            </a:ln>
          </a:top>
          <a:bottom>
            <a:ln w="12700" cap="flat">
              <a:solidFill>
                <a:srgbClr val="D6D6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lastRow>
    <a:firstRow>
      <a:tcTxStyle b="on"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6D6"/>
              </a:solidFill>
              <a:prstDash val="solid"/>
              <a:miter lim="400000"/>
            </a:ln>
          </a:top>
          <a:bottom>
            <a:ln w="254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firstRow>
  </a:tblStyle>
  <a:tblStyle styleId="{C7B018BB-80A7-4F77-B60F-C8B233D01FF8}" styleName="">
    <a:tblBg/>
    <a:wholeTbl>
      <a:tcTxStyle b="off" i="off">
        <a:font>
          <a:latin typeface="Helvetica Neue"/>
          <a:ea typeface="Helvetica Neue"/>
          <a:cs typeface="Helvetica Neue"/>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84E00"/>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firstRow>
  </a:tblStyle>
  <a:tblStyle styleId="{EEE7283C-3CF3-47DC-8721-378D4A62B228}" styleName="">
    <a:tblBg/>
    <a:wholeTbl>
      <a:tcTxStyle b="off" i="off">
        <a:font>
          <a:latin typeface="Helvetica Neue"/>
          <a:ea typeface="Helvetica Neue"/>
          <a:cs typeface="Helvetica Neue"/>
        </a:font>
        <a:srgbClr val="FFFFFF"/>
      </a:tcTxStyle>
      <a:tcStyle>
        <a:tcBdr>
          <a:left>
            <a:ln w="12700" cap="flat">
              <a:solidFill>
                <a:srgbClr val="AAAAAA"/>
              </a:solidFill>
              <a:prstDash val="solid"/>
              <a:miter lim="400000"/>
            </a:ln>
          </a:left>
          <a:right>
            <a:ln w="12700" cap="flat">
              <a:solidFill>
                <a:srgbClr val="AAAAAA"/>
              </a:solidFill>
              <a:prstDash val="solid"/>
              <a:miter lim="400000"/>
            </a:ln>
          </a:right>
          <a:top>
            <a:ln w="12700" cap="flat">
              <a:solidFill>
                <a:srgbClr val="AAAAAA"/>
              </a:solidFill>
              <a:prstDash val="solid"/>
              <a:miter lim="400000"/>
            </a:ln>
          </a:top>
          <a:bottom>
            <a:ln w="12700" cap="flat">
              <a:solidFill>
                <a:srgbClr val="AAAAAA"/>
              </a:solidFill>
              <a:prstDash val="solid"/>
              <a:miter lim="400000"/>
            </a:ln>
          </a:bottom>
          <a:insideH>
            <a:ln w="12700" cap="flat">
              <a:solidFill>
                <a:srgbClr val="AAAAAA"/>
              </a:solidFill>
              <a:prstDash val="solid"/>
              <a:miter lim="400000"/>
            </a:ln>
          </a:insideH>
          <a:insideV>
            <a:ln w="12700" cap="flat">
              <a:solidFill>
                <a:srgbClr val="AAAAAA"/>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firstRow>
  </a:tblStyle>
  <a:tblStyle styleId="{CF821DB8-F4EB-4A41-A1BA-3FCAFE7338EE}"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hueOff val="-119728"/>
              <a:satOff val="5580"/>
              <a:lumOff val="-12961"/>
            </a:schemeClr>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firstRow>
  </a:tblStyle>
  <a:tblStyle styleId="{33BA23B1-9221-436E-865A-0063620EA4FD}" styleName="">
    <a:tblBg/>
    <a:wholeTbl>
      <a:tcTxStyle b="off" i="off">
        <a:font>
          <a:latin typeface="Helvetica Neue"/>
          <a:ea typeface="Helvetica Neue"/>
          <a:cs typeface="Helvetica Neue"/>
        </a:font>
        <a:srgbClr val="FFFFFF"/>
      </a:tcTxStyle>
      <a:tcStyle>
        <a:tcBdr>
          <a:left>
            <a:ln w="12700" cap="flat">
              <a:solidFill>
                <a:srgbClr val="909090"/>
              </a:solidFill>
              <a:prstDash val="solid"/>
              <a:miter lim="400000"/>
            </a:ln>
          </a:left>
          <a:right>
            <a:ln w="12700" cap="flat">
              <a:solidFill>
                <a:srgbClr val="909090"/>
              </a:solidFill>
              <a:prstDash val="solid"/>
              <a:miter lim="400000"/>
            </a:ln>
          </a:right>
          <a:top>
            <a:ln w="12700" cap="flat">
              <a:solidFill>
                <a:srgbClr val="909090"/>
              </a:solidFill>
              <a:prstDash val="solid"/>
              <a:miter lim="400000"/>
            </a:ln>
          </a:top>
          <a:bottom>
            <a:ln w="12700" cap="flat">
              <a:solidFill>
                <a:srgbClr val="909090"/>
              </a:solidFill>
              <a:prstDash val="solid"/>
              <a:miter lim="400000"/>
            </a:ln>
          </a:bottom>
          <a:insideH>
            <a:ln w="12700" cap="flat">
              <a:solidFill>
                <a:srgbClr val="909090"/>
              </a:solidFill>
              <a:prstDash val="solid"/>
              <a:miter lim="400000"/>
            </a:ln>
          </a:insideH>
          <a:insideV>
            <a:ln w="12700" cap="flat">
              <a:solidFill>
                <a:srgbClr val="909090"/>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98089"/>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firstRow>
  </a:tblStyle>
  <a:tblStyle styleId="{2708684C-4D16-4618-839F-0558EEFCDFE6}" styleName="">
    <a:tblBg/>
    <a:wholeTbl>
      <a:tcTxStyle b="off" i="off">
        <a:font>
          <a:latin typeface="Helvetica Neue"/>
          <a:ea typeface="Helvetica Neue"/>
          <a:cs typeface="Helvetica Neue"/>
        </a:font>
        <a:srgbClr val="FFFFFF"/>
      </a:tcTxStyle>
      <a:tcStyle>
        <a:tcBdr>
          <a:left>
            <a:ln w="12700" cap="flat">
              <a:solidFill>
                <a:srgbClr val="929292"/>
              </a:solidFill>
              <a:custDash>
                <a:ds d="200000" sp="200000"/>
              </a:custDash>
              <a:miter lim="400000"/>
            </a:ln>
          </a:left>
          <a:right>
            <a:ln w="12700" cap="flat">
              <a:solidFill>
                <a:srgbClr val="929292"/>
              </a:solidFill>
              <a:custDash>
                <a:ds d="200000" sp="200000"/>
              </a:custDash>
              <a:miter lim="400000"/>
            </a:ln>
          </a:right>
          <a:top>
            <a:ln w="12700" cap="flat">
              <a:solidFill>
                <a:srgbClr val="929292"/>
              </a:solidFill>
              <a:custDash>
                <a:ds d="200000" sp="200000"/>
              </a:custDash>
              <a:miter lim="400000"/>
            </a:ln>
          </a:top>
          <a:bottom>
            <a:ln w="12700" cap="flat">
              <a:solidFill>
                <a:srgbClr val="929292"/>
              </a:solidFill>
              <a:custDash>
                <a:ds d="200000" sp="200000"/>
              </a:custDash>
              <a:miter lim="400000"/>
            </a:ln>
          </a:bottom>
          <a:insideH>
            <a:ln w="12700" cap="flat">
              <a:solidFill>
                <a:srgbClr val="929292"/>
              </a:solidFill>
              <a:custDash>
                <a:ds d="200000" sp="200000"/>
              </a:custDash>
              <a:miter lim="400000"/>
            </a:ln>
          </a:insideH>
          <a:insideV>
            <a:ln w="12700" cap="flat">
              <a:solidFill>
                <a:srgbClr val="929292"/>
              </a:solidFill>
              <a:custDash>
                <a:ds d="200000" sp="200000"/>
              </a:custDash>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Col>
    <a:lastRow>
      <a:tcTxStyle b="off"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25400" cap="flat">
              <a:solidFill>
                <a:srgbClr val="929292"/>
              </a:solidFill>
              <a:prstDash val="solid"/>
              <a:miter lim="400000"/>
            </a:ln>
          </a:top>
          <a:bottom>
            <a:ln w="12700" cap="flat">
              <a:noFill/>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lastRow>
    <a:firstRow>
      <a:tcTxStyle b="on"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12700" cap="flat">
              <a:noFill/>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060"/>
    <p:restoredTop sz="86393"/>
  </p:normalViewPr>
  <p:slideViewPr>
    <p:cSldViewPr snapToGrid="0" snapToObjects="1">
      <p:cViewPr varScale="1">
        <p:scale>
          <a:sx n="68" d="100"/>
          <a:sy n="68" d="100"/>
        </p:scale>
        <p:origin x="34" y="477"/>
      </p:cViewPr>
      <p:guideLst/>
    </p:cSldViewPr>
  </p:slideViewPr>
  <p:outlineViewPr>
    <p:cViewPr>
      <p:scale>
        <a:sx n="33" d="100"/>
        <a:sy n="33" d="100"/>
      </p:scale>
      <p:origin x="0" y="-8808"/>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0" name="Shape 160"/>
          <p:cNvSpPr>
            <a:spLocks noGrp="1" noRot="1" noChangeAspect="1"/>
          </p:cNvSpPr>
          <p:nvPr>
            <p:ph type="sldImg"/>
          </p:nvPr>
        </p:nvSpPr>
        <p:spPr>
          <a:xfrm>
            <a:off x="381000" y="685800"/>
            <a:ext cx="6096000" cy="3429000"/>
          </a:xfrm>
          <a:prstGeom prst="rect">
            <a:avLst/>
          </a:prstGeom>
        </p:spPr>
        <p:txBody>
          <a:bodyPr/>
          <a:lstStyle/>
          <a:p>
            <a:endParaRPr/>
          </a:p>
        </p:txBody>
      </p:sp>
      <p:sp>
        <p:nvSpPr>
          <p:cNvPr id="161" name="Shape 161"/>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237795289"/>
      </p:ext>
    </p:extLst>
  </p:cSld>
  <p:clrMap bg1="lt1" tx1="dk1" bg2="lt2" tx2="dk2" accent1="accent1" accent2="accent2" accent3="accent3" accent4="accent4" accent5="accent5" accent6="accent6" hlink="hlink" folHlink="folHlink"/>
  <p:notesStyle>
    <a:lvl1pPr defTabSz="286984" latinLnBrk="0">
      <a:lnSpc>
        <a:spcPct val="117999"/>
      </a:lnSpc>
      <a:defRPr sz="1381">
        <a:latin typeface="Helvetica Neue"/>
        <a:ea typeface="Helvetica Neue"/>
        <a:cs typeface="Helvetica Neue"/>
        <a:sym typeface="Helvetica Neue"/>
      </a:defRPr>
    </a:lvl1pPr>
    <a:lvl2pPr indent="143492" defTabSz="286984" latinLnBrk="0">
      <a:lnSpc>
        <a:spcPct val="117999"/>
      </a:lnSpc>
      <a:defRPr sz="1381">
        <a:latin typeface="Helvetica Neue"/>
        <a:ea typeface="Helvetica Neue"/>
        <a:cs typeface="Helvetica Neue"/>
        <a:sym typeface="Helvetica Neue"/>
      </a:defRPr>
    </a:lvl2pPr>
    <a:lvl3pPr indent="286984" defTabSz="286984" latinLnBrk="0">
      <a:lnSpc>
        <a:spcPct val="117999"/>
      </a:lnSpc>
      <a:defRPr sz="1381">
        <a:latin typeface="Helvetica Neue"/>
        <a:ea typeface="Helvetica Neue"/>
        <a:cs typeface="Helvetica Neue"/>
        <a:sym typeface="Helvetica Neue"/>
      </a:defRPr>
    </a:lvl3pPr>
    <a:lvl4pPr indent="430477" defTabSz="286984" latinLnBrk="0">
      <a:lnSpc>
        <a:spcPct val="117999"/>
      </a:lnSpc>
      <a:defRPr sz="1381">
        <a:latin typeface="Helvetica Neue"/>
        <a:ea typeface="Helvetica Neue"/>
        <a:cs typeface="Helvetica Neue"/>
        <a:sym typeface="Helvetica Neue"/>
      </a:defRPr>
    </a:lvl4pPr>
    <a:lvl5pPr indent="573969" defTabSz="286984" latinLnBrk="0">
      <a:lnSpc>
        <a:spcPct val="117999"/>
      </a:lnSpc>
      <a:defRPr sz="1381">
        <a:latin typeface="Helvetica Neue"/>
        <a:ea typeface="Helvetica Neue"/>
        <a:cs typeface="Helvetica Neue"/>
        <a:sym typeface="Helvetica Neue"/>
      </a:defRPr>
    </a:lvl5pPr>
    <a:lvl6pPr indent="717461" defTabSz="286984" latinLnBrk="0">
      <a:lnSpc>
        <a:spcPct val="117999"/>
      </a:lnSpc>
      <a:defRPr sz="1381">
        <a:latin typeface="Helvetica Neue"/>
        <a:ea typeface="Helvetica Neue"/>
        <a:cs typeface="Helvetica Neue"/>
        <a:sym typeface="Helvetica Neue"/>
      </a:defRPr>
    </a:lvl6pPr>
    <a:lvl7pPr indent="860953" defTabSz="286984" latinLnBrk="0">
      <a:lnSpc>
        <a:spcPct val="117999"/>
      </a:lnSpc>
      <a:defRPr sz="1381">
        <a:latin typeface="Helvetica Neue"/>
        <a:ea typeface="Helvetica Neue"/>
        <a:cs typeface="Helvetica Neue"/>
        <a:sym typeface="Helvetica Neue"/>
      </a:defRPr>
    </a:lvl7pPr>
    <a:lvl8pPr indent="1004446" defTabSz="286984" latinLnBrk="0">
      <a:lnSpc>
        <a:spcPct val="117999"/>
      </a:lnSpc>
      <a:defRPr sz="1381">
        <a:latin typeface="Helvetica Neue"/>
        <a:ea typeface="Helvetica Neue"/>
        <a:cs typeface="Helvetica Neue"/>
        <a:sym typeface="Helvetica Neue"/>
      </a:defRPr>
    </a:lvl8pPr>
    <a:lvl9pPr indent="1147938" defTabSz="286984" latinLnBrk="0">
      <a:lnSpc>
        <a:spcPct val="117999"/>
      </a:lnSpc>
      <a:defRPr sz="1381">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70709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with this comes extreme risk… we are creating an </a:t>
            </a:r>
          </a:p>
        </p:txBody>
      </p:sp>
    </p:spTree>
    <p:extLst>
      <p:ext uri="{BB962C8B-B14F-4D97-AF65-F5344CB8AC3E}">
        <p14:creationId xmlns:p14="http://schemas.microsoft.com/office/powerpoint/2010/main" val="30040253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people feel daunted by the complexity of AI I like to characterize it as three generations of how people have controlled AI: </a:t>
            </a:r>
          </a:p>
          <a:p>
            <a:endParaRPr lang="en-US" dirty="0"/>
          </a:p>
          <a:p>
            <a:r>
              <a:rPr lang="en-US" dirty="0"/>
              <a:t>Most people became concerned and aware of AI when it reached the third generation. I’m actually more concerned about the pervasive deployment of second generation AI in all our critical decisions. Especially when it is deployed in…</a:t>
            </a:r>
          </a:p>
        </p:txBody>
      </p:sp>
      <p:sp>
        <p:nvSpPr>
          <p:cNvPr id="4" name="Slide Number Placeholder 3"/>
          <p:cNvSpPr>
            <a:spLocks noGrp="1"/>
          </p:cNvSpPr>
          <p:nvPr>
            <p:ph type="sldNum" sz="quarter" idx="5"/>
          </p:nvPr>
        </p:nvSpPr>
        <p:spPr/>
        <p:txBody>
          <a:bodyPr/>
          <a:lstStyle/>
          <a:p>
            <a:fld id="{25924AFE-B8A5-4645-92B0-078FD548DF77}" type="slidenum">
              <a:rPr lang="en-US" smtClean="0"/>
              <a:t>14</a:t>
            </a:fld>
            <a:endParaRPr lang="en-US"/>
          </a:p>
        </p:txBody>
      </p:sp>
    </p:spTree>
    <p:extLst>
      <p:ext uri="{BB962C8B-B14F-4D97-AF65-F5344CB8AC3E}">
        <p14:creationId xmlns:p14="http://schemas.microsoft.com/office/powerpoint/2010/main" val="62187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795560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there is a problem with how AI is designed, and people with disabilities are the ones most vulnerable to the harm caused. We are often the collateral damage in the emerging AI race.</a:t>
            </a:r>
          </a:p>
          <a:p>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400" kern="100" dirty="0">
                <a:effectLst/>
                <a:latin typeface="Calibri" panose="020F0502020204030204" pitchFamily="34" charset="0"/>
                <a:ea typeface="Calibri" panose="020F0502020204030204" pitchFamily="34" charset="0"/>
                <a:cs typeface="Times New Roman" panose="02020603050405020304" pitchFamily="18" charset="0"/>
              </a:rPr>
              <a:t>The way AI is currently designed is hostile to difference, and we are more than a little different.</a:t>
            </a:r>
          </a:p>
          <a:p>
            <a:endParaRPr lang="en-US" dirty="0"/>
          </a:p>
        </p:txBody>
      </p:sp>
    </p:spTree>
    <p:extLst>
      <p:ext uri="{BB962C8B-B14F-4D97-AF65-F5344CB8AC3E}">
        <p14:creationId xmlns:p14="http://schemas.microsoft.com/office/powerpoint/2010/main" val="5155057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the problem precedes AI</a:t>
            </a:r>
          </a:p>
        </p:txBody>
      </p:sp>
    </p:spTree>
    <p:extLst>
      <p:ext uri="{BB962C8B-B14F-4D97-AF65-F5344CB8AC3E}">
        <p14:creationId xmlns:p14="http://schemas.microsoft.com/office/powerpoint/2010/main" val="12694023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effectLst/>
                <a:latin typeface="Calibri" panose="020F0502020204030204" pitchFamily="34" charset="0"/>
                <a:ea typeface="Calibri" panose="020F0502020204030204" pitchFamily="34" charset="0"/>
                <a:cs typeface="Times New Roman" panose="02020603050405020304" pitchFamily="18" charset="0"/>
              </a:rPr>
              <a:t>Artificial intelligence can be seen as a power tool, like moving from a hammer and chisel, to a powerful motor, it can do the things  that we have done before</a:t>
            </a:r>
            <a:r>
              <a:rPr lang="en-CA" dirty="0">
                <a:effectLst/>
              </a:rPr>
              <a:t> but… </a:t>
            </a:r>
            <a:endParaRPr lang="en-US" dirty="0"/>
          </a:p>
        </p:txBody>
      </p:sp>
    </p:spTree>
    <p:extLst>
      <p:ext uri="{BB962C8B-B14F-4D97-AF65-F5344CB8AC3E}">
        <p14:creationId xmlns:p14="http://schemas.microsoft.com/office/powerpoint/2010/main" val="16461063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 is simply….</a:t>
            </a:r>
          </a:p>
        </p:txBody>
      </p:sp>
    </p:spTree>
    <p:extLst>
      <p:ext uri="{BB962C8B-B14F-4D97-AF65-F5344CB8AC3E}">
        <p14:creationId xmlns:p14="http://schemas.microsoft.com/office/powerpoint/2010/main" val="15010775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286984" eaLnBrk="1" fontAlgn="auto" latinLnBrk="0" hangingPunct="1">
              <a:lnSpc>
                <a:spcPct val="117999"/>
              </a:lnSpc>
              <a:spcBef>
                <a:spcPts val="0"/>
              </a:spcBef>
              <a:spcAft>
                <a:spcPts val="0"/>
              </a:spcAft>
              <a:buClrTx/>
              <a:buSzTx/>
              <a:buFontTx/>
              <a:buNone/>
              <a:tabLst/>
              <a:defRPr/>
            </a:pPr>
            <a:r>
              <a:rPr lang="en-CA" sz="1800" kern="100" dirty="0">
                <a:effectLst/>
                <a:latin typeface="Calibri" panose="020F0502020204030204" pitchFamily="34" charset="0"/>
                <a:ea typeface="Calibri" panose="020F0502020204030204" pitchFamily="34" charset="0"/>
                <a:cs typeface="Times New Roman" panose="02020603050405020304" pitchFamily="18" charset="0"/>
              </a:rPr>
              <a:t>More accurately, consistently, and efficiently</a:t>
            </a:r>
          </a:p>
          <a:p>
            <a:endParaRPr lang="en-US" dirty="0"/>
          </a:p>
        </p:txBody>
      </p:sp>
    </p:spTree>
    <p:extLst>
      <p:ext uri="{BB962C8B-B14F-4D97-AF65-F5344CB8AC3E}">
        <p14:creationId xmlns:p14="http://schemas.microsoft.com/office/powerpoint/2010/main" val="6440284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propagating the discrimination that was there faster, more efficiently, and more accurately….</a:t>
            </a:r>
          </a:p>
        </p:txBody>
      </p:sp>
    </p:spTree>
    <p:extLst>
      <p:ext uri="{BB962C8B-B14F-4D97-AF65-F5344CB8AC3E}">
        <p14:creationId xmlns:p14="http://schemas.microsoft.com/office/powerpoint/2010/main" val="1707334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despite the emergence of an AI ethics industry, current AI ethics initiatives are missing a fundamental risk.</a:t>
            </a:r>
          </a:p>
        </p:txBody>
      </p:sp>
    </p:spTree>
    <p:extLst>
      <p:ext uri="{BB962C8B-B14F-4D97-AF65-F5344CB8AC3E}">
        <p14:creationId xmlns:p14="http://schemas.microsoft.com/office/powerpoint/2010/main" val="207741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kern="1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3139635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say that this constitutes an existential flaw in our assumptions about truth, and our sense of what is of value.</a:t>
            </a:r>
          </a:p>
        </p:txBody>
      </p:sp>
    </p:spTree>
    <p:extLst>
      <p:ext uri="{BB962C8B-B14F-4D97-AF65-F5344CB8AC3E}">
        <p14:creationId xmlns:p14="http://schemas.microsoft.com/office/powerpoint/2010/main" val="1584324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first alarm happened about a decade ago, this is a story that I have told many times and I’ve seen it retold. </a:t>
            </a:r>
          </a:p>
        </p:txBody>
      </p:sp>
    </p:spTree>
    <p:extLst>
      <p:ext uri="{BB962C8B-B14F-4D97-AF65-F5344CB8AC3E}">
        <p14:creationId xmlns:p14="http://schemas.microsoft.com/office/powerpoint/2010/main" val="6184151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 in 2013, we were engaged in helping the ministry of transport celebrate its 100</a:t>
            </a:r>
            <a:r>
              <a:rPr lang="en-US" baseline="30000" dirty="0"/>
              <a:t>th</a:t>
            </a:r>
            <a:r>
              <a:rPr lang="en-US" dirty="0"/>
              <a:t> anniversary and preparing for the next 100 years. We were given the opportunity to test autonomous vehicle machine learning models that would be used to guide vehicles through busy intersections. I decided to test them with something unexpected, the capture of a friend of mine who moves backwards with her wheelchair. She is fast and efficient but erratic. Other people in the intersections often think she has lost control and try to push her back to the curb she has come from. All of the AI systems I tested chose to proceed and if they had been deployed they would have run her over. </a:t>
            </a:r>
          </a:p>
        </p:txBody>
      </p:sp>
    </p:spTree>
    <p:extLst>
      <p:ext uri="{BB962C8B-B14F-4D97-AF65-F5344CB8AC3E}">
        <p14:creationId xmlns:p14="http://schemas.microsoft.com/office/powerpoint/2010/main" val="35370624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noRot="1" noChangeAspect="1"/>
          </p:cNvSpPr>
          <p:nvPr>
            <p:ph type="sldImg"/>
          </p:nvPr>
        </p:nvSpPr>
        <p:spPr>
          <a:xfrm>
            <a:off x="381000" y="685800"/>
            <a:ext cx="6096000" cy="3429000"/>
          </a:xfrm>
          <a:prstGeom prst="rect">
            <a:avLst/>
          </a:prstGeom>
        </p:spPr>
        <p:txBody>
          <a:bodyPr/>
          <a:lstStyle/>
          <a:p>
            <a:endParaRPr/>
          </a:p>
        </p:txBody>
      </p:sp>
      <p:sp>
        <p:nvSpPr>
          <p:cNvPr id="190" name="Shape 190"/>
          <p:cNvSpPr>
            <a:spLocks noGrp="1"/>
          </p:cNvSpPr>
          <p:nvPr>
            <p:ph type="body" sz="quarter" idx="1"/>
          </p:nvPr>
        </p:nvSpPr>
        <p:spPr>
          <a:prstGeom prst="rect">
            <a:avLst/>
          </a:prstGeom>
        </p:spPr>
        <p:txBody>
          <a:bodyPr/>
          <a:lstStyle/>
          <a:p>
            <a:pPr defTabSz="914400">
              <a:lnSpc>
                <a:spcPct val="100000"/>
              </a:lnSpc>
              <a:defRPr sz="1200">
                <a:latin typeface="Calibri"/>
                <a:ea typeface="Calibri"/>
                <a:cs typeface="Calibri"/>
                <a:sym typeface="Calibri"/>
              </a:defRPr>
            </a:pPr>
            <a:r>
              <a:rPr lang="en-CA" dirty="0"/>
              <a:t>They all said these AI systems are immature, we don’t have enough data about people in wheelchairs in intersections. Come back when we have trained them with more data. When I came back to test the AI systems that had  been trained on a great deal of data, they chose to run her over with greater confidence, the AI was confident that people in wheelchairs moved forward. </a:t>
            </a:r>
            <a:endParaRPr dirty="0"/>
          </a:p>
        </p:txBody>
      </p:sp>
    </p:spTree>
    <p:extLst>
      <p:ext uri="{BB962C8B-B14F-4D97-AF65-F5344CB8AC3E}">
        <p14:creationId xmlns:p14="http://schemas.microsoft.com/office/powerpoint/2010/main" val="2894100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course I was alarmed, but I realized that this made sense…it confirmed a worry that I have had for some time. Let me explain…</a:t>
            </a:r>
          </a:p>
        </p:txBody>
      </p:sp>
    </p:spTree>
    <p:extLst>
      <p:ext uri="{BB962C8B-B14F-4D97-AF65-F5344CB8AC3E}">
        <p14:creationId xmlns:p14="http://schemas.microsoft.com/office/powerpoint/2010/main" val="20949646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286984" eaLnBrk="1" fontAlgn="auto" latinLnBrk="0" hangingPunct="1">
              <a:lnSpc>
                <a:spcPct val="117999"/>
              </a:lnSpc>
              <a:spcBef>
                <a:spcPts val="0"/>
              </a:spcBef>
              <a:spcAft>
                <a:spcPts val="0"/>
              </a:spcAft>
              <a:buClrTx/>
              <a:buSzTx/>
              <a:buFontTx/>
              <a:buNone/>
              <a:tabLst/>
              <a:defRPr/>
            </a:pPr>
            <a:r>
              <a:rPr lang="en-US" dirty="0"/>
              <a:t>Over my  44 years  in the field I have been collecting data. What do people need to thrive? …the only way I can plot this is using a 3D multivariate scatterplot. The needs of any given population looks like a starburst, I've dubbed this the human starburst. Like a normal distribution 80 percent is clustered in the middle 20 percent of the space, and the remaining 20 percent are distributed in the periphery in the remaining 80% of the space.</a:t>
            </a:r>
          </a:p>
          <a:p>
            <a:endParaRPr lang="en-US" dirty="0"/>
          </a:p>
        </p:txBody>
      </p:sp>
    </p:spTree>
    <p:extLst>
      <p:ext uri="{BB962C8B-B14F-4D97-AF65-F5344CB8AC3E}">
        <p14:creationId xmlns:p14="http://schemas.microsoft.com/office/powerpoint/2010/main" val="33391032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points in the middle are close together meaning they are more alike</a:t>
            </a:r>
          </a:p>
          <a:p>
            <a:r>
              <a:rPr lang="en-US" dirty="0"/>
              <a:t>Data points at the periphery are further apart meaning they are more different from each other.</a:t>
            </a:r>
          </a:p>
          <a:p>
            <a:endParaRPr lang="en-US" dirty="0"/>
          </a:p>
        </p:txBody>
      </p:sp>
    </p:spTree>
    <p:extLst>
      <p:ext uri="{BB962C8B-B14F-4D97-AF65-F5344CB8AC3E}">
        <p14:creationId xmlns:p14="http://schemas.microsoft.com/office/powerpoint/2010/main" val="18038854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of economies of scale and conventions like the 80/20 rule that say to ignore the difficult 20% that take 80% of the effort almost anything that is designed works for the middle, is difficult to use as you deviate from the middle and doesn’t work for you if you are out at the jagged edge…. And the design of the AI ecosystem is no different. </a:t>
            </a:r>
          </a:p>
        </p:txBody>
      </p:sp>
    </p:spTree>
    <p:extLst>
      <p:ext uri="{BB962C8B-B14F-4D97-AF65-F5344CB8AC3E}">
        <p14:creationId xmlns:p14="http://schemas.microsoft.com/office/powerpoint/2010/main" val="9207543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 statistically determined prediction is highly accurate in the middle, inaccurate as you move from the middle and wrong as you get to the edge. Here I am not talking about Ais ability to recognize and translate things that are average or typical, like typical speech to text, or from one typical language to another, or to label typical objects in the environment, or to find the path that most people are taking from one place to another. But even there, if your speech is not average, or the environment you are in is not typical, AI fails. </a:t>
            </a:r>
          </a:p>
        </p:txBody>
      </p:sp>
    </p:spTree>
    <p:extLst>
      <p:ext uri="{BB962C8B-B14F-4D97-AF65-F5344CB8AC3E}">
        <p14:creationId xmlns:p14="http://schemas.microsoft.com/office/powerpoint/2010/main" val="4561003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ripples through every aspect of out lives, creating greater and greater disparity..</a:t>
            </a:r>
          </a:p>
          <a:p>
            <a:r>
              <a:rPr lang="en-US" dirty="0"/>
              <a:t>whether it is in our designs, the products that make it to market, the knowledge we recognize as evidence, our education which pushes toward standardized learners, our systems of employment which attempt to create replaceable workers, and our systems of governance which in defending democracy have reduced it to one person one vote the critical needs of the margins are outweighed by the trivial needs of the majority. </a:t>
            </a:r>
          </a:p>
        </p:txBody>
      </p:sp>
    </p:spTree>
    <p:extLst>
      <p:ext uri="{BB962C8B-B14F-4D97-AF65-F5344CB8AC3E}">
        <p14:creationId xmlns:p14="http://schemas.microsoft.com/office/powerpoint/2010/main" val="1170913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Yesterday we heard the request to </a:t>
            </a:r>
          </a:p>
        </p:txBody>
      </p:sp>
    </p:spTree>
    <p:extLst>
      <p:ext uri="{BB962C8B-B14F-4D97-AF65-F5344CB8AC3E}">
        <p14:creationId xmlns:p14="http://schemas.microsoft.com/office/powerpoint/2010/main" val="18775875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detrimental to the edges but also to the majority in that it leads to …it compromises innovation.</a:t>
            </a:r>
          </a:p>
        </p:txBody>
      </p:sp>
    </p:spTree>
    <p:extLst>
      <p:ext uri="{BB962C8B-B14F-4D97-AF65-F5344CB8AC3E}">
        <p14:creationId xmlns:p14="http://schemas.microsoft.com/office/powerpoint/2010/main" val="27856505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Diversity is the fuel of evolutionary advance… complexity is an undeniable reality.</a:t>
            </a:r>
          </a:p>
        </p:txBody>
      </p:sp>
    </p:spTree>
    <p:extLst>
      <p:ext uri="{BB962C8B-B14F-4D97-AF65-F5344CB8AC3E}">
        <p14:creationId xmlns:p14="http://schemas.microsoft.com/office/powerpoint/2010/main" val="20511598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we know that mono-cultures can be felled by a single crisis</a:t>
            </a:r>
          </a:p>
        </p:txBody>
      </p:sp>
    </p:spTree>
    <p:extLst>
      <p:ext uri="{BB962C8B-B14F-4D97-AF65-F5344CB8AC3E}">
        <p14:creationId xmlns:p14="http://schemas.microsoft.com/office/powerpoint/2010/main" val="32080309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Klaus mentioned yesterday, the only thing that is certain is death and disability.</a:t>
            </a:r>
          </a:p>
        </p:txBody>
      </p:sp>
    </p:spTree>
    <p:extLst>
      <p:ext uri="{BB962C8B-B14F-4D97-AF65-F5344CB8AC3E}">
        <p14:creationId xmlns:p14="http://schemas.microsoft.com/office/powerpoint/2010/main" val="31606654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286984" eaLnBrk="1" fontAlgn="auto" latinLnBrk="0" hangingPunct="1">
              <a:lnSpc>
                <a:spcPct val="117999"/>
              </a:lnSpc>
              <a:spcBef>
                <a:spcPts val="0"/>
              </a:spcBef>
              <a:spcAft>
                <a:spcPts val="0"/>
              </a:spcAft>
              <a:buClrTx/>
              <a:buSzTx/>
              <a:buFontTx/>
              <a:buNone/>
              <a:tabLst/>
              <a:defRPr/>
            </a:pPr>
            <a:r>
              <a:rPr lang="en-US" dirty="0"/>
              <a:t>If we consider the hugely diverse margins we leave room for change and growth when the unexpected happens</a:t>
            </a:r>
          </a:p>
          <a:p>
            <a:endParaRPr lang="en-US" dirty="0"/>
          </a:p>
        </p:txBody>
      </p:sp>
    </p:spTree>
    <p:extLst>
      <p:ext uri="{BB962C8B-B14F-4D97-AF65-F5344CB8AC3E}">
        <p14:creationId xmlns:p14="http://schemas.microsoft.com/office/powerpoint/2010/main" val="38260174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of us here know that innovation is at the edge, not the complacent middle, and people at the edge are first to detect the weak signals of crisis to come.</a:t>
            </a:r>
          </a:p>
        </p:txBody>
      </p:sp>
    </p:spTree>
    <p:extLst>
      <p:ext uri="{BB962C8B-B14F-4D97-AF65-F5344CB8AC3E}">
        <p14:creationId xmlns:p14="http://schemas.microsoft.com/office/powerpoint/2010/main" val="33316342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assumptions these AI power tools are built upon are that:…</a:t>
            </a:r>
          </a:p>
          <a:p>
            <a:r>
              <a:rPr lang="en-US" dirty="0"/>
              <a:t>Scaling and replicating past success will bring about future success</a:t>
            </a:r>
          </a:p>
          <a:p>
            <a:r>
              <a:rPr lang="en-US" dirty="0"/>
              <a:t>Optimizing data characteristics associated with past successes increases future successes</a:t>
            </a:r>
          </a:p>
          <a:p>
            <a:r>
              <a:rPr lang="en-US" dirty="0"/>
              <a:t>The data characteristics that determine success need not be specified or known to the operators of the AI</a:t>
            </a:r>
          </a:p>
          <a:p>
            <a:endParaRPr lang="en-US" dirty="0"/>
          </a:p>
          <a:p>
            <a:r>
              <a:rPr lang="en-US" dirty="0"/>
              <a:t>And … the AI cannot articulate the highly diffuse and possibly adaptive reasons behind the choices. Current AI systems cannot explain themselves or their choices </a:t>
            </a:r>
          </a:p>
        </p:txBody>
      </p:sp>
    </p:spTree>
    <p:extLst>
      <p:ext uri="{BB962C8B-B14F-4D97-AF65-F5344CB8AC3E}">
        <p14:creationId xmlns:p14="http://schemas.microsoft.com/office/powerpoint/2010/main" val="10166760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tools is built to be biased against difference, disability is difference, different ways of doing the job, different digital traces, different work and education history, different social media topics….an entangled profile of many differences.</a:t>
            </a:r>
          </a:p>
        </p:txBody>
      </p:sp>
    </p:spTree>
    <p:extLst>
      <p:ext uri="{BB962C8B-B14F-4D97-AF65-F5344CB8AC3E}">
        <p14:creationId xmlns:p14="http://schemas.microsoft.com/office/powerpoint/2010/main" val="24839441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AI gets better or more accurate in its identification of the optima, AI gets more discriminatory and better at eliminating applicants that don’t match the optima in some way. </a:t>
            </a:r>
          </a:p>
        </p:txBody>
      </p:sp>
    </p:spTree>
    <p:extLst>
      <p:ext uri="{BB962C8B-B14F-4D97-AF65-F5344CB8AC3E}">
        <p14:creationId xmlns:p14="http://schemas.microsoft.com/office/powerpoint/2010/main" val="545831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effectLst/>
                <a:latin typeface="Calibri" panose="020F0502020204030204" pitchFamily="34" charset="0"/>
                <a:ea typeface="Calibri" panose="020F0502020204030204" pitchFamily="34" charset="0"/>
                <a:cs typeface="Times New Roman" panose="02020603050405020304" pitchFamily="18" charset="0"/>
              </a:rPr>
              <a:t>This same pattern is happening with all life altering, difficult decisions …AI is being applied and offered to competitive academic admissions departments, to beleaguered health providers in the form of </a:t>
            </a:r>
            <a:r>
              <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medical</a:t>
            </a:r>
            <a:r>
              <a:rPr lang="en-CA" sz="1800" dirty="0">
                <a:effectLst/>
                <a:latin typeface="Calibri" panose="020F0502020204030204" pitchFamily="34" charset="0"/>
                <a:ea typeface="Calibri" panose="020F0502020204030204" pitchFamily="34" charset="0"/>
                <a:cs typeface="Times New Roman" panose="02020603050405020304" pitchFamily="18" charset="0"/>
              </a:rPr>
              <a:t> calculators and emergency triage tools resulting in more iatrogenic death and illness if you are different from your classification, to policing, to parole boards, to immigration and refugee adjudicators, to tax auditors meaning more taxpayers with disabilities are flagged, to loans and mortgage officers meaning people with unusual asset patterns won’t get credit, to security departments meaning outliers become collateral damage.</a:t>
            </a:r>
          </a:p>
          <a:p>
            <a:endParaRPr lang="en-US" dirty="0"/>
          </a:p>
        </p:txBody>
      </p:sp>
    </p:spTree>
    <p:extLst>
      <p:ext uri="{BB962C8B-B14F-4D97-AF65-F5344CB8AC3E}">
        <p14:creationId xmlns:p14="http://schemas.microsoft.com/office/powerpoint/2010/main" val="1131565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286984" eaLnBrk="1" fontAlgn="auto" latinLnBrk="0" hangingPunct="1">
              <a:lnSpc>
                <a:spcPct val="117999"/>
              </a:lnSpc>
              <a:spcBef>
                <a:spcPts val="0"/>
              </a:spcBef>
              <a:spcAft>
                <a:spcPts val="0"/>
              </a:spcAft>
              <a:buClrTx/>
              <a:buSzTx/>
              <a:buFontTx/>
              <a:buNone/>
              <a:tabLst/>
              <a:defRPr/>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To have the right to ask this of us, you need to have a deeper understanding of the relationship between disability and technology. </a:t>
            </a:r>
          </a:p>
          <a:p>
            <a:endParaRPr lang="en-US" dirty="0"/>
          </a:p>
        </p:txBody>
      </p:sp>
    </p:spTree>
    <p:extLst>
      <p:ext uri="{BB962C8B-B14F-4D97-AF65-F5344CB8AC3E}">
        <p14:creationId xmlns:p14="http://schemas.microsoft.com/office/powerpoint/2010/main" val="35643450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286984" eaLnBrk="1" fontAlgn="auto" latinLnBrk="0" hangingPunct="1">
              <a:lnSpc>
                <a:spcPct val="117999"/>
              </a:lnSpc>
              <a:spcBef>
                <a:spcPts val="0"/>
              </a:spcBef>
              <a:spcAft>
                <a:spcPts val="0"/>
              </a:spcAft>
              <a:buClrTx/>
              <a:buSzTx/>
              <a:buFontTx/>
              <a:buNone/>
              <a:tabLst/>
              <a:defRPr/>
            </a:pPr>
            <a:r>
              <a:rPr lang="en-CA" sz="1400" dirty="0">
                <a:effectLst/>
                <a:latin typeface="Calibri" panose="020F0502020204030204" pitchFamily="34" charset="0"/>
                <a:ea typeface="Calibri" panose="020F0502020204030204" pitchFamily="34" charset="0"/>
                <a:cs typeface="Times New Roman" panose="02020603050405020304" pitchFamily="18" charset="0"/>
              </a:rPr>
              <a:t>At a community level we have evidence-based investment by governments, AI guiding political platforms, public health decisions, urban planning, emergency preparedness and security programs</a:t>
            </a:r>
          </a:p>
          <a:p>
            <a:pPr marL="0" marR="0" lvl="0" indent="0" defTabSz="286984" eaLnBrk="1" fontAlgn="auto" latinLnBrk="0" hangingPunct="1">
              <a:lnSpc>
                <a:spcPct val="117999"/>
              </a:lnSpc>
              <a:spcBef>
                <a:spcPts val="0"/>
              </a:spcBef>
              <a:spcAft>
                <a:spcPts val="0"/>
              </a:spcAft>
              <a:buClrTx/>
              <a:buSzTx/>
              <a:buFontTx/>
              <a:buNone/>
              <a:tabLst/>
              <a:defRPr/>
            </a:pPr>
            <a:r>
              <a:rPr lang="en-CA" sz="1400" dirty="0">
                <a:effectLst/>
                <a:latin typeface="Calibri" panose="020F0502020204030204" pitchFamily="34" charset="0"/>
                <a:ea typeface="Calibri" panose="020F0502020204030204" pitchFamily="34" charset="0"/>
                <a:cs typeface="Times New Roman" panose="02020603050405020304" pitchFamily="18" charset="0"/>
              </a:rPr>
              <a:t>None will decide with the marginalized outlier, and outliers will be marked as security risks. </a:t>
            </a:r>
          </a:p>
          <a:p>
            <a:endParaRPr lang="en-US" dirty="0"/>
          </a:p>
        </p:txBody>
      </p:sp>
    </p:spTree>
    <p:extLst>
      <p:ext uri="{BB962C8B-B14F-4D97-AF65-F5344CB8AC3E}">
        <p14:creationId xmlns:p14="http://schemas.microsoft.com/office/powerpoint/2010/main" val="13812413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286984" eaLnBrk="1" fontAlgn="auto" latinLnBrk="0" hangingPunct="1">
              <a:lnSpc>
                <a:spcPct val="117999"/>
              </a:lnSpc>
              <a:spcBef>
                <a:spcPts val="0"/>
              </a:spcBef>
              <a:spcAft>
                <a:spcPts val="0"/>
              </a:spcAft>
              <a:buClrTx/>
              <a:buSzTx/>
              <a:buFontTx/>
              <a:buNone/>
              <a:tabLst/>
              <a:defRPr/>
            </a:pPr>
            <a:r>
              <a:rPr lang="en-CA" sz="1800" dirty="0">
                <a:effectLst/>
                <a:latin typeface="Calibri" panose="020F0502020204030204" pitchFamily="34" charset="0"/>
                <a:ea typeface="Calibri" panose="020F0502020204030204" pitchFamily="34" charset="0"/>
                <a:cs typeface="Times New Roman" panose="02020603050405020304" pitchFamily="18" charset="0"/>
              </a:rPr>
              <a:t>These are monumental, life changing decisions, but even the smaller, seemingly inconsequential decisions can harm by a million cuts. What gets covered by the news, what products make it to market, the recommended route provided by the GPS, the priority given to supply chain processes, what design features make it to market…</a:t>
            </a:r>
          </a:p>
          <a:p>
            <a:endParaRPr lang="en-US" dirty="0"/>
          </a:p>
        </p:txBody>
      </p:sp>
    </p:spTree>
    <p:extLst>
      <p:ext uri="{BB962C8B-B14F-4D97-AF65-F5344CB8AC3E}">
        <p14:creationId xmlns:p14="http://schemas.microsoft.com/office/powerpoint/2010/main" val="34083777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leads to bad, unfair, inaccurate decisions</a:t>
            </a:r>
          </a:p>
        </p:txBody>
      </p:sp>
    </p:spTree>
    <p:extLst>
      <p:ext uri="{BB962C8B-B14F-4D97-AF65-F5344CB8AC3E}">
        <p14:creationId xmlns:p14="http://schemas.microsoft.com/office/powerpoint/2010/main" val="30037144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956676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my first alarm a decade ago, I’ve been monitoring harm and incident databases and unfortunately it has become a depressing exercise in “I told you so.” </a:t>
            </a:r>
          </a:p>
        </p:txBody>
      </p:sp>
    </p:spTree>
    <p:extLst>
      <p:ext uri="{BB962C8B-B14F-4D97-AF65-F5344CB8AC3E}">
        <p14:creationId xmlns:p14="http://schemas.microsoft.com/office/powerpoint/2010/main" val="12439251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many have focused on privacy the reality is that…</a:t>
            </a:r>
          </a:p>
          <a:p>
            <a:r>
              <a:rPr lang="en-US" dirty="0"/>
              <a:t>While people with disability are most vulnerable to data abuse and misuse, de-identification doesn’t work work if you are highly unique, you will be reidentified.  Differential privacy will remove the helpful data specifics that you need to make the AI work for your unique needs. </a:t>
            </a:r>
          </a:p>
          <a:p>
            <a:r>
              <a:rPr lang="en-US" dirty="0"/>
              <a:t>Most people with disabilities are forced to barter their privacy for essential services.</a:t>
            </a:r>
          </a:p>
          <a:p>
            <a:r>
              <a:rPr lang="en-US" dirty="0"/>
              <a:t>We need to go beyond privacy, assume there will be breaches and create systems to prevent data abuse and misuse. We need to ensure transparency regarding how data is used, by whom and for what purpose.</a:t>
            </a:r>
          </a:p>
        </p:txBody>
      </p:sp>
    </p:spTree>
    <p:extLst>
      <p:ext uri="{BB962C8B-B14F-4D97-AF65-F5344CB8AC3E}">
        <p14:creationId xmlns:p14="http://schemas.microsoft.com/office/powerpoint/2010/main" val="33920269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effectLst/>
                <a:latin typeface="Calibri" panose="020F0502020204030204" pitchFamily="34" charset="0"/>
                <a:ea typeface="Calibri" panose="020F0502020204030204" pitchFamily="34" charset="0"/>
                <a:cs typeface="Times New Roman" panose="02020603050405020304" pitchFamily="18" charset="0"/>
              </a:rPr>
              <a:t>This harm predates AI. Statistical reasoning as the means of making decisions does harm, it does harm to anyone not like the statistical average or the statistically determined optima.</a:t>
            </a:r>
            <a:r>
              <a:rPr lang="en-CA" dirty="0">
                <a:effectLst/>
              </a:rPr>
              <a:t> </a:t>
            </a:r>
            <a:endParaRPr lang="en-US" dirty="0"/>
          </a:p>
        </p:txBody>
      </p:sp>
    </p:spTree>
    <p:extLst>
      <p:ext uri="{BB962C8B-B14F-4D97-AF65-F5344CB8AC3E}">
        <p14:creationId xmlns:p14="http://schemas.microsoft.com/office/powerpoint/2010/main" val="38774585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286984" eaLnBrk="1" fontAlgn="auto" latinLnBrk="0" hangingPunct="1">
              <a:lnSpc>
                <a:spcPct val="117999"/>
              </a:lnSpc>
              <a:spcBef>
                <a:spcPts val="0"/>
              </a:spcBef>
              <a:spcAft>
                <a:spcPts val="0"/>
              </a:spcAft>
              <a:buClrTx/>
              <a:buSzTx/>
              <a:buFontTx/>
              <a:buNone/>
              <a:tabLst/>
              <a:defRPr/>
            </a:pPr>
            <a:r>
              <a:rPr lang="en-CA" sz="1800" dirty="0">
                <a:effectLst/>
                <a:latin typeface="Calibri" panose="020F0502020204030204" pitchFamily="34" charset="0"/>
                <a:ea typeface="Calibri" panose="020F0502020204030204" pitchFamily="34" charset="0"/>
                <a:cs typeface="Times New Roman" panose="02020603050405020304" pitchFamily="18" charset="0"/>
              </a:rPr>
              <a:t>Assuming that what we know about the majority applies to the minority, does harm.</a:t>
            </a:r>
          </a:p>
          <a:p>
            <a:endParaRPr lang="en-US" dirty="0"/>
          </a:p>
        </p:txBody>
      </p:sp>
    </p:spTree>
    <p:extLst>
      <p:ext uri="{BB962C8B-B14F-4D97-AF65-F5344CB8AC3E}">
        <p14:creationId xmlns:p14="http://schemas.microsoft.com/office/powerpoint/2010/main" val="36323989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problem is that even the systems intended to remove bias, reduce risks, prevent harms use statistical reasoning </a:t>
            </a:r>
          </a:p>
          <a:p>
            <a:r>
              <a:rPr lang="en-US" dirty="0" err="1"/>
              <a:t>PwD</a:t>
            </a:r>
            <a:r>
              <a:rPr lang="en-US" dirty="0"/>
              <a:t> are insignificant when</a:t>
            </a:r>
          </a:p>
          <a:p>
            <a:r>
              <a:rPr lang="en-US" dirty="0"/>
              <a:t>The statement by a previous speaker that it would take quite a few fatalities for a mistaken determination for an anomalous case to be detected by error testing</a:t>
            </a:r>
          </a:p>
        </p:txBody>
      </p:sp>
    </p:spTree>
    <p:extLst>
      <p:ext uri="{BB962C8B-B14F-4D97-AF65-F5344CB8AC3E}">
        <p14:creationId xmlns:p14="http://schemas.microsoft.com/office/powerpoint/2010/main" val="407166506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CA" sz="1800" dirty="0">
                <a:effectLst/>
                <a:latin typeface="Calibri" panose="020F0502020204030204" pitchFamily="34" charset="0"/>
                <a:ea typeface="Calibri" panose="020F0502020204030204" pitchFamily="34" charset="0"/>
                <a:cs typeface="Times New Roman" panose="02020603050405020304" pitchFamily="18" charset="0"/>
              </a:rPr>
              <a:t>But wait don’t we have auditing tools that detect and eliminate bias and discrimination in AI?</a:t>
            </a:r>
          </a:p>
          <a:p>
            <a:r>
              <a:rPr lang="en-CA" sz="1800" dirty="0">
                <a:effectLst/>
                <a:latin typeface="Calibri" panose="020F0502020204030204" pitchFamily="34" charset="0"/>
                <a:ea typeface="Calibri" panose="020F0502020204030204" pitchFamily="34" charset="0"/>
                <a:cs typeface="Times New Roman" panose="02020603050405020304" pitchFamily="18" charset="0"/>
              </a:rPr>
              <a:t> </a:t>
            </a:r>
          </a:p>
          <a:p>
            <a:r>
              <a:rPr lang="en-CA" sz="1800" dirty="0">
                <a:effectLst/>
                <a:latin typeface="Calibri" panose="020F0502020204030204" pitchFamily="34" charset="0"/>
                <a:ea typeface="Calibri" panose="020F0502020204030204" pitchFamily="34" charset="0"/>
                <a:cs typeface="Times New Roman" panose="02020603050405020304" pitchFamily="18" charset="0"/>
              </a:rPr>
              <a:t>Can't we test tools for unwanted bias?</a:t>
            </a:r>
          </a:p>
          <a:p>
            <a:r>
              <a:rPr lang="en-US" dirty="0"/>
              <a:t>AI auditing tools are misleading in that they don’t detect bias against outliers and small minorities, or anyone who doesn’t fit the bounded groupings. Most AI ethics auditing systems use cluster analysis…comparing the performance regarding a bounded justice deserving group with the performance for the general population. There is no bounded data cluster for disability. Disability means a diffuse and highly diverse set of differences. </a:t>
            </a:r>
          </a:p>
        </p:txBody>
      </p:sp>
    </p:spTree>
    <p:extLst>
      <p:ext uri="{BB962C8B-B14F-4D97-AF65-F5344CB8AC3E}">
        <p14:creationId xmlns:p14="http://schemas.microsoft.com/office/powerpoint/2010/main" val="1459605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There is a saying that for most people, technology makes things convenient, for people with disabilities technology makes things possible. </a:t>
            </a:r>
          </a:p>
          <a:p>
            <a:r>
              <a:rPr lang="en-CA" sz="1800" kern="100" dirty="0">
                <a:effectLst/>
                <a:latin typeface="Calibri" panose="020F0502020204030204" pitchFamily="34" charset="0"/>
                <a:ea typeface="Calibri" panose="020F0502020204030204" pitchFamily="34" charset="0"/>
                <a:cs typeface="Times New Roman" panose="02020603050405020304" pitchFamily="18" charset="0"/>
              </a:rPr>
              <a:t> </a:t>
            </a:r>
          </a:p>
          <a:p>
            <a:r>
              <a:rPr lang="en-CA" sz="1800" kern="100" dirty="0">
                <a:effectLst/>
                <a:latin typeface="Calibri" panose="020F0502020204030204" pitchFamily="34" charset="0"/>
                <a:ea typeface="Calibri" panose="020F0502020204030204" pitchFamily="34" charset="0"/>
                <a:cs typeface="Times New Roman" panose="02020603050405020304" pitchFamily="18" charset="0"/>
              </a:rPr>
              <a:t>Therein lies an awesome responsibility. </a:t>
            </a:r>
          </a:p>
          <a:p>
            <a:endParaRPr lang="en-US" dirty="0"/>
          </a:p>
        </p:txBody>
      </p:sp>
    </p:spTree>
    <p:extLst>
      <p:ext uri="{BB962C8B-B14F-4D97-AF65-F5344CB8AC3E}">
        <p14:creationId xmlns:p14="http://schemas.microsoft.com/office/powerpoint/2010/main" val="35927855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PwD</a:t>
            </a:r>
            <a:r>
              <a:rPr lang="en-US" dirty="0"/>
              <a:t> are invisible in a risk-benefit framework. The harm they are caused will be outweighed by the benefit to the majority. They will be a seen as a trivial sacrifice for the greater good.</a:t>
            </a:r>
          </a:p>
        </p:txBody>
      </p:sp>
    </p:spTree>
    <p:extLst>
      <p:ext uri="{BB962C8B-B14F-4D97-AF65-F5344CB8AC3E}">
        <p14:creationId xmlns:p14="http://schemas.microsoft.com/office/powerpoint/2010/main" val="36831142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specific risks will dismissed as anomalies, and merely anecdotes</a:t>
            </a:r>
          </a:p>
        </p:txBody>
      </p:sp>
    </p:spTree>
    <p:extLst>
      <p:ext uri="{BB962C8B-B14F-4D97-AF65-F5344CB8AC3E}">
        <p14:creationId xmlns:p14="http://schemas.microsoft.com/office/powerpoint/2010/main" val="12930005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What is the data we have fed AI about disability? It is a horrifying cocktail of </a:t>
            </a:r>
            <a:r>
              <a:rPr lang="en-US" sz="1800" kern="100" dirty="0" err="1">
                <a:effectLst/>
                <a:latin typeface="Calibri" panose="020F0502020204030204" pitchFamily="34" charset="0"/>
                <a:ea typeface="Calibri" panose="020F0502020204030204" pitchFamily="34" charset="0"/>
                <a:cs typeface="Times New Roman" panose="02020603050405020304" pitchFamily="18" charset="0"/>
              </a:rPr>
              <a:t>ablist</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slurs, disabled people are seen as inferior, unattractive, tragic, victims, suffering, </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there are plenty of bad jokes involving disability, </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then we have benevolent ableism or what has been called inspiration porn. </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1683200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flip the prioritization with tools like our inverted Wordle where it is not the popular, majority word that grows and moves to the middle but the novel, unique minority word or phrase.</a:t>
            </a:r>
          </a:p>
        </p:txBody>
      </p:sp>
    </p:spTree>
    <p:extLst>
      <p:ext uri="{BB962C8B-B14F-4D97-AF65-F5344CB8AC3E}">
        <p14:creationId xmlns:p14="http://schemas.microsoft.com/office/powerpoint/2010/main" val="4464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creating tools to reduce harm by signaling when a model will be wrong or unreliable because the evidence based guidance is wrong for the person being decided about. Here we are using a tool called the dataset nutrition label that gives information about what data is used to train the model. </a:t>
            </a:r>
          </a:p>
        </p:txBody>
      </p:sp>
    </p:spTree>
    <p:extLst>
      <p:ext uri="{BB962C8B-B14F-4D97-AF65-F5344CB8AC3E}">
        <p14:creationId xmlns:p14="http://schemas.microsoft.com/office/powerpoint/2010/main" val="123974283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t>
            </a:r>
            <a:r>
              <a:rPr lang="en-US" dirty="0" err="1"/>
              <a:t>provocate</a:t>
            </a:r>
            <a:r>
              <a:rPr lang="en-US" dirty="0"/>
              <a:t> with models like the lawn mower of justice. Where we take the top off the Gaussian curve to remove the privilege of being the same as the majority, so the model needs to pay greater attention to the breadth of data</a:t>
            </a:r>
          </a:p>
        </p:txBody>
      </p:sp>
    </p:spTree>
    <p:extLst>
      <p:ext uri="{BB962C8B-B14F-4D97-AF65-F5344CB8AC3E}">
        <p14:creationId xmlns:p14="http://schemas.microsoft.com/office/powerpoint/2010/main" val="22211043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exploring bottom-up community-led data ecosystems. Where the members govern and share in the value of the data. This fills the gaps left by impact investing, for example when social entrepreneurship efforts can’t scale a single impactful formula sufficiently to garner support. It also works well to grow knowledge of rare illnesses that won’t garner a market for treatments.</a:t>
            </a:r>
          </a:p>
        </p:txBody>
      </p:sp>
    </p:spTree>
    <p:extLst>
      <p:ext uri="{BB962C8B-B14F-4D97-AF65-F5344CB8AC3E}">
        <p14:creationId xmlns:p14="http://schemas.microsoft.com/office/powerpoint/2010/main" val="68487964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307981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mantra within responsible AI that we will progress at the speed of trust</a:t>
            </a:r>
          </a:p>
        </p:txBody>
      </p:sp>
    </p:spTree>
    <p:extLst>
      <p:ext uri="{BB962C8B-B14F-4D97-AF65-F5344CB8AC3E}">
        <p14:creationId xmlns:p14="http://schemas.microsoft.com/office/powerpoint/2010/main" val="325073687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4231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Technology is relied upon to ….</a:t>
            </a:r>
          </a:p>
          <a:p>
            <a:endParaRPr lang="en-US" dirty="0"/>
          </a:p>
          <a:p>
            <a:endParaRPr lang="en-US" dirty="0"/>
          </a:p>
          <a:p>
            <a:pPr marL="0" marR="0" lvl="0" indent="0" defTabSz="286984" eaLnBrk="1" fontAlgn="auto" latinLnBrk="0" hangingPunct="1">
              <a:lnSpc>
                <a:spcPct val="117999"/>
              </a:lnSpc>
              <a:spcBef>
                <a:spcPts val="0"/>
              </a:spcBef>
              <a:spcAft>
                <a:spcPts val="0"/>
              </a:spcAft>
              <a:buClrTx/>
              <a:buSzTx/>
              <a:buFontTx/>
              <a:buNone/>
              <a:tabLst/>
              <a:defRPr/>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Our relationship to technology by necessity is more intimate. It is essential because we have no choice. It is what makes things possible. This relationship also makes us more vulnerable. We should not have to give our trust to an abusive partner. We are disproportionately vulnerable to the mistakes, to the breaking. </a:t>
            </a:r>
          </a:p>
          <a:p>
            <a:pPr marL="0" marR="0" lvl="0" indent="0" defTabSz="286984" eaLnBrk="1" fontAlgn="auto" latinLnBrk="0" hangingPunct="1">
              <a:lnSpc>
                <a:spcPct val="117999"/>
              </a:lnSpc>
              <a:spcBef>
                <a:spcPts val="0"/>
              </a:spcBef>
              <a:spcAft>
                <a:spcPts val="0"/>
              </a:spcAft>
              <a:buClrTx/>
              <a:buSzTx/>
              <a:buFontTx/>
              <a:buNone/>
              <a:tabLst/>
              <a:defRPr/>
            </a:pP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defTabSz="286984" eaLnBrk="1" fontAlgn="auto" latinLnBrk="0" hangingPunct="1">
              <a:lnSpc>
                <a:spcPct val="117999"/>
              </a:lnSpc>
              <a:spcBef>
                <a:spcPts val="0"/>
              </a:spcBef>
              <a:spcAft>
                <a:spcPts val="0"/>
              </a:spcAft>
              <a:buClrTx/>
              <a:buSzTx/>
              <a:buFontTx/>
              <a:buNone/>
              <a:tabLst/>
              <a:defRPr/>
            </a:pPr>
            <a:r>
              <a:rPr lang="en-CA" sz="1400" kern="100" dirty="0">
                <a:effectLst/>
                <a:latin typeface="Calibri" panose="020F0502020204030204" pitchFamily="34" charset="0"/>
                <a:ea typeface="Calibri" panose="020F0502020204030204" pitchFamily="34" charset="0"/>
                <a:cs typeface="Times New Roman" panose="02020603050405020304" pitchFamily="18" charset="0"/>
              </a:rPr>
              <a:t>Beyond guarding our homes, It is implanted in our brains and in our vital organs</a:t>
            </a:r>
          </a:p>
          <a:p>
            <a:pPr marL="0" marR="0" lvl="0" indent="0" defTabSz="286984" eaLnBrk="1" fontAlgn="auto" latinLnBrk="0" hangingPunct="1">
              <a:lnSpc>
                <a:spcPct val="117999"/>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86415236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a:t>
            </a:r>
          </a:p>
        </p:txBody>
      </p:sp>
    </p:spTree>
    <p:extLst>
      <p:ext uri="{BB962C8B-B14F-4D97-AF65-F5344CB8AC3E}">
        <p14:creationId xmlns:p14="http://schemas.microsoft.com/office/powerpoint/2010/main" val="3801875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a disability….</a:t>
            </a:r>
          </a:p>
          <a:p>
            <a:r>
              <a:rPr lang="en-US" dirty="0"/>
              <a:t>The extreme opportunities mean that people with disabilities are often the poster child of AI, we are used to justify the risks. </a:t>
            </a:r>
          </a:p>
        </p:txBody>
      </p:sp>
    </p:spTree>
    <p:extLst>
      <p:ext uri="{BB962C8B-B14F-4D97-AF65-F5344CB8AC3E}">
        <p14:creationId xmlns:p14="http://schemas.microsoft.com/office/powerpoint/2010/main" val="912931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provides people with disabilities extreme opportunities…</a:t>
            </a:r>
          </a:p>
        </p:txBody>
      </p:sp>
    </p:spTree>
    <p:extLst>
      <p:ext uri="{BB962C8B-B14F-4D97-AF65-F5344CB8AC3E}">
        <p14:creationId xmlns:p14="http://schemas.microsoft.com/office/powerpoint/2010/main" val="2627878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Recognizing objects if you are blind, translating gestures, acting as robotic personal service workers, creating intelligent prosthetics, restoring vision, reading your mind through your EEG patterns…No wonder disability is the poster child of AI</a:t>
            </a:r>
          </a:p>
        </p:txBody>
      </p:sp>
    </p:spTree>
    <p:extLst>
      <p:ext uri="{BB962C8B-B14F-4D97-AF65-F5344CB8AC3E}">
        <p14:creationId xmlns:p14="http://schemas.microsoft.com/office/powerpoint/2010/main" val="1689314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892969" y="863947"/>
            <a:ext cx="7358063" cy="1741289"/>
          </a:xfrm>
          <a:prstGeom prst="rect">
            <a:avLst/>
          </a:prstGeom>
        </p:spPr>
        <p:txBody>
          <a:bodyPr anchor="b"/>
          <a:lstStyle/>
          <a:p>
            <a:r>
              <a:t>Title Text</a:t>
            </a:r>
          </a:p>
        </p:txBody>
      </p:sp>
      <p:sp>
        <p:nvSpPr>
          <p:cNvPr id="12" name="Body Level One…"/>
          <p:cNvSpPr txBox="1">
            <a:spLocks noGrp="1"/>
          </p:cNvSpPr>
          <p:nvPr>
            <p:ph type="body" sz="quarter" idx="1"/>
          </p:nvPr>
        </p:nvSpPr>
        <p:spPr>
          <a:xfrm>
            <a:off x="892969" y="2652117"/>
            <a:ext cx="7358063" cy="596057"/>
          </a:xfrm>
          <a:prstGeom prst="rect">
            <a:avLst/>
          </a:prstGeom>
        </p:spPr>
        <p:txBody>
          <a:bodyPr anchor="t"/>
          <a:lstStyle>
            <a:lvl1pPr marL="0" indent="0" algn="ctr">
              <a:spcBef>
                <a:spcPts val="0"/>
              </a:spcBef>
              <a:buClrTx/>
              <a:buSzTx/>
              <a:buNone/>
              <a:defRPr sz="1951"/>
            </a:lvl1pPr>
            <a:lvl2pPr marL="0" indent="0" algn="ctr">
              <a:spcBef>
                <a:spcPts val="0"/>
              </a:spcBef>
              <a:buClrTx/>
              <a:buSzTx/>
              <a:buNone/>
              <a:defRPr sz="1951"/>
            </a:lvl2pPr>
            <a:lvl3pPr marL="0" indent="0" algn="ctr">
              <a:spcBef>
                <a:spcPts val="0"/>
              </a:spcBef>
              <a:buClrTx/>
              <a:buSzTx/>
              <a:buNone/>
              <a:defRPr sz="1951"/>
            </a:lvl3pPr>
            <a:lvl4pPr marL="0" indent="0" algn="ctr">
              <a:spcBef>
                <a:spcPts val="0"/>
              </a:spcBef>
              <a:buClrTx/>
              <a:buSzTx/>
              <a:buNone/>
              <a:defRPr sz="1951"/>
            </a:lvl4pPr>
            <a:lvl5pPr marL="0" indent="0" algn="ctr">
              <a:spcBef>
                <a:spcPts val="0"/>
              </a:spcBef>
              <a:buClrTx/>
              <a:buSzTx/>
              <a:buNone/>
              <a:defRPr sz="1951"/>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892969" y="1701106"/>
            <a:ext cx="7358063" cy="1741289"/>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rPr dirty="0"/>
              <a:t>Title Text</a:t>
            </a:r>
          </a:p>
        </p:txBody>
      </p:sp>
      <p:sp>
        <p:nvSpPr>
          <p:cNvPr id="57" name="Body Level One…"/>
          <p:cNvSpPr txBox="1">
            <a:spLocks noGrp="1"/>
          </p:cNvSpPr>
          <p:nvPr>
            <p:ph type="body" idx="1"/>
          </p:nvPr>
        </p:nvSpPr>
        <p:spPr>
          <a:prstGeom prst="rect">
            <a:avLst/>
          </a:prstGeom>
        </p:spPr>
        <p:txBody>
          <a:bodyPr>
            <a:noAutofit/>
          </a:bodyPr>
          <a:lstStyle>
            <a:lvl1pPr>
              <a:buClrTx/>
              <a:defRPr sz="2800"/>
            </a:lvl1pPr>
            <a:lvl2pPr>
              <a:buClrTx/>
              <a:defRPr sz="2800"/>
            </a:lvl2pPr>
            <a:lvl3pPr>
              <a:buClrTx/>
              <a:defRPr sz="2800"/>
            </a:lvl3pPr>
            <a:lvl4pPr>
              <a:buClrTx/>
              <a:defRPr sz="2800"/>
            </a:lvl4pPr>
            <a:lvl5pPr>
              <a:buClrTx/>
              <a:defRPr sz="28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4732734" y="2618631"/>
            <a:ext cx="3750469" cy="2056061"/>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4732734" y="334863"/>
            <a:ext cx="3750469" cy="2056061"/>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669726" y="334863"/>
            <a:ext cx="3750469" cy="4339828"/>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892969" y="3355330"/>
            <a:ext cx="7358063" cy="297389"/>
          </a:xfrm>
          <a:prstGeom prst="rect">
            <a:avLst/>
          </a:prstGeom>
        </p:spPr>
        <p:txBody>
          <a:bodyPr anchor="t">
            <a:spAutoFit/>
          </a:bodyPr>
          <a:lstStyle>
            <a:lvl1pPr marL="0" indent="0" algn="ctr">
              <a:spcBef>
                <a:spcPts val="0"/>
              </a:spcBef>
              <a:buClrTx/>
              <a:buSzTx/>
              <a:buNone/>
              <a:defRPr sz="1266" i="1"/>
            </a:lvl1pPr>
          </a:lstStyle>
          <a:p>
            <a:r>
              <a:t>–Johnny Appleseed</a:t>
            </a:r>
          </a:p>
        </p:txBody>
      </p:sp>
      <p:sp>
        <p:nvSpPr>
          <p:cNvPr id="94" name="“Type a quote here.”"/>
          <p:cNvSpPr txBox="1">
            <a:spLocks noGrp="1"/>
          </p:cNvSpPr>
          <p:nvPr>
            <p:ph type="body" sz="quarter" idx="14"/>
          </p:nvPr>
        </p:nvSpPr>
        <p:spPr>
          <a:xfrm>
            <a:off x="892969" y="2243643"/>
            <a:ext cx="7358063" cy="378502"/>
          </a:xfrm>
          <a:prstGeom prst="rect">
            <a:avLst/>
          </a:prstGeom>
        </p:spPr>
        <p:txBody>
          <a:bodyPr>
            <a:spAutoFit/>
          </a:bodyPr>
          <a:lstStyle>
            <a:lvl1pPr marL="0" indent="0" algn="ctr">
              <a:spcBef>
                <a:spcPts val="0"/>
              </a:spcBef>
              <a:buClrTx/>
              <a:buSzTx/>
              <a:buNone/>
              <a:defRPr sz="1793">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9144000" cy="51435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669727" y="133945"/>
            <a:ext cx="7804547" cy="11385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669727" y="1366242"/>
            <a:ext cx="7804547" cy="33151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4460615" y="4902398"/>
            <a:ext cx="218008" cy="232500"/>
          </a:xfrm>
          <a:prstGeom prst="rect">
            <a:avLst/>
          </a:prstGeom>
          <a:ln w="12700">
            <a:miter lim="400000"/>
          </a:ln>
        </p:spPr>
        <p:txBody>
          <a:bodyPr wrap="none" lIns="50800" tIns="50800" rIns="50800" bIns="50800">
            <a:spAutoFit/>
          </a:bodyPr>
          <a:lstStyle>
            <a:lvl1pPr>
              <a:defRPr sz="844"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1" r:id="rId2"/>
    <p:sldLayoutId id="2147483654" r:id="rId3"/>
    <p:sldLayoutId id="2147483657" r:id="rId4"/>
    <p:sldLayoutId id="2147483658" r:id="rId5"/>
    <p:sldLayoutId id="2147483659" r:id="rId6"/>
    <p:sldLayoutId id="2147483660" r:id="rId7"/>
  </p:sldLayoutIdLst>
  <p:transition spd="med"/>
  <p:txStyles>
    <p:titleStyle>
      <a:lvl1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1pPr>
      <a:lvl2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2pPr>
      <a:lvl3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3pPr>
      <a:lvl4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4pPr>
      <a:lvl5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5pPr>
      <a:lvl6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6pPr>
      <a:lvl7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7pPr>
      <a:lvl8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8pPr>
      <a:lvl9pPr marL="0" marR="0" indent="0" algn="ctr" defTabSz="308049" rtl="0" latinLnBrk="0">
        <a:lnSpc>
          <a:spcPct val="100000"/>
        </a:lnSpc>
        <a:spcBef>
          <a:spcPts val="0"/>
        </a:spcBef>
        <a:spcAft>
          <a:spcPts val="0"/>
        </a:spcAft>
        <a:buClrTx/>
        <a:buSzTx/>
        <a:buFontTx/>
        <a:buNone/>
        <a:tabLst/>
        <a:defRPr sz="4218" b="0" i="0" u="none" strike="noStrike" cap="none" spc="0" baseline="0">
          <a:ln>
            <a:noFill/>
          </a:ln>
          <a:solidFill>
            <a:srgbClr val="FFFFFF"/>
          </a:solidFill>
          <a:uFillTx/>
          <a:latin typeface="+mn-lt"/>
          <a:ea typeface="+mn-ea"/>
          <a:cs typeface="+mn-cs"/>
          <a:sym typeface="Helvetica Neue Medium"/>
        </a:defRPr>
      </a:lvl9pPr>
    </p:titleStyle>
    <p:bodyStyle>
      <a:lvl1pPr marL="234385"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1pPr>
      <a:lvl2pPr marL="468770"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2pPr>
      <a:lvl3pPr marL="703155"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3pPr>
      <a:lvl4pPr marL="937539"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4pPr>
      <a:lvl5pPr marL="1171924"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5pPr>
      <a:lvl6pPr marL="1406309"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6pPr>
      <a:lvl7pPr marL="1640694"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7pPr>
      <a:lvl8pPr marL="1875079"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8pPr>
      <a:lvl9pPr marL="2109464" marR="0" indent="-234385" algn="l" defTabSz="308049" rtl="0" latinLnBrk="0">
        <a:lnSpc>
          <a:spcPct val="100000"/>
        </a:lnSpc>
        <a:spcBef>
          <a:spcPts val="2215"/>
        </a:spcBef>
        <a:spcAft>
          <a:spcPts val="0"/>
        </a:spcAft>
        <a:buClr>
          <a:srgbClr val="FFFFFF"/>
        </a:buClr>
        <a:buSzPct val="145000"/>
        <a:buFontTx/>
        <a:buChar char="•"/>
        <a:tabLst/>
        <a:defRPr sz="1687" b="0" i="0" u="none" strike="noStrike" cap="none" spc="0" baseline="0">
          <a:ln>
            <a:noFill/>
          </a:ln>
          <a:solidFill>
            <a:srgbClr val="FFFFFF"/>
          </a:solidFill>
          <a:uFillTx/>
          <a:latin typeface="Helvetica Neue"/>
          <a:ea typeface="Helvetica Neue"/>
          <a:cs typeface="Helvetica Neue"/>
          <a:sym typeface="Helvetica Neue"/>
        </a:defRPr>
      </a:lvl9pPr>
    </p:bodyStyle>
    <p:otherStyle>
      <a:lvl1pPr marL="0" marR="0" indent="0"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1pPr>
      <a:lvl2pPr marL="0" marR="0" indent="120541"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2pPr>
      <a:lvl3pPr marL="0" marR="0" indent="241082"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3pPr>
      <a:lvl4pPr marL="0" marR="0" indent="361622"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4pPr>
      <a:lvl5pPr marL="0" marR="0" indent="482163"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5pPr>
      <a:lvl6pPr marL="0" marR="0" indent="602704"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6pPr>
      <a:lvl7pPr marL="0" marR="0" indent="723245"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7pPr>
      <a:lvl8pPr marL="0" marR="0" indent="843785"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8pPr>
      <a:lvl9pPr marL="0" marR="0" indent="964326" algn="ctr" defTabSz="308049" latinLnBrk="0">
        <a:lnSpc>
          <a:spcPct val="100000"/>
        </a:lnSpc>
        <a:spcBef>
          <a:spcPts val="0"/>
        </a:spcBef>
        <a:spcAft>
          <a:spcPts val="0"/>
        </a:spcAft>
        <a:buClrTx/>
        <a:buSzTx/>
        <a:buFontTx/>
        <a:buNone/>
        <a:tabLst/>
        <a:defRPr sz="844"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creativecommons.org/licenses/by-nc/4.0/"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9.xml"/><Relationship Id="rId1" Type="http://schemas.openxmlformats.org/officeDocument/2006/relationships/slideLayout" Target="../slideLayouts/slideLayout3.xml"/><Relationship Id="rId4" Type="http://schemas.openxmlformats.org/officeDocument/2006/relationships/image" Target="../media/image27.jpe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hyperlink" Target="https://idrc.ocadu.ca/" TargetMode="External"/><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 of a starburst">
            <a:extLst>
              <a:ext uri="{FF2B5EF4-FFF2-40B4-BE49-F238E27FC236}">
                <a16:creationId xmlns:a16="http://schemas.microsoft.com/office/drawing/2014/main" id="{0381B198-DA24-0342-A9CA-2DE310495E3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06240" y="305395"/>
            <a:ext cx="4801020" cy="2972377"/>
          </a:xfrm>
          <a:prstGeom prst="rect">
            <a:avLst/>
          </a:prstGeom>
        </p:spPr>
      </p:pic>
      <p:sp>
        <p:nvSpPr>
          <p:cNvPr id="163" name="Unlearning to Include &amp; Innovate"/>
          <p:cNvSpPr txBox="1">
            <a:spLocks noGrp="1"/>
          </p:cNvSpPr>
          <p:nvPr>
            <p:ph type="ctrTitle"/>
          </p:nvPr>
        </p:nvSpPr>
        <p:spPr>
          <a:xfrm>
            <a:off x="591671" y="509417"/>
            <a:ext cx="5145100" cy="2364411"/>
          </a:xfrm>
          <a:prstGeom prst="rect">
            <a:avLst/>
          </a:prstGeom>
        </p:spPr>
        <p:txBody>
          <a:bodyPr>
            <a:normAutofit fontScale="90000"/>
          </a:bodyPr>
          <a:lstStyle>
            <a:lvl1pPr algn="l"/>
          </a:lstStyle>
          <a:p>
            <a:r>
              <a:rPr lang="en-CA" dirty="0"/>
              <a:t>Disability and the Risks and Opportunities of</a:t>
            </a:r>
            <a:br>
              <a:rPr lang="en-CA" dirty="0"/>
            </a:br>
            <a:r>
              <a:rPr lang="en-CA" dirty="0"/>
              <a:t>Artificial Intelligence</a:t>
            </a:r>
            <a:endParaRPr dirty="0"/>
          </a:p>
        </p:txBody>
      </p:sp>
      <p:sp>
        <p:nvSpPr>
          <p:cNvPr id="164" name="Jutta Treviranus…"/>
          <p:cNvSpPr txBox="1">
            <a:spLocks noGrp="1"/>
          </p:cNvSpPr>
          <p:nvPr>
            <p:ph type="subTitle" sz="quarter" idx="1"/>
          </p:nvPr>
        </p:nvSpPr>
        <p:spPr>
          <a:xfrm>
            <a:off x="1812727" y="3277772"/>
            <a:ext cx="5518547" cy="1560333"/>
          </a:xfrm>
          <a:prstGeom prst="rect">
            <a:avLst/>
          </a:prstGeom>
        </p:spPr>
        <p:txBody>
          <a:bodyPr>
            <a:normAutofit fontScale="25000" lnSpcReduction="20000"/>
          </a:bodyPr>
          <a:lstStyle/>
          <a:p>
            <a:pPr defTabSz="283404">
              <a:lnSpc>
                <a:spcPct val="120000"/>
              </a:lnSpc>
              <a:defRPr sz="3404"/>
            </a:pPr>
            <a:r>
              <a:rPr sz="6400" dirty="0"/>
              <a:t>Jutta </a:t>
            </a:r>
            <a:r>
              <a:rPr sz="6400" dirty="0" err="1"/>
              <a:t>Treviranus</a:t>
            </a:r>
            <a:endParaRPr sz="6400" dirty="0"/>
          </a:p>
          <a:p>
            <a:pPr defTabSz="283404">
              <a:lnSpc>
                <a:spcPct val="120000"/>
              </a:lnSpc>
              <a:defRPr sz="3404"/>
            </a:pPr>
            <a:r>
              <a:rPr sz="5600" dirty="0"/>
              <a:t>Inclusive Design Research Centre</a:t>
            </a:r>
            <a:endParaRPr lang="en-CA" sz="5600" dirty="0"/>
          </a:p>
          <a:p>
            <a:pPr defTabSz="283404">
              <a:lnSpc>
                <a:spcPct val="120000"/>
              </a:lnSpc>
              <a:defRPr sz="3404"/>
            </a:pPr>
            <a:r>
              <a:rPr lang="en-CA" dirty="0"/>
              <a:t>OCAD University</a:t>
            </a:r>
          </a:p>
          <a:p>
            <a:pPr defTabSz="283404">
              <a:lnSpc>
                <a:spcPct val="120000"/>
              </a:lnSpc>
              <a:defRPr sz="3404"/>
            </a:pPr>
            <a:r>
              <a:rPr lang="en-CA" dirty="0"/>
              <a:t>Toronto, Canada</a:t>
            </a:r>
          </a:p>
          <a:p>
            <a:pPr defTabSz="283404">
              <a:lnSpc>
                <a:spcPct val="120000"/>
              </a:lnSpc>
              <a:defRPr sz="3404"/>
            </a:pPr>
            <a:endParaRPr lang="en-CA" dirty="0"/>
          </a:p>
          <a:p>
            <a:pPr defTabSz="283404">
              <a:lnSpc>
                <a:spcPct val="120000"/>
              </a:lnSpc>
              <a:defRPr sz="3404"/>
            </a:pPr>
            <a:r>
              <a:rPr lang="en-CA" sz="3600" dirty="0"/>
              <a:t>The ancestral and traditional territories of the </a:t>
            </a:r>
            <a:r>
              <a:rPr lang="en-CA" sz="3600" dirty="0" err="1"/>
              <a:t>Mississaugas</a:t>
            </a:r>
            <a:r>
              <a:rPr lang="en-CA" sz="3600" dirty="0"/>
              <a:t> of the Credit, the </a:t>
            </a:r>
            <a:r>
              <a:rPr lang="en-CA" sz="3600" dirty="0" err="1"/>
              <a:t>Hauenosaunee</a:t>
            </a:r>
            <a:r>
              <a:rPr lang="en-CA" sz="3600" dirty="0"/>
              <a:t>, the Anishinaabe &amp; the Huron-Wendat</a:t>
            </a:r>
          </a:p>
          <a:p>
            <a:pPr defTabSz="283404">
              <a:lnSpc>
                <a:spcPct val="120000"/>
              </a:lnSpc>
              <a:defRPr sz="3404"/>
            </a:pPr>
            <a:endParaRPr lang="en-CA" dirty="0"/>
          </a:p>
          <a:p>
            <a:pPr defTabSz="283404">
              <a:lnSpc>
                <a:spcPct val="120000"/>
              </a:lnSpc>
              <a:defRPr sz="3404"/>
            </a:pPr>
            <a:endParaRPr lang="en-CA" dirty="0"/>
          </a:p>
          <a:p>
            <a:pPr defTabSz="283404">
              <a:lnSpc>
                <a:spcPct val="120000"/>
              </a:lnSpc>
              <a:defRPr sz="3404"/>
            </a:pPr>
            <a:r>
              <a:rPr lang="en-CA" dirty="0">
                <a:solidFill>
                  <a:schemeClr val="accent4"/>
                </a:solidFill>
                <a:hlinkClick r:id="rId4">
                  <a:extLst>
                    <a:ext uri="{A12FA001-AC4F-418D-AE19-62706E023703}">
                      <ahyp:hlinkClr xmlns:ahyp="http://schemas.microsoft.com/office/drawing/2018/hyperlinkcolor" val="tx"/>
                    </a:ext>
                  </a:extLst>
                </a:hlinkClick>
              </a:rPr>
              <a:t>Attribution-NonCommercial 4.0 International License</a:t>
            </a:r>
            <a:endParaRPr lang="en-CA" dirty="0">
              <a:solidFill>
                <a:schemeClr val="accent4"/>
              </a:solidFill>
            </a:endParaRPr>
          </a:p>
          <a:p>
            <a:pPr defTabSz="283404">
              <a:defRPr sz="3404"/>
            </a:pPr>
            <a:endParaRPr dirty="0"/>
          </a:p>
        </p:txBody>
      </p:sp>
    </p:spTree>
    <p:extLst>
      <p:ext uri="{BB962C8B-B14F-4D97-AF65-F5344CB8AC3E}">
        <p14:creationId xmlns:p14="http://schemas.microsoft.com/office/powerpoint/2010/main" val="198315511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FBD7B-AB49-C0A0-321C-72B515ADC073}"/>
              </a:ext>
            </a:extLst>
          </p:cNvPr>
          <p:cNvSpPr>
            <a:spLocks noGrp="1"/>
          </p:cNvSpPr>
          <p:nvPr>
            <p:ph type="title"/>
          </p:nvPr>
        </p:nvSpPr>
        <p:spPr/>
        <p:txBody>
          <a:bodyPr/>
          <a:lstStyle/>
          <a:p>
            <a:r>
              <a:rPr lang="en-US" dirty="0"/>
              <a:t>Current AT..</a:t>
            </a:r>
          </a:p>
        </p:txBody>
      </p:sp>
      <p:sp>
        <p:nvSpPr>
          <p:cNvPr id="3" name="Text Placeholder 2">
            <a:extLst>
              <a:ext uri="{FF2B5EF4-FFF2-40B4-BE49-F238E27FC236}">
                <a16:creationId xmlns:a16="http://schemas.microsoft.com/office/drawing/2014/main" id="{259292B7-EC29-A497-C848-EDFB119667B8}"/>
              </a:ext>
            </a:extLst>
          </p:cNvPr>
          <p:cNvSpPr>
            <a:spLocks noGrp="1"/>
          </p:cNvSpPr>
          <p:nvPr>
            <p:ph type="body" idx="1"/>
          </p:nvPr>
        </p:nvSpPr>
        <p:spPr/>
        <p:txBody>
          <a:bodyPr/>
          <a:lstStyle/>
          <a:p>
            <a:r>
              <a:rPr lang="en-US" dirty="0"/>
              <a:t>Image to text description (e.g., Be My Eyes, Seeing AI, JAWS </a:t>
            </a:r>
            <a:r>
              <a:rPr lang="en-US" dirty="0" err="1"/>
              <a:t>PictureSmart</a:t>
            </a:r>
            <a:r>
              <a:rPr lang="en-US" dirty="0"/>
              <a:t> AI)</a:t>
            </a:r>
          </a:p>
          <a:p>
            <a:r>
              <a:rPr lang="en-US" dirty="0"/>
              <a:t>Real-time captioning (e.g., Zoom, </a:t>
            </a:r>
            <a:r>
              <a:rPr lang="en-US" dirty="0" err="1"/>
              <a:t>TranscribeGlass</a:t>
            </a:r>
            <a:r>
              <a:rPr lang="en-US" dirty="0"/>
              <a:t>)</a:t>
            </a:r>
          </a:p>
          <a:p>
            <a:r>
              <a:rPr lang="en-US" dirty="0"/>
              <a:t>Sound filtering (e.g., </a:t>
            </a:r>
            <a:r>
              <a:rPr lang="en-US" dirty="0" err="1"/>
              <a:t>Orka</a:t>
            </a:r>
            <a:r>
              <a:rPr lang="en-US" dirty="0"/>
              <a:t> Two)</a:t>
            </a:r>
          </a:p>
          <a:p>
            <a:endParaRPr lang="en-US" dirty="0"/>
          </a:p>
        </p:txBody>
      </p:sp>
      <p:pic>
        <p:nvPicPr>
          <p:cNvPr id="4" name="Picture 3" descr="A graphic of Microsoft's Seeing AI app which tells visually impaired people what is in front of them. ">
            <a:extLst>
              <a:ext uri="{FF2B5EF4-FFF2-40B4-BE49-F238E27FC236}">
                <a16:creationId xmlns:a16="http://schemas.microsoft.com/office/drawing/2014/main" id="{8A2A0FEC-F580-75ED-6D39-09C59377C36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02186" y="2825374"/>
            <a:ext cx="2362200" cy="1856014"/>
          </a:xfrm>
          <a:prstGeom prst="rect">
            <a:avLst/>
          </a:prstGeom>
        </p:spPr>
      </p:pic>
    </p:spTree>
    <p:extLst>
      <p:ext uri="{BB962C8B-B14F-4D97-AF65-F5344CB8AC3E}">
        <p14:creationId xmlns:p14="http://schemas.microsoft.com/office/powerpoint/2010/main" val="359227173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35F2B-72BE-D27C-6FAC-6E8CD04E3A56}"/>
              </a:ext>
            </a:extLst>
          </p:cNvPr>
          <p:cNvSpPr>
            <a:spLocks noGrp="1"/>
          </p:cNvSpPr>
          <p:nvPr>
            <p:ph type="title"/>
          </p:nvPr>
        </p:nvSpPr>
        <p:spPr/>
        <p:txBody>
          <a:bodyPr/>
          <a:lstStyle/>
          <a:p>
            <a:r>
              <a:rPr lang="en-US" dirty="0"/>
              <a:t>More Current AT..</a:t>
            </a:r>
          </a:p>
        </p:txBody>
      </p:sp>
      <p:sp>
        <p:nvSpPr>
          <p:cNvPr id="3" name="Text Placeholder 2">
            <a:extLst>
              <a:ext uri="{FF2B5EF4-FFF2-40B4-BE49-F238E27FC236}">
                <a16:creationId xmlns:a16="http://schemas.microsoft.com/office/drawing/2014/main" id="{57534E65-A7D4-D31C-1489-E5B71E1BCE6E}"/>
              </a:ext>
            </a:extLst>
          </p:cNvPr>
          <p:cNvSpPr>
            <a:spLocks noGrp="1"/>
          </p:cNvSpPr>
          <p:nvPr>
            <p:ph type="body" idx="1"/>
          </p:nvPr>
        </p:nvSpPr>
        <p:spPr/>
        <p:txBody>
          <a:bodyPr/>
          <a:lstStyle/>
          <a:p>
            <a:r>
              <a:rPr lang="en-US" dirty="0"/>
              <a:t>Voice control (e.g., </a:t>
            </a:r>
            <a:r>
              <a:rPr lang="en-US" dirty="0" err="1"/>
              <a:t>Voiceitt</a:t>
            </a:r>
            <a:r>
              <a:rPr lang="en-US" dirty="0"/>
              <a:t>)</a:t>
            </a:r>
          </a:p>
          <a:p>
            <a:r>
              <a:rPr lang="en-US" dirty="0"/>
              <a:t>Personal Voice Output (e.g., Apple Personal Voice)</a:t>
            </a:r>
          </a:p>
          <a:p>
            <a:r>
              <a:rPr lang="en-US" dirty="0"/>
              <a:t>Exoskeleton optimization (e.g., Stanford E.)</a:t>
            </a:r>
          </a:p>
          <a:p>
            <a:r>
              <a:rPr lang="en-US" dirty="0"/>
              <a:t>Gesture Control (e.g., </a:t>
            </a:r>
            <a:r>
              <a:rPr lang="en-US" dirty="0" err="1"/>
              <a:t>Cephable</a:t>
            </a:r>
            <a:r>
              <a:rPr lang="en-US" dirty="0"/>
              <a:t>, The Wheelie)</a:t>
            </a:r>
          </a:p>
        </p:txBody>
      </p:sp>
      <p:pic>
        <p:nvPicPr>
          <p:cNvPr id="4" name="Picture 3" descr="Face with superimposed digital data points and computer text, showing facial expression recognition. ">
            <a:extLst>
              <a:ext uri="{FF2B5EF4-FFF2-40B4-BE49-F238E27FC236}">
                <a16:creationId xmlns:a16="http://schemas.microsoft.com/office/drawing/2014/main" id="{9E291E49-B7EF-3681-04F0-AF52FBD72BB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43057" y="318407"/>
            <a:ext cx="1689100" cy="1689100"/>
          </a:xfrm>
          <a:prstGeom prst="rect">
            <a:avLst/>
          </a:prstGeom>
        </p:spPr>
      </p:pic>
    </p:spTree>
    <p:extLst>
      <p:ext uri="{BB962C8B-B14F-4D97-AF65-F5344CB8AC3E}">
        <p14:creationId xmlns:p14="http://schemas.microsoft.com/office/powerpoint/2010/main" val="230670767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4A93E-15A1-1789-BE7F-1FD53A01F286}"/>
              </a:ext>
            </a:extLst>
          </p:cNvPr>
          <p:cNvSpPr>
            <a:spLocks noGrp="1"/>
          </p:cNvSpPr>
          <p:nvPr>
            <p:ph type="title"/>
          </p:nvPr>
        </p:nvSpPr>
        <p:spPr/>
        <p:txBody>
          <a:bodyPr/>
          <a:lstStyle/>
          <a:p>
            <a:r>
              <a:rPr lang="en-US" dirty="0"/>
              <a:t>…and More Current AT</a:t>
            </a:r>
          </a:p>
        </p:txBody>
      </p:sp>
      <p:sp>
        <p:nvSpPr>
          <p:cNvPr id="3" name="Text Placeholder 2">
            <a:extLst>
              <a:ext uri="{FF2B5EF4-FFF2-40B4-BE49-F238E27FC236}">
                <a16:creationId xmlns:a16="http://schemas.microsoft.com/office/drawing/2014/main" id="{236ED798-ACD0-91FD-AAD1-59091DD7FB18}"/>
              </a:ext>
            </a:extLst>
          </p:cNvPr>
          <p:cNvSpPr>
            <a:spLocks noGrp="1"/>
          </p:cNvSpPr>
          <p:nvPr>
            <p:ph type="body" idx="1"/>
          </p:nvPr>
        </p:nvSpPr>
        <p:spPr/>
        <p:txBody>
          <a:bodyPr/>
          <a:lstStyle/>
          <a:p>
            <a:r>
              <a:rPr lang="en-US" dirty="0"/>
              <a:t>Smart home systems, &amp; robotic assistants</a:t>
            </a:r>
          </a:p>
          <a:p>
            <a:r>
              <a:rPr lang="en-US" dirty="0"/>
              <a:t>Memory &amp; recall (e.g., Rewind AI)</a:t>
            </a:r>
          </a:p>
          <a:p>
            <a:r>
              <a:rPr lang="en-US" dirty="0"/>
              <a:t>Simplification &amp; Summation (e.g., Detangle AI)</a:t>
            </a:r>
          </a:p>
          <a:p>
            <a:r>
              <a:rPr lang="en-US" dirty="0"/>
              <a:t>Writing support (e.g., Chat GPT)….</a:t>
            </a:r>
          </a:p>
          <a:p>
            <a:r>
              <a:rPr lang="en-US" dirty="0"/>
              <a:t>Brain Computer Interface</a:t>
            </a:r>
          </a:p>
        </p:txBody>
      </p:sp>
      <p:pic>
        <p:nvPicPr>
          <p:cNvPr id="4" name="Picture 3" descr="Photo of brain computer interface headset and screen.">
            <a:extLst>
              <a:ext uri="{FF2B5EF4-FFF2-40B4-BE49-F238E27FC236}">
                <a16:creationId xmlns:a16="http://schemas.microsoft.com/office/drawing/2014/main" id="{B352DF03-4E55-5001-69C7-89518F3CF02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80200" y="3507922"/>
            <a:ext cx="1879600" cy="1066800"/>
          </a:xfrm>
          <a:prstGeom prst="rect">
            <a:avLst/>
          </a:prstGeom>
        </p:spPr>
      </p:pic>
    </p:spTree>
    <p:extLst>
      <p:ext uri="{BB962C8B-B14F-4D97-AF65-F5344CB8AC3E}">
        <p14:creationId xmlns:p14="http://schemas.microsoft.com/office/powerpoint/2010/main" val="201119098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490D4-376C-353D-F57E-F107CCC49981}"/>
              </a:ext>
            </a:extLst>
          </p:cNvPr>
          <p:cNvSpPr>
            <a:spLocks noGrp="1"/>
          </p:cNvSpPr>
          <p:nvPr>
            <p:ph type="title"/>
          </p:nvPr>
        </p:nvSpPr>
        <p:spPr/>
        <p:txBody>
          <a:bodyPr>
            <a:normAutofit fontScale="90000"/>
          </a:bodyPr>
          <a:lstStyle/>
          <a:p>
            <a:r>
              <a:rPr lang="en-US" dirty="0"/>
              <a:t>Less known risk: an infrastructure of disability discrimination</a:t>
            </a:r>
          </a:p>
        </p:txBody>
      </p:sp>
    </p:spTree>
    <p:extLst>
      <p:ext uri="{BB962C8B-B14F-4D97-AF65-F5344CB8AC3E}">
        <p14:creationId xmlns:p14="http://schemas.microsoft.com/office/powerpoint/2010/main" val="177458498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41536-17A4-CC30-9300-EA2ECE36879B}"/>
              </a:ext>
            </a:extLst>
          </p:cNvPr>
          <p:cNvSpPr>
            <a:spLocks noGrp="1"/>
          </p:cNvSpPr>
          <p:nvPr>
            <p:ph type="title"/>
          </p:nvPr>
        </p:nvSpPr>
        <p:spPr/>
        <p:txBody>
          <a:bodyPr/>
          <a:lstStyle/>
          <a:p>
            <a:r>
              <a:rPr lang="en-US" dirty="0"/>
              <a:t>Generations of AI</a:t>
            </a:r>
          </a:p>
        </p:txBody>
      </p:sp>
      <p:sp>
        <p:nvSpPr>
          <p:cNvPr id="3" name="Text Placeholder 2">
            <a:extLst>
              <a:ext uri="{FF2B5EF4-FFF2-40B4-BE49-F238E27FC236}">
                <a16:creationId xmlns:a16="http://schemas.microsoft.com/office/drawing/2014/main" id="{0EF15290-E237-78C8-0DAE-2584E9B97B15}"/>
              </a:ext>
            </a:extLst>
          </p:cNvPr>
          <p:cNvSpPr>
            <a:spLocks noGrp="1"/>
          </p:cNvSpPr>
          <p:nvPr>
            <p:ph type="body" idx="1"/>
          </p:nvPr>
        </p:nvSpPr>
        <p:spPr/>
        <p:txBody>
          <a:bodyPr/>
          <a:lstStyle/>
          <a:p>
            <a:pPr>
              <a:spcBef>
                <a:spcPts val="1015"/>
              </a:spcBef>
            </a:pPr>
            <a:r>
              <a:rPr lang="en-US" sz="2400" b="1" dirty="0"/>
              <a:t>First:</a:t>
            </a:r>
            <a:r>
              <a:rPr lang="en-US" sz="2400" dirty="0"/>
              <a:t> “here are the rules, follow then literally and accurately”</a:t>
            </a:r>
          </a:p>
          <a:p>
            <a:pPr>
              <a:spcBef>
                <a:spcPts val="1015"/>
              </a:spcBef>
            </a:pPr>
            <a:r>
              <a:rPr lang="en-US" sz="2400" b="1" dirty="0"/>
              <a:t>Second:</a:t>
            </a:r>
            <a:r>
              <a:rPr lang="en-US" sz="2400" dirty="0"/>
              <a:t> “here is available data, use statistical reasoning to optimize the selected metrics”</a:t>
            </a:r>
          </a:p>
          <a:p>
            <a:pPr>
              <a:spcBef>
                <a:spcPts val="1015"/>
              </a:spcBef>
            </a:pPr>
            <a:r>
              <a:rPr lang="en-US" sz="2400" b="1" dirty="0"/>
              <a:t>Third:</a:t>
            </a:r>
            <a:r>
              <a:rPr lang="en-US" sz="2400" dirty="0"/>
              <a:t> “here is all the data we have, you figure it out and make new connections and determine weights based on past relationships and possible combinations.”</a:t>
            </a:r>
          </a:p>
        </p:txBody>
      </p:sp>
    </p:spTree>
    <p:extLst>
      <p:ext uri="{BB962C8B-B14F-4D97-AF65-F5344CB8AC3E}">
        <p14:creationId xmlns:p14="http://schemas.microsoft.com/office/powerpoint/2010/main" val="388171260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1EBDF-B47B-E9D6-3862-ADB9797C6BCF}"/>
              </a:ext>
            </a:extLst>
          </p:cNvPr>
          <p:cNvSpPr>
            <a:spLocks noGrp="1"/>
          </p:cNvSpPr>
          <p:nvPr>
            <p:ph type="title"/>
          </p:nvPr>
        </p:nvSpPr>
        <p:spPr/>
        <p:txBody>
          <a:bodyPr>
            <a:normAutofit fontScale="90000"/>
          </a:bodyPr>
          <a:lstStyle/>
          <a:p>
            <a:r>
              <a:rPr lang="en-US" dirty="0"/>
              <a:t>Finding, matching, sorting, labeling, measuring, optimizing, calculating, analyzing </a:t>
            </a:r>
            <a:r>
              <a:rPr lang="en-US" u="sng" dirty="0">
                <a:solidFill>
                  <a:schemeClr val="accent4">
                    <a:lumMod val="60000"/>
                    <a:lumOff val="40000"/>
                  </a:schemeClr>
                </a:solidFill>
              </a:rPr>
              <a:t>people</a:t>
            </a:r>
            <a:r>
              <a:rPr lang="en-US" dirty="0"/>
              <a:t>… at scale</a:t>
            </a:r>
          </a:p>
        </p:txBody>
      </p:sp>
    </p:spTree>
    <p:extLst>
      <p:ext uri="{BB962C8B-B14F-4D97-AF65-F5344CB8AC3E}">
        <p14:creationId xmlns:p14="http://schemas.microsoft.com/office/powerpoint/2010/main" val="377633955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6F5AF-3DF1-CA5A-7423-040D1103E482}"/>
              </a:ext>
            </a:extLst>
          </p:cNvPr>
          <p:cNvSpPr>
            <a:spLocks noGrp="1"/>
          </p:cNvSpPr>
          <p:nvPr>
            <p:ph type="title"/>
          </p:nvPr>
        </p:nvSpPr>
        <p:spPr/>
        <p:txBody>
          <a:bodyPr>
            <a:normAutofit fontScale="90000"/>
          </a:bodyPr>
          <a:lstStyle/>
          <a:p>
            <a:r>
              <a:rPr lang="en-US" dirty="0"/>
              <a:t>there is a problem..</a:t>
            </a:r>
            <a:br>
              <a:rPr lang="en-US" dirty="0"/>
            </a:br>
            <a:r>
              <a:rPr lang="en-US" dirty="0"/>
              <a:t>&amp;</a:t>
            </a:r>
            <a:br>
              <a:rPr lang="en-US" dirty="0"/>
            </a:br>
            <a:r>
              <a:rPr lang="en-US" dirty="0"/>
              <a:t>we are the collateral damage</a:t>
            </a:r>
          </a:p>
        </p:txBody>
      </p:sp>
    </p:spTree>
    <p:extLst>
      <p:ext uri="{BB962C8B-B14F-4D97-AF65-F5344CB8AC3E}">
        <p14:creationId xmlns:p14="http://schemas.microsoft.com/office/powerpoint/2010/main" val="243403209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086C5-78E9-47D3-7F94-9286501E8BEA}"/>
              </a:ext>
            </a:extLst>
          </p:cNvPr>
          <p:cNvSpPr>
            <a:spLocks noGrp="1"/>
          </p:cNvSpPr>
          <p:nvPr>
            <p:ph type="title"/>
          </p:nvPr>
        </p:nvSpPr>
        <p:spPr/>
        <p:txBody>
          <a:bodyPr/>
          <a:lstStyle/>
          <a:p>
            <a:r>
              <a:rPr lang="en-US" dirty="0"/>
              <a:t>the problem precedes AI</a:t>
            </a:r>
          </a:p>
        </p:txBody>
      </p:sp>
    </p:spTree>
    <p:extLst>
      <p:ext uri="{BB962C8B-B14F-4D97-AF65-F5344CB8AC3E}">
        <p14:creationId xmlns:p14="http://schemas.microsoft.com/office/powerpoint/2010/main" val="105795977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F311A-2E18-5E47-B296-6676C975162B}"/>
              </a:ext>
            </a:extLst>
          </p:cNvPr>
          <p:cNvSpPr>
            <a:spLocks noGrp="1"/>
          </p:cNvSpPr>
          <p:nvPr>
            <p:ph type="title"/>
          </p:nvPr>
        </p:nvSpPr>
        <p:spPr>
          <a:xfrm>
            <a:off x="1001826" y="8390"/>
            <a:ext cx="7358063" cy="1154820"/>
          </a:xfrm>
        </p:spPr>
        <p:txBody>
          <a:bodyPr/>
          <a:lstStyle/>
          <a:p>
            <a:r>
              <a:rPr lang="en-US" dirty="0"/>
              <a:t>AI is a power tool…</a:t>
            </a:r>
          </a:p>
        </p:txBody>
      </p:sp>
      <p:pic>
        <p:nvPicPr>
          <p:cNvPr id="3" name="Picture 2" descr="A picture of a craftsperson using a hammer and chisel.">
            <a:extLst>
              <a:ext uri="{FF2B5EF4-FFF2-40B4-BE49-F238E27FC236}">
                <a16:creationId xmlns:a16="http://schemas.microsoft.com/office/drawing/2014/main" id="{BD59EA85-2F87-C454-8665-71970686577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3464" y="1741289"/>
            <a:ext cx="1917700" cy="2876550"/>
          </a:xfrm>
          <a:prstGeom prst="rect">
            <a:avLst/>
          </a:prstGeom>
        </p:spPr>
      </p:pic>
      <p:sp>
        <p:nvSpPr>
          <p:cNvPr id="6" name="Right Arrow 5" descr="A blue arrow.">
            <a:extLst>
              <a:ext uri="{FF2B5EF4-FFF2-40B4-BE49-F238E27FC236}">
                <a16:creationId xmlns:a16="http://schemas.microsoft.com/office/drawing/2014/main" id="{3CEDDDDF-7AC9-4103-9652-2D62F4CA1824}"/>
              </a:ext>
            </a:extLst>
          </p:cNvPr>
          <p:cNvSpPr/>
          <p:nvPr/>
        </p:nvSpPr>
        <p:spPr>
          <a:xfrm>
            <a:off x="3309257" y="2928257"/>
            <a:ext cx="978408" cy="484632"/>
          </a:xfrm>
          <a:prstGeom prst="rightArrow">
            <a:avLst/>
          </a:prstGeom>
          <a:solidFill>
            <a:schemeClr val="accent1">
              <a:lumOff val="13529"/>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 name="Picture 3" descr="A photo of a person with a helmet and noise protection headset using a chain saw to carve a wood sculpture.">
            <a:extLst>
              <a:ext uri="{FF2B5EF4-FFF2-40B4-BE49-F238E27FC236}">
                <a16:creationId xmlns:a16="http://schemas.microsoft.com/office/drawing/2014/main" id="{3C3E3608-457C-A65C-821B-A79597D2C6F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15792" y="1154820"/>
            <a:ext cx="2024744" cy="2024744"/>
          </a:xfrm>
          <a:prstGeom prst="rect">
            <a:avLst/>
          </a:prstGeom>
        </p:spPr>
      </p:pic>
      <p:pic>
        <p:nvPicPr>
          <p:cNvPr id="5" name="Picture 4" descr="A photo of a robotic precision laser cutter.">
            <a:extLst>
              <a:ext uri="{FF2B5EF4-FFF2-40B4-BE49-F238E27FC236}">
                <a16:creationId xmlns:a16="http://schemas.microsoft.com/office/drawing/2014/main" id="{12DD4F30-420E-CD76-01F0-B4A882CDF4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83895" y="2792186"/>
            <a:ext cx="2126797" cy="2126797"/>
          </a:xfrm>
          <a:prstGeom prst="rect">
            <a:avLst/>
          </a:prstGeom>
        </p:spPr>
      </p:pic>
    </p:spTree>
    <p:extLst>
      <p:ext uri="{BB962C8B-B14F-4D97-AF65-F5344CB8AC3E}">
        <p14:creationId xmlns:p14="http://schemas.microsoft.com/office/powerpoint/2010/main" val="3955231071"/>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223BC-5DC9-6656-D497-0F20B1FEEE96}"/>
              </a:ext>
            </a:extLst>
          </p:cNvPr>
          <p:cNvSpPr>
            <a:spLocks noGrp="1"/>
          </p:cNvSpPr>
          <p:nvPr>
            <p:ph type="title"/>
          </p:nvPr>
        </p:nvSpPr>
        <p:spPr/>
        <p:txBody>
          <a:bodyPr>
            <a:normAutofit fontScale="90000"/>
          </a:bodyPr>
          <a:lstStyle/>
          <a:p>
            <a:r>
              <a:rPr lang="en-US" dirty="0"/>
              <a:t>AI is </a:t>
            </a:r>
            <a:br>
              <a:rPr lang="en-US" dirty="0"/>
            </a:br>
            <a:r>
              <a:rPr lang="en-US" dirty="0"/>
              <a:t>mechanizing, accelerating, amplifying, and automating existing patterns</a:t>
            </a:r>
          </a:p>
        </p:txBody>
      </p:sp>
    </p:spTree>
    <p:extLst>
      <p:ext uri="{BB962C8B-B14F-4D97-AF65-F5344CB8AC3E}">
        <p14:creationId xmlns:p14="http://schemas.microsoft.com/office/powerpoint/2010/main" val="212070242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97693-97B4-BFE2-2B21-6A6ED0AB97CA}"/>
              </a:ext>
            </a:extLst>
          </p:cNvPr>
          <p:cNvSpPr>
            <a:spLocks noGrp="1"/>
          </p:cNvSpPr>
          <p:nvPr>
            <p:ph type="title"/>
          </p:nvPr>
        </p:nvSpPr>
        <p:spPr/>
        <p:txBody>
          <a:bodyPr>
            <a:normAutofit/>
          </a:bodyPr>
          <a:lstStyle/>
          <a:p>
            <a:r>
              <a:rPr lang="en-US" sz="4400" dirty="0"/>
              <a:t>“progress at the speed of </a:t>
            </a:r>
            <a:r>
              <a:rPr lang="en-US" sz="4400" b="1" dirty="0"/>
              <a:t>trust”</a:t>
            </a:r>
          </a:p>
        </p:txBody>
      </p:sp>
    </p:spTree>
    <p:extLst>
      <p:ext uri="{BB962C8B-B14F-4D97-AF65-F5344CB8AC3E}">
        <p14:creationId xmlns:p14="http://schemas.microsoft.com/office/powerpoint/2010/main" val="214312491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9A2AC-9E6B-FAFB-6609-D06E7A15B466}"/>
              </a:ext>
            </a:extLst>
          </p:cNvPr>
          <p:cNvSpPr>
            <a:spLocks noGrp="1"/>
          </p:cNvSpPr>
          <p:nvPr>
            <p:ph type="title"/>
          </p:nvPr>
        </p:nvSpPr>
        <p:spPr/>
        <p:txBody>
          <a:bodyPr>
            <a:normAutofit fontScale="90000"/>
          </a:bodyPr>
          <a:lstStyle/>
          <a:p>
            <a:r>
              <a:rPr lang="en-US" dirty="0"/>
              <a:t>More </a:t>
            </a:r>
            <a:br>
              <a:rPr lang="en-US" dirty="0"/>
            </a:br>
            <a:r>
              <a:rPr lang="en-US" dirty="0"/>
              <a:t>efficiently, </a:t>
            </a:r>
            <a:br>
              <a:rPr lang="en-US" dirty="0"/>
            </a:br>
            <a:r>
              <a:rPr lang="en-US" dirty="0"/>
              <a:t>accurately,</a:t>
            </a:r>
            <a:br>
              <a:rPr lang="en-US" dirty="0"/>
            </a:br>
            <a:r>
              <a:rPr lang="en-US" dirty="0"/>
              <a:t>consistently..</a:t>
            </a:r>
          </a:p>
        </p:txBody>
      </p:sp>
    </p:spTree>
    <p:extLst>
      <p:ext uri="{BB962C8B-B14F-4D97-AF65-F5344CB8AC3E}">
        <p14:creationId xmlns:p14="http://schemas.microsoft.com/office/powerpoint/2010/main" val="268481984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15D9C-4D95-333E-21D8-4C362DA293B4}"/>
              </a:ext>
            </a:extLst>
          </p:cNvPr>
          <p:cNvSpPr>
            <a:spLocks noGrp="1"/>
          </p:cNvSpPr>
          <p:nvPr>
            <p:ph type="title"/>
          </p:nvPr>
        </p:nvSpPr>
        <p:spPr/>
        <p:txBody>
          <a:bodyPr>
            <a:normAutofit fontScale="90000"/>
          </a:bodyPr>
          <a:lstStyle/>
          <a:p>
            <a:r>
              <a:rPr lang="en-US" dirty="0"/>
              <a:t>..propagating discrimination faster, more efficiently, and accurately</a:t>
            </a:r>
          </a:p>
        </p:txBody>
      </p:sp>
    </p:spTree>
    <p:extLst>
      <p:ext uri="{BB962C8B-B14F-4D97-AF65-F5344CB8AC3E}">
        <p14:creationId xmlns:p14="http://schemas.microsoft.com/office/powerpoint/2010/main" val="43919757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2C3D1-8F54-7339-6393-D57CC9CFEF5F}"/>
              </a:ext>
            </a:extLst>
          </p:cNvPr>
          <p:cNvSpPr>
            <a:spLocks noGrp="1"/>
          </p:cNvSpPr>
          <p:nvPr>
            <p:ph type="title"/>
          </p:nvPr>
        </p:nvSpPr>
        <p:spPr/>
        <p:txBody>
          <a:bodyPr/>
          <a:lstStyle/>
          <a:p>
            <a:r>
              <a:rPr lang="en-US" dirty="0"/>
              <a:t>missed by AI ethics efforts</a:t>
            </a:r>
          </a:p>
        </p:txBody>
      </p:sp>
    </p:spTree>
    <p:extLst>
      <p:ext uri="{BB962C8B-B14F-4D97-AF65-F5344CB8AC3E}">
        <p14:creationId xmlns:p14="http://schemas.microsoft.com/office/powerpoint/2010/main" val="135437181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C4DB9-065D-C23E-4BFF-6A723B066B2D}"/>
              </a:ext>
            </a:extLst>
          </p:cNvPr>
          <p:cNvSpPr>
            <a:spLocks noGrp="1"/>
          </p:cNvSpPr>
          <p:nvPr>
            <p:ph type="title"/>
          </p:nvPr>
        </p:nvSpPr>
        <p:spPr/>
        <p:txBody>
          <a:bodyPr/>
          <a:lstStyle/>
          <a:p>
            <a:r>
              <a:rPr lang="en-US" dirty="0"/>
              <a:t>existential flaw..</a:t>
            </a:r>
          </a:p>
        </p:txBody>
      </p:sp>
    </p:spTree>
    <p:extLst>
      <p:ext uri="{BB962C8B-B14F-4D97-AF65-F5344CB8AC3E}">
        <p14:creationId xmlns:p14="http://schemas.microsoft.com/office/powerpoint/2010/main" val="177750083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99B20-3814-DDD7-9193-B78579F0AF7E}"/>
              </a:ext>
            </a:extLst>
          </p:cNvPr>
          <p:cNvSpPr>
            <a:spLocks noGrp="1"/>
          </p:cNvSpPr>
          <p:nvPr>
            <p:ph type="title"/>
          </p:nvPr>
        </p:nvSpPr>
        <p:spPr/>
        <p:txBody>
          <a:bodyPr/>
          <a:lstStyle/>
          <a:p>
            <a:r>
              <a:rPr lang="en-US" dirty="0"/>
              <a:t>my first alarm…</a:t>
            </a:r>
          </a:p>
        </p:txBody>
      </p:sp>
    </p:spTree>
    <p:extLst>
      <p:ext uri="{BB962C8B-B14F-4D97-AF65-F5344CB8AC3E}">
        <p14:creationId xmlns:p14="http://schemas.microsoft.com/office/powerpoint/2010/main" val="371575618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Title 1"/>
          <p:cNvSpPr txBox="1">
            <a:spLocks noGrp="1"/>
          </p:cNvSpPr>
          <p:nvPr>
            <p:ph type="title"/>
          </p:nvPr>
        </p:nvSpPr>
        <p:spPr>
          <a:xfrm>
            <a:off x="531629" y="1943881"/>
            <a:ext cx="7974418" cy="1255738"/>
          </a:xfrm>
          <a:prstGeom prst="rect">
            <a:avLst/>
          </a:prstGeom>
        </p:spPr>
        <p:txBody>
          <a:bodyPr/>
          <a:lstStyle/>
          <a:p>
            <a:r>
              <a:rPr dirty="0"/>
              <a:t>Alice and the unexpected…</a:t>
            </a:r>
          </a:p>
        </p:txBody>
      </p:sp>
      <p:pic>
        <p:nvPicPr>
          <p:cNvPr id="184" name="Picture 3" descr="Picture of intersection as viewed by automated vehicl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56695" y="213421"/>
            <a:ext cx="2235178" cy="1730460"/>
          </a:xfrm>
          <a:prstGeom prst="rect">
            <a:avLst/>
          </a:prstGeom>
          <a:ln w="12700">
            <a:miter lim="400000"/>
          </a:ln>
        </p:spPr>
      </p:pic>
      <p:pic>
        <p:nvPicPr>
          <p:cNvPr id="185" name="Picture 4" descr="Person pushing her wheelchair backward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2872" y="3199619"/>
            <a:ext cx="1456080" cy="1265780"/>
          </a:xfrm>
          <a:prstGeom prst="rect">
            <a:avLst/>
          </a:prstGeom>
          <a:ln w="12700">
            <a:miter lim="400000"/>
          </a:ln>
        </p:spPr>
      </p:pic>
    </p:spTree>
    <p:extLst>
      <p:ext uri="{BB962C8B-B14F-4D97-AF65-F5344CB8AC3E}">
        <p14:creationId xmlns:p14="http://schemas.microsoft.com/office/powerpoint/2010/main" val="120614679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Title 1"/>
          <p:cNvSpPr txBox="1">
            <a:spLocks noGrp="1"/>
          </p:cNvSpPr>
          <p:nvPr>
            <p:ph type="title"/>
          </p:nvPr>
        </p:nvSpPr>
        <p:spPr>
          <a:xfrm>
            <a:off x="257853" y="505343"/>
            <a:ext cx="6524786" cy="1644534"/>
          </a:xfrm>
          <a:prstGeom prst="rect">
            <a:avLst/>
          </a:prstGeom>
        </p:spPr>
        <p:txBody>
          <a:bodyPr/>
          <a:lstStyle/>
          <a:p>
            <a:r>
              <a:rPr dirty="0"/>
              <a:t>Smarter is not always better…</a:t>
            </a:r>
          </a:p>
        </p:txBody>
      </p:sp>
      <p:pic>
        <p:nvPicPr>
          <p:cNvPr id="188" name="Picture 2" descr="An intersection with many people using wheelchair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43881" y="2149877"/>
            <a:ext cx="3786890" cy="2508797"/>
          </a:xfrm>
          <a:prstGeom prst="rect">
            <a:avLst/>
          </a:prstGeom>
          <a:ln w="12700">
            <a:miter lim="400000"/>
          </a:ln>
        </p:spPr>
      </p:pic>
    </p:spTree>
    <p:extLst>
      <p:ext uri="{BB962C8B-B14F-4D97-AF65-F5344CB8AC3E}">
        <p14:creationId xmlns:p14="http://schemas.microsoft.com/office/powerpoint/2010/main" val="802195117"/>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6E325-58A0-B142-9F26-3A768A05C2D0}"/>
              </a:ext>
            </a:extLst>
          </p:cNvPr>
          <p:cNvSpPr>
            <a:spLocks noGrp="1"/>
          </p:cNvSpPr>
          <p:nvPr>
            <p:ph type="title"/>
          </p:nvPr>
        </p:nvSpPr>
        <p:spPr/>
        <p:txBody>
          <a:bodyPr/>
          <a:lstStyle/>
          <a:p>
            <a:r>
              <a:rPr lang="en-US" dirty="0"/>
              <a:t>My data set of human requirements….</a:t>
            </a:r>
          </a:p>
        </p:txBody>
      </p:sp>
    </p:spTree>
    <p:extLst>
      <p:ext uri="{BB962C8B-B14F-4D97-AF65-F5344CB8AC3E}">
        <p14:creationId xmlns:p14="http://schemas.microsoft.com/office/powerpoint/2010/main" val="1271038834"/>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itle 1"/>
          <p:cNvSpPr txBox="1">
            <a:spLocks noGrp="1"/>
          </p:cNvSpPr>
          <p:nvPr>
            <p:ph type="title"/>
          </p:nvPr>
        </p:nvSpPr>
        <p:spPr>
          <a:xfrm>
            <a:off x="502024" y="438809"/>
            <a:ext cx="8283387" cy="1086618"/>
          </a:xfrm>
          <a:prstGeom prst="rect">
            <a:avLst/>
          </a:prstGeom>
        </p:spPr>
        <p:txBody>
          <a:bodyPr>
            <a:normAutofit fontScale="90000"/>
          </a:bodyPr>
          <a:lstStyle>
            <a:lvl1pPr algn="l">
              <a:defRPr sz="7600"/>
            </a:lvl1pPr>
          </a:lstStyle>
          <a:p>
            <a:r>
              <a:rPr lang="en-CA" sz="6000" dirty="0"/>
              <a:t>Our human starburst</a:t>
            </a:r>
            <a:r>
              <a:rPr dirty="0"/>
              <a:t>…</a:t>
            </a:r>
          </a:p>
        </p:txBody>
      </p:sp>
      <p:pic>
        <p:nvPicPr>
          <p:cNvPr id="297" name="Picture 2" descr="A diagram of a multi-variate scatterplot of dat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87294" y="1525427"/>
            <a:ext cx="3512846" cy="3479161"/>
          </a:xfrm>
          <a:prstGeom prst="rect">
            <a:avLst/>
          </a:prstGeom>
          <a:ln w="12700">
            <a:miter lim="400000"/>
          </a:ln>
        </p:spPr>
      </p:pic>
    </p:spTree>
    <p:extLst>
      <p:ext uri="{BB962C8B-B14F-4D97-AF65-F5344CB8AC3E}">
        <p14:creationId xmlns:p14="http://schemas.microsoft.com/office/powerpoint/2010/main" val="1890365444"/>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Title 1"/>
          <p:cNvSpPr txBox="1">
            <a:spLocks noGrp="1"/>
          </p:cNvSpPr>
          <p:nvPr>
            <p:ph type="title"/>
          </p:nvPr>
        </p:nvSpPr>
        <p:spPr>
          <a:xfrm>
            <a:off x="555812" y="623969"/>
            <a:ext cx="7548282" cy="727329"/>
          </a:xfrm>
          <a:prstGeom prst="rect">
            <a:avLst/>
          </a:prstGeom>
        </p:spPr>
        <p:txBody>
          <a:bodyPr>
            <a:noAutofit/>
          </a:bodyPr>
          <a:lstStyle>
            <a:lvl1pPr algn="l">
              <a:defRPr sz="7600"/>
            </a:lvl1pPr>
          </a:lstStyle>
          <a:p>
            <a:r>
              <a:rPr sz="5400" dirty="0"/>
              <a:t>Difference…</a:t>
            </a:r>
          </a:p>
        </p:txBody>
      </p:sp>
      <p:pic>
        <p:nvPicPr>
          <p:cNvPr id="300" name="Picture 2" descr="The scatterplot showing that data elements in the middle of the starburst are closer together than those at the edge, meaning that needs at the edge are different from each other. "/>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96465" y="1521227"/>
            <a:ext cx="3466975" cy="3438322"/>
          </a:xfrm>
          <a:prstGeom prst="rect">
            <a:avLst/>
          </a:prstGeom>
          <a:ln w="12700">
            <a:miter lim="400000"/>
          </a:ln>
        </p:spPr>
      </p:pic>
    </p:spTree>
    <p:extLst>
      <p:ext uri="{BB962C8B-B14F-4D97-AF65-F5344CB8AC3E}">
        <p14:creationId xmlns:p14="http://schemas.microsoft.com/office/powerpoint/2010/main" val="143711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A6B1C-4244-A5B5-8AE8-F7F44DB13154}"/>
              </a:ext>
            </a:extLst>
          </p:cNvPr>
          <p:cNvSpPr>
            <a:spLocks noGrp="1"/>
          </p:cNvSpPr>
          <p:nvPr>
            <p:ph type="title"/>
          </p:nvPr>
        </p:nvSpPr>
        <p:spPr/>
        <p:txBody>
          <a:bodyPr>
            <a:normAutofit fontScale="90000"/>
          </a:bodyPr>
          <a:lstStyle/>
          <a:p>
            <a:r>
              <a:rPr lang="en-US" dirty="0"/>
              <a:t>“…trust us to break things, to make mistakes, to push forward.”</a:t>
            </a:r>
          </a:p>
        </p:txBody>
      </p:sp>
    </p:spTree>
    <p:extLst>
      <p:ext uri="{BB962C8B-B14F-4D97-AF65-F5344CB8AC3E}">
        <p14:creationId xmlns:p14="http://schemas.microsoft.com/office/powerpoint/2010/main" val="1776104878"/>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7074BC-F937-9EBF-D14B-B64209ABA643}"/>
              </a:ext>
            </a:extLst>
          </p:cNvPr>
          <p:cNvSpPr>
            <a:spLocks noGrp="1"/>
          </p:cNvSpPr>
          <p:nvPr>
            <p:ph type="title"/>
          </p:nvPr>
        </p:nvSpPr>
        <p:spPr>
          <a:xfrm>
            <a:off x="892969" y="5143500"/>
            <a:ext cx="7358063" cy="1741289"/>
          </a:xfrm>
        </p:spPr>
        <p:txBody>
          <a:bodyPr lIns="50800" tIns="50800" rIns="50800" bIns="50800" anchor="t">
            <a:normAutofit/>
          </a:bodyPr>
          <a:lstStyle/>
          <a:p>
            <a:r>
              <a:rPr lang="en-US" dirty="0"/>
              <a:t>Human Starburst and Design</a:t>
            </a:r>
          </a:p>
        </p:txBody>
      </p:sp>
      <p:pic>
        <p:nvPicPr>
          <p:cNvPr id="373" name="Picture 2" descr="Human data starburst showing that design works for the middle, is difficult further from the middle and doesn't work at the periphery."/>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59943" y="222087"/>
            <a:ext cx="4957373" cy="4921413"/>
          </a:xfrm>
          <a:prstGeom prst="rect">
            <a:avLst/>
          </a:prstGeom>
          <a:ln w="12700">
            <a:miter lim="400000"/>
          </a:ln>
        </p:spPr>
      </p:pic>
    </p:spTree>
    <p:extLst>
      <p:ext uri="{BB962C8B-B14F-4D97-AF65-F5344CB8AC3E}">
        <p14:creationId xmlns:p14="http://schemas.microsoft.com/office/powerpoint/2010/main" val="23139113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725C0AE-6CD5-83F5-2512-4C99B5F346ED}"/>
              </a:ext>
            </a:extLst>
          </p:cNvPr>
          <p:cNvSpPr>
            <a:spLocks noGrp="1"/>
          </p:cNvSpPr>
          <p:nvPr>
            <p:ph type="title" idx="4294967295"/>
          </p:nvPr>
        </p:nvSpPr>
        <p:spPr>
          <a:xfrm>
            <a:off x="669727" y="-1138535"/>
            <a:ext cx="7804547" cy="1138535"/>
          </a:xfrm>
        </p:spPr>
        <p:txBody>
          <a:bodyPr lIns="50800" tIns="50800" rIns="50800" bIns="50800" anchor="b">
            <a:normAutofit/>
          </a:bodyPr>
          <a:lstStyle/>
          <a:p>
            <a:r>
              <a:rPr lang="en-US" dirty="0"/>
              <a:t>Human Starburst and AI</a:t>
            </a:r>
          </a:p>
        </p:txBody>
      </p:sp>
      <p:pic>
        <p:nvPicPr>
          <p:cNvPr id="2" name="Picture 1" descr="Multi-variate scatterplot showing that predictions are highly accurate for the middle, inaccurate as you move from the middle and wrong at the edge.">
            <a:extLst>
              <a:ext uri="{FF2B5EF4-FFF2-40B4-BE49-F238E27FC236}">
                <a16:creationId xmlns:a16="http://schemas.microsoft.com/office/drawing/2014/main" id="{DAB94B9B-0550-D242-9573-96FD5DB0CB9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80105" y="0"/>
            <a:ext cx="5183789" cy="5143500"/>
          </a:xfrm>
          <a:prstGeom prst="rect">
            <a:avLst/>
          </a:prstGeom>
        </p:spPr>
      </p:pic>
    </p:spTree>
    <p:extLst>
      <p:ext uri="{BB962C8B-B14F-4D97-AF65-F5344CB8AC3E}">
        <p14:creationId xmlns:p14="http://schemas.microsoft.com/office/powerpoint/2010/main" val="3579196283"/>
      </p:ext>
    </p:extLst>
  </p:cSld>
  <p:clrMapOvr>
    <a:masterClrMapping/>
  </p:clrMapOvr>
  <p:transition spd="med" advTm="18293"/>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5FC65-EC8D-D5E8-4B37-D7D08D355E8D}"/>
              </a:ext>
            </a:extLst>
          </p:cNvPr>
          <p:cNvSpPr>
            <a:spLocks noGrp="1"/>
          </p:cNvSpPr>
          <p:nvPr>
            <p:ph type="title" idx="4294967295"/>
          </p:nvPr>
        </p:nvSpPr>
        <p:spPr>
          <a:xfrm>
            <a:off x="669727" y="-1138535"/>
            <a:ext cx="7804547" cy="1138535"/>
          </a:xfrm>
        </p:spPr>
        <p:txBody>
          <a:bodyPr lIns="50800" tIns="50800" rIns="50800" bIns="50800" anchor="b">
            <a:normAutofit/>
          </a:bodyPr>
          <a:lstStyle/>
          <a:p>
            <a:r>
              <a:rPr lang="en-US" dirty="0"/>
              <a:t>Pervasive Disparity</a:t>
            </a:r>
          </a:p>
        </p:txBody>
      </p:sp>
      <p:pic>
        <p:nvPicPr>
          <p:cNvPr id="4" name="Picture 3" descr="Diagram showing growing disaparity between 80% and 20% at the edges. Showing divide in:&#10;Design&#10;Products, markets, services&#10;Truth, knowledge and evidence&#10;Employment&#10;Education&#10;Democracy &amp; collective decision-making&#10;">
            <a:extLst>
              <a:ext uri="{FF2B5EF4-FFF2-40B4-BE49-F238E27FC236}">
                <a16:creationId xmlns:a16="http://schemas.microsoft.com/office/drawing/2014/main" id="{9138A119-AC59-8841-8418-428B38675CC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4143" y="0"/>
            <a:ext cx="8595714" cy="5143500"/>
          </a:xfrm>
          <a:prstGeom prst="rect">
            <a:avLst/>
          </a:prstGeom>
        </p:spPr>
      </p:pic>
    </p:spTree>
    <p:extLst>
      <p:ext uri="{BB962C8B-B14F-4D97-AF65-F5344CB8AC3E}">
        <p14:creationId xmlns:p14="http://schemas.microsoft.com/office/powerpoint/2010/main" val="2840657449"/>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E5BCCB-B438-D895-3815-53469F183F05}"/>
              </a:ext>
            </a:extLst>
          </p:cNvPr>
          <p:cNvSpPr>
            <a:spLocks noGrp="1"/>
          </p:cNvSpPr>
          <p:nvPr>
            <p:ph type="title" idx="4294967295"/>
          </p:nvPr>
        </p:nvSpPr>
        <p:spPr>
          <a:xfrm>
            <a:off x="669727" y="-1138535"/>
            <a:ext cx="7804547" cy="1138535"/>
          </a:xfrm>
        </p:spPr>
        <p:txBody>
          <a:bodyPr lIns="50800" tIns="50800" rIns="50800" bIns="50800" anchor="b">
            <a:normAutofit/>
          </a:bodyPr>
          <a:lstStyle/>
          <a:p>
            <a:r>
              <a:rPr lang="en-US" dirty="0"/>
              <a:t>Bad for the Majority</a:t>
            </a:r>
          </a:p>
        </p:txBody>
      </p:sp>
      <p:pic>
        <p:nvPicPr>
          <p:cNvPr id="2" name="Picture 1" descr="Diagram showing that 80/20 principle leads to: Mass production, marketing, communication &amp; waste&#10;Dominant value: popularity&#10;Constrained innovation&#10;Greater conformance&#10;Decreased flexibility, responsiveness, extensibility &amp; resilience &#10;">
            <a:extLst>
              <a:ext uri="{FF2B5EF4-FFF2-40B4-BE49-F238E27FC236}">
                <a16:creationId xmlns:a16="http://schemas.microsoft.com/office/drawing/2014/main" id="{BAE19A2E-DD1A-6A4D-BB4A-EF1C8194DD2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65108" y="262250"/>
            <a:ext cx="5211178" cy="4797539"/>
          </a:xfrm>
          <a:prstGeom prst="rect">
            <a:avLst/>
          </a:prstGeom>
        </p:spPr>
      </p:pic>
    </p:spTree>
    <p:extLst>
      <p:ext uri="{BB962C8B-B14F-4D97-AF65-F5344CB8AC3E}">
        <p14:creationId xmlns:p14="http://schemas.microsoft.com/office/powerpoint/2010/main" val="2698103774"/>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76A5B-A0D3-48E4-D24B-8C60234C7BA2}"/>
              </a:ext>
            </a:extLst>
          </p:cNvPr>
          <p:cNvSpPr>
            <a:spLocks noGrp="1"/>
          </p:cNvSpPr>
          <p:nvPr>
            <p:ph type="title"/>
          </p:nvPr>
        </p:nvSpPr>
        <p:spPr/>
        <p:txBody>
          <a:bodyPr/>
          <a:lstStyle/>
          <a:p>
            <a:r>
              <a:rPr lang="en-US" dirty="0"/>
              <a:t>Reducing diversity, denying complexity</a:t>
            </a:r>
          </a:p>
        </p:txBody>
      </p:sp>
    </p:spTree>
    <p:extLst>
      <p:ext uri="{BB962C8B-B14F-4D97-AF65-F5344CB8AC3E}">
        <p14:creationId xmlns:p14="http://schemas.microsoft.com/office/powerpoint/2010/main" val="150030914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6A8B-0D80-38C7-4C94-DEA2EF027C20}"/>
              </a:ext>
            </a:extLst>
          </p:cNvPr>
          <p:cNvSpPr>
            <a:spLocks noGrp="1"/>
          </p:cNvSpPr>
          <p:nvPr>
            <p:ph type="title"/>
          </p:nvPr>
        </p:nvSpPr>
        <p:spPr/>
        <p:txBody>
          <a:bodyPr/>
          <a:lstStyle/>
          <a:p>
            <a:r>
              <a:rPr lang="en-US" dirty="0"/>
              <a:t>homogenizing toward a monoculture..</a:t>
            </a:r>
          </a:p>
        </p:txBody>
      </p:sp>
    </p:spTree>
    <p:extLst>
      <p:ext uri="{BB962C8B-B14F-4D97-AF65-F5344CB8AC3E}">
        <p14:creationId xmlns:p14="http://schemas.microsoft.com/office/powerpoint/2010/main" val="3303541926"/>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BC0F6-8DE0-0148-94EE-1705905516BF}"/>
              </a:ext>
            </a:extLst>
          </p:cNvPr>
          <p:cNvSpPr>
            <a:spLocks noGrp="1"/>
          </p:cNvSpPr>
          <p:nvPr>
            <p:ph type="title"/>
          </p:nvPr>
        </p:nvSpPr>
        <p:spPr>
          <a:xfrm>
            <a:off x="423069" y="1578118"/>
            <a:ext cx="3971131" cy="661094"/>
          </a:xfrm>
        </p:spPr>
        <p:txBody>
          <a:bodyPr>
            <a:normAutofit fontScale="90000"/>
          </a:bodyPr>
          <a:lstStyle/>
          <a:p>
            <a:r>
              <a:rPr lang="en-US" dirty="0"/>
              <a:t>The prediction with the greatest probability</a:t>
            </a:r>
          </a:p>
        </p:txBody>
      </p:sp>
      <p:pic>
        <p:nvPicPr>
          <p:cNvPr id="3" name="Image" descr="Image">
            <a:extLst>
              <a:ext uri="{FF2B5EF4-FFF2-40B4-BE49-F238E27FC236}">
                <a16:creationId xmlns:a16="http://schemas.microsoft.com/office/drawing/2014/main" id="{98BE8584-0051-3A47-8DF5-ACCD4495B8EF}"/>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872638" y="473565"/>
            <a:ext cx="3412032" cy="4720041"/>
          </a:xfrm>
          <a:prstGeom prst="rect">
            <a:avLst/>
          </a:prstGeom>
          <a:ln w="12700">
            <a:miter lim="400000"/>
          </a:ln>
        </p:spPr>
      </p:pic>
    </p:spTree>
    <p:extLst>
      <p:ext uri="{BB962C8B-B14F-4D97-AF65-F5344CB8AC3E}">
        <p14:creationId xmlns:p14="http://schemas.microsoft.com/office/powerpoint/2010/main" val="78791156"/>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8F7E79-A588-669F-A79D-C5D03D76628F}"/>
              </a:ext>
            </a:extLst>
          </p:cNvPr>
          <p:cNvSpPr>
            <a:spLocks noGrp="1"/>
          </p:cNvSpPr>
          <p:nvPr>
            <p:ph type="title" idx="4294967295"/>
          </p:nvPr>
        </p:nvSpPr>
        <p:spPr>
          <a:xfrm>
            <a:off x="669727" y="-1138535"/>
            <a:ext cx="7804547" cy="1138535"/>
          </a:xfrm>
        </p:spPr>
        <p:txBody>
          <a:bodyPr lIns="50800" tIns="50800" rIns="50800" bIns="50800" anchor="b">
            <a:normAutofit/>
          </a:bodyPr>
          <a:lstStyle/>
          <a:p>
            <a:r>
              <a:rPr lang="en-US" dirty="0"/>
              <a:t>Room for Change and Growth</a:t>
            </a:r>
          </a:p>
        </p:txBody>
      </p:sp>
      <p:pic>
        <p:nvPicPr>
          <p:cNvPr id="2" name="Picture 1" descr="The human starburst showing that designing with the edge means that the middle has room for change and growth. ">
            <a:extLst>
              <a:ext uri="{FF2B5EF4-FFF2-40B4-BE49-F238E27FC236}">
                <a16:creationId xmlns:a16="http://schemas.microsoft.com/office/drawing/2014/main" id="{3D5DB678-EC4C-9645-B827-E1C8EAAA729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99029" y="216154"/>
            <a:ext cx="4745943" cy="4711193"/>
          </a:xfrm>
          <a:prstGeom prst="rect">
            <a:avLst/>
          </a:prstGeom>
        </p:spPr>
      </p:pic>
    </p:spTree>
    <p:extLst>
      <p:ext uri="{BB962C8B-B14F-4D97-AF65-F5344CB8AC3E}">
        <p14:creationId xmlns:p14="http://schemas.microsoft.com/office/powerpoint/2010/main" val="469625679"/>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E7A3E-A25E-7F85-18D0-017274AB28C2}"/>
              </a:ext>
            </a:extLst>
          </p:cNvPr>
          <p:cNvSpPr>
            <a:spLocks noGrp="1"/>
          </p:cNvSpPr>
          <p:nvPr>
            <p:ph type="title" idx="4294967295"/>
          </p:nvPr>
        </p:nvSpPr>
        <p:spPr>
          <a:xfrm>
            <a:off x="669727" y="-1138535"/>
            <a:ext cx="7804547" cy="1138535"/>
          </a:xfrm>
        </p:spPr>
        <p:txBody>
          <a:bodyPr lIns="50800" tIns="50800" rIns="50800" bIns="50800" anchor="b">
            <a:normAutofit/>
          </a:bodyPr>
          <a:lstStyle/>
          <a:p>
            <a:r>
              <a:rPr lang="en-US" dirty="0"/>
              <a:t>Innovation and Weak Signals</a:t>
            </a:r>
          </a:p>
        </p:txBody>
      </p:sp>
      <p:pic>
        <p:nvPicPr>
          <p:cNvPr id="3" name="Picture 2" descr="A data starburst showing that weak signals and innvation are at the edge.">
            <a:extLst>
              <a:ext uri="{FF2B5EF4-FFF2-40B4-BE49-F238E27FC236}">
                <a16:creationId xmlns:a16="http://schemas.microsoft.com/office/drawing/2014/main" id="{4C07077D-6833-354B-8B11-52C55BE1FB0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83474" y="200713"/>
            <a:ext cx="4777053" cy="4742074"/>
          </a:xfrm>
          <a:prstGeom prst="rect">
            <a:avLst/>
          </a:prstGeom>
        </p:spPr>
      </p:pic>
    </p:spTree>
    <p:extLst>
      <p:ext uri="{BB962C8B-B14F-4D97-AF65-F5344CB8AC3E}">
        <p14:creationId xmlns:p14="http://schemas.microsoft.com/office/powerpoint/2010/main" val="3972583649"/>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F4C30-CEE8-A8A5-0899-C43BB06CA37C}"/>
              </a:ext>
            </a:extLst>
          </p:cNvPr>
          <p:cNvSpPr>
            <a:spLocks noGrp="1"/>
          </p:cNvSpPr>
          <p:nvPr>
            <p:ph type="title"/>
          </p:nvPr>
        </p:nvSpPr>
        <p:spPr>
          <a:xfrm>
            <a:off x="669727" y="133945"/>
            <a:ext cx="8011135" cy="1138535"/>
          </a:xfrm>
        </p:spPr>
        <p:txBody>
          <a:bodyPr>
            <a:normAutofit fontScale="90000"/>
          </a:bodyPr>
          <a:lstStyle/>
          <a:p>
            <a:r>
              <a:rPr lang="en-US" dirty="0"/>
              <a:t>Assumptions of Pervasively Deployed AI Decision Systems</a:t>
            </a:r>
          </a:p>
        </p:txBody>
      </p:sp>
      <p:sp>
        <p:nvSpPr>
          <p:cNvPr id="3" name="Text Placeholder 2">
            <a:extLst>
              <a:ext uri="{FF2B5EF4-FFF2-40B4-BE49-F238E27FC236}">
                <a16:creationId xmlns:a16="http://schemas.microsoft.com/office/drawing/2014/main" id="{475D87E1-5497-C425-84A0-BF7E939F036B}"/>
              </a:ext>
            </a:extLst>
          </p:cNvPr>
          <p:cNvSpPr>
            <a:spLocks noGrp="1"/>
          </p:cNvSpPr>
          <p:nvPr>
            <p:ph type="body" idx="1"/>
          </p:nvPr>
        </p:nvSpPr>
        <p:spPr>
          <a:xfrm>
            <a:off x="669727" y="1710046"/>
            <a:ext cx="7804547" cy="2971341"/>
          </a:xfrm>
        </p:spPr>
        <p:txBody>
          <a:bodyPr/>
          <a:lstStyle/>
          <a:p>
            <a:r>
              <a:rPr lang="en-US" sz="2400" dirty="0"/>
              <a:t>Past success equals future success</a:t>
            </a:r>
          </a:p>
          <a:p>
            <a:r>
              <a:rPr lang="en-US" sz="2400" dirty="0"/>
              <a:t>Optimizing data characteristics associated with past successes increases future successes</a:t>
            </a:r>
          </a:p>
          <a:p>
            <a:r>
              <a:rPr lang="en-US" sz="2400" dirty="0"/>
              <a:t>The data characteristics that determine success need not be specified or known to the operators of the AI</a:t>
            </a:r>
          </a:p>
        </p:txBody>
      </p:sp>
    </p:spTree>
    <p:extLst>
      <p:ext uri="{BB962C8B-B14F-4D97-AF65-F5344CB8AC3E}">
        <p14:creationId xmlns:p14="http://schemas.microsoft.com/office/powerpoint/2010/main" val="362774821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B3429-FB3D-50CA-773C-0E19011392B7}"/>
              </a:ext>
            </a:extLst>
          </p:cNvPr>
          <p:cNvSpPr>
            <a:spLocks noGrp="1"/>
          </p:cNvSpPr>
          <p:nvPr>
            <p:ph type="title"/>
          </p:nvPr>
        </p:nvSpPr>
        <p:spPr/>
        <p:txBody>
          <a:bodyPr/>
          <a:lstStyle/>
          <a:p>
            <a:r>
              <a:rPr lang="en-US" dirty="0"/>
              <a:t>disability &amp; technology</a:t>
            </a:r>
          </a:p>
        </p:txBody>
      </p:sp>
    </p:spTree>
    <p:extLst>
      <p:ext uri="{BB962C8B-B14F-4D97-AF65-F5344CB8AC3E}">
        <p14:creationId xmlns:p14="http://schemas.microsoft.com/office/powerpoint/2010/main" val="787452751"/>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36A79-17B8-BD95-6527-8E9EAD6D7F28}"/>
              </a:ext>
            </a:extLst>
          </p:cNvPr>
          <p:cNvSpPr>
            <a:spLocks noGrp="1"/>
          </p:cNvSpPr>
          <p:nvPr>
            <p:ph type="title"/>
          </p:nvPr>
        </p:nvSpPr>
        <p:spPr/>
        <p:txBody>
          <a:bodyPr>
            <a:normAutofit fontScale="90000"/>
          </a:bodyPr>
          <a:lstStyle/>
          <a:p>
            <a:r>
              <a:rPr lang="en-US" dirty="0"/>
              <a:t>Bias toward optimal pattern </a:t>
            </a:r>
            <a:br>
              <a:rPr lang="en-US" dirty="0"/>
            </a:br>
            <a:r>
              <a:rPr lang="en-US" dirty="0"/>
              <a:t>=</a:t>
            </a:r>
            <a:br>
              <a:rPr lang="en-US" dirty="0"/>
            </a:br>
            <a:r>
              <a:rPr lang="en-US" dirty="0"/>
              <a:t>Bias against difference</a:t>
            </a:r>
            <a:br>
              <a:rPr lang="en-US" dirty="0"/>
            </a:br>
            <a:endParaRPr lang="en-US" dirty="0"/>
          </a:p>
        </p:txBody>
      </p:sp>
    </p:spTree>
    <p:extLst>
      <p:ext uri="{BB962C8B-B14F-4D97-AF65-F5344CB8AC3E}">
        <p14:creationId xmlns:p14="http://schemas.microsoft.com/office/powerpoint/2010/main" val="2481002128"/>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6016E-CE6A-3F58-8483-695EA26DBE9D}"/>
              </a:ext>
            </a:extLst>
          </p:cNvPr>
          <p:cNvSpPr>
            <a:spLocks noGrp="1"/>
          </p:cNvSpPr>
          <p:nvPr>
            <p:ph type="title"/>
          </p:nvPr>
        </p:nvSpPr>
        <p:spPr/>
        <p:txBody>
          <a:bodyPr>
            <a:normAutofit fontScale="90000"/>
          </a:bodyPr>
          <a:lstStyle/>
          <a:p>
            <a:r>
              <a:rPr lang="en-US" dirty="0"/>
              <a:t>AI getting better or more accurate </a:t>
            </a:r>
            <a:br>
              <a:rPr lang="en-US" dirty="0"/>
            </a:br>
            <a:r>
              <a:rPr lang="en-US" dirty="0"/>
              <a:t>=</a:t>
            </a:r>
            <a:br>
              <a:rPr lang="en-US" dirty="0"/>
            </a:br>
            <a:r>
              <a:rPr lang="en-US" dirty="0"/>
              <a:t>getting more discriminatory</a:t>
            </a:r>
          </a:p>
        </p:txBody>
      </p:sp>
    </p:spTree>
    <p:extLst>
      <p:ext uri="{BB962C8B-B14F-4D97-AF65-F5344CB8AC3E}">
        <p14:creationId xmlns:p14="http://schemas.microsoft.com/office/powerpoint/2010/main" val="3154399262"/>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68AB5-41BB-0331-904A-7C3C9193BECA}"/>
              </a:ext>
            </a:extLst>
          </p:cNvPr>
          <p:cNvSpPr>
            <a:spLocks noGrp="1"/>
          </p:cNvSpPr>
          <p:nvPr>
            <p:ph type="title"/>
          </p:nvPr>
        </p:nvSpPr>
        <p:spPr/>
        <p:txBody>
          <a:bodyPr/>
          <a:lstStyle/>
          <a:p>
            <a:r>
              <a:rPr lang="en-US" dirty="0"/>
              <a:t>Pervasive….</a:t>
            </a:r>
          </a:p>
        </p:txBody>
      </p:sp>
      <p:sp>
        <p:nvSpPr>
          <p:cNvPr id="3" name="Text Placeholder 2">
            <a:extLst>
              <a:ext uri="{FF2B5EF4-FFF2-40B4-BE49-F238E27FC236}">
                <a16:creationId xmlns:a16="http://schemas.microsoft.com/office/drawing/2014/main" id="{E95043D3-527D-FCB1-05AA-F27A1389A0B0}"/>
              </a:ext>
            </a:extLst>
          </p:cNvPr>
          <p:cNvSpPr>
            <a:spLocks noGrp="1"/>
          </p:cNvSpPr>
          <p:nvPr>
            <p:ph type="body" idx="1"/>
          </p:nvPr>
        </p:nvSpPr>
        <p:spPr/>
        <p:txBody>
          <a:bodyPr/>
          <a:lstStyle/>
          <a:p>
            <a:pPr>
              <a:spcBef>
                <a:spcPts val="600"/>
              </a:spcBef>
            </a:pPr>
            <a:r>
              <a:rPr lang="en-US" dirty="0"/>
              <a:t>Employment</a:t>
            </a:r>
          </a:p>
          <a:p>
            <a:pPr>
              <a:spcBef>
                <a:spcPts val="600"/>
              </a:spcBef>
            </a:pPr>
            <a:r>
              <a:rPr lang="en-US" dirty="0"/>
              <a:t>Academic admissions</a:t>
            </a:r>
          </a:p>
          <a:p>
            <a:pPr>
              <a:spcBef>
                <a:spcPts val="600"/>
              </a:spcBef>
            </a:pPr>
            <a:r>
              <a:rPr lang="en-US" dirty="0"/>
              <a:t>Medical calculators &amp; triage tools</a:t>
            </a:r>
          </a:p>
          <a:p>
            <a:pPr>
              <a:spcBef>
                <a:spcPts val="600"/>
              </a:spcBef>
            </a:pPr>
            <a:r>
              <a:rPr lang="en-US" dirty="0"/>
              <a:t>Policing and parole</a:t>
            </a:r>
          </a:p>
          <a:p>
            <a:pPr>
              <a:spcBef>
                <a:spcPts val="600"/>
              </a:spcBef>
            </a:pPr>
            <a:r>
              <a:rPr lang="en-US" dirty="0"/>
              <a:t>Immigration &amp; refugee adjudication</a:t>
            </a:r>
          </a:p>
          <a:p>
            <a:pPr>
              <a:spcBef>
                <a:spcPts val="600"/>
              </a:spcBef>
            </a:pPr>
            <a:r>
              <a:rPr lang="en-US" dirty="0"/>
              <a:t>Tax auditors….loans, mortgages…security flagging</a:t>
            </a:r>
          </a:p>
        </p:txBody>
      </p:sp>
    </p:spTree>
    <p:extLst>
      <p:ext uri="{BB962C8B-B14F-4D97-AF65-F5344CB8AC3E}">
        <p14:creationId xmlns:p14="http://schemas.microsoft.com/office/powerpoint/2010/main" val="3087042613"/>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65D67-B552-5183-6D26-292AA798D612}"/>
              </a:ext>
            </a:extLst>
          </p:cNvPr>
          <p:cNvSpPr>
            <a:spLocks noGrp="1"/>
          </p:cNvSpPr>
          <p:nvPr>
            <p:ph type="title"/>
          </p:nvPr>
        </p:nvSpPr>
        <p:spPr/>
        <p:txBody>
          <a:bodyPr/>
          <a:lstStyle/>
          <a:p>
            <a:r>
              <a:rPr lang="en-US" dirty="0"/>
              <a:t>Community level..</a:t>
            </a:r>
          </a:p>
        </p:txBody>
      </p:sp>
      <p:sp>
        <p:nvSpPr>
          <p:cNvPr id="3" name="Text Placeholder 2">
            <a:extLst>
              <a:ext uri="{FF2B5EF4-FFF2-40B4-BE49-F238E27FC236}">
                <a16:creationId xmlns:a16="http://schemas.microsoft.com/office/drawing/2014/main" id="{43C04A47-2CD1-20E9-E8F3-C65C404C17A3}"/>
              </a:ext>
            </a:extLst>
          </p:cNvPr>
          <p:cNvSpPr>
            <a:spLocks noGrp="1"/>
          </p:cNvSpPr>
          <p:nvPr>
            <p:ph type="body" idx="1"/>
          </p:nvPr>
        </p:nvSpPr>
        <p:spPr/>
        <p:txBody>
          <a:bodyPr/>
          <a:lstStyle/>
          <a:p>
            <a:r>
              <a:rPr lang="en-US" dirty="0"/>
              <a:t>Evidence based government investment</a:t>
            </a:r>
          </a:p>
          <a:p>
            <a:r>
              <a:rPr lang="en-US" dirty="0"/>
              <a:t>Political platform</a:t>
            </a:r>
          </a:p>
          <a:p>
            <a:r>
              <a:rPr lang="en-US" dirty="0"/>
              <a:t>Public health decisions</a:t>
            </a:r>
          </a:p>
          <a:p>
            <a:r>
              <a:rPr lang="en-US" dirty="0"/>
              <a:t>Urban planning</a:t>
            </a:r>
          </a:p>
          <a:p>
            <a:r>
              <a:rPr lang="en-US" dirty="0"/>
              <a:t>Emergency preparedness, security measures…</a:t>
            </a:r>
          </a:p>
        </p:txBody>
      </p:sp>
    </p:spTree>
    <p:extLst>
      <p:ext uri="{BB962C8B-B14F-4D97-AF65-F5344CB8AC3E}">
        <p14:creationId xmlns:p14="http://schemas.microsoft.com/office/powerpoint/2010/main" val="1648269587"/>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CEF1B-87A8-3B69-23F5-1167176C3C10}"/>
              </a:ext>
            </a:extLst>
          </p:cNvPr>
          <p:cNvSpPr>
            <a:spLocks noGrp="1"/>
          </p:cNvSpPr>
          <p:nvPr>
            <p:ph type="title"/>
          </p:nvPr>
        </p:nvSpPr>
        <p:spPr/>
        <p:txBody>
          <a:bodyPr/>
          <a:lstStyle/>
          <a:p>
            <a:r>
              <a:rPr lang="en-US" dirty="0"/>
              <a:t>Cumulative impact…</a:t>
            </a:r>
          </a:p>
        </p:txBody>
      </p:sp>
      <p:sp>
        <p:nvSpPr>
          <p:cNvPr id="3" name="Text Placeholder 2">
            <a:extLst>
              <a:ext uri="{FF2B5EF4-FFF2-40B4-BE49-F238E27FC236}">
                <a16:creationId xmlns:a16="http://schemas.microsoft.com/office/drawing/2014/main" id="{84B8F764-0FEA-5808-F89E-01E11AE9F8E7}"/>
              </a:ext>
            </a:extLst>
          </p:cNvPr>
          <p:cNvSpPr>
            <a:spLocks noGrp="1"/>
          </p:cNvSpPr>
          <p:nvPr>
            <p:ph type="body" idx="1"/>
          </p:nvPr>
        </p:nvSpPr>
        <p:spPr>
          <a:xfrm>
            <a:off x="669728" y="1366242"/>
            <a:ext cx="4757296" cy="3315146"/>
          </a:xfrm>
        </p:spPr>
        <p:txBody>
          <a:bodyPr/>
          <a:lstStyle/>
          <a:p>
            <a:r>
              <a:rPr lang="en-US" dirty="0"/>
              <a:t>News coverage</a:t>
            </a:r>
          </a:p>
          <a:p>
            <a:r>
              <a:rPr lang="en-US" dirty="0"/>
              <a:t>Products marketed</a:t>
            </a:r>
          </a:p>
          <a:p>
            <a:r>
              <a:rPr lang="en-US" dirty="0"/>
              <a:t>GPS routes</a:t>
            </a:r>
          </a:p>
          <a:p>
            <a:r>
              <a:rPr lang="en-US" dirty="0"/>
              <a:t>Supply chain priority</a:t>
            </a:r>
          </a:p>
          <a:p>
            <a:r>
              <a:rPr lang="en-US" dirty="0"/>
              <a:t>Design features selected….</a:t>
            </a:r>
          </a:p>
        </p:txBody>
      </p:sp>
    </p:spTree>
    <p:extLst>
      <p:ext uri="{BB962C8B-B14F-4D97-AF65-F5344CB8AC3E}">
        <p14:creationId xmlns:p14="http://schemas.microsoft.com/office/powerpoint/2010/main" val="3017359467"/>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40187-8FB7-CA7B-B0D3-FE1536FEA51A}"/>
              </a:ext>
            </a:extLst>
          </p:cNvPr>
          <p:cNvSpPr>
            <a:spLocks noGrp="1"/>
          </p:cNvSpPr>
          <p:nvPr>
            <p:ph type="title"/>
          </p:nvPr>
        </p:nvSpPr>
        <p:spPr/>
        <p:txBody>
          <a:bodyPr/>
          <a:lstStyle/>
          <a:p>
            <a:r>
              <a:rPr lang="en-US" dirty="0"/>
              <a:t>Bad, unfair, inaccurate decisions</a:t>
            </a:r>
          </a:p>
        </p:txBody>
      </p:sp>
    </p:spTree>
    <p:extLst>
      <p:ext uri="{BB962C8B-B14F-4D97-AF65-F5344CB8AC3E}">
        <p14:creationId xmlns:p14="http://schemas.microsoft.com/office/powerpoint/2010/main" val="190194717"/>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E5974-5168-DF1E-9AC9-3551B9808C3A}"/>
              </a:ext>
            </a:extLst>
          </p:cNvPr>
          <p:cNvSpPr>
            <a:spLocks noGrp="1"/>
          </p:cNvSpPr>
          <p:nvPr>
            <p:ph type="title"/>
          </p:nvPr>
        </p:nvSpPr>
        <p:spPr/>
        <p:txBody>
          <a:bodyPr/>
          <a:lstStyle/>
          <a:p>
            <a:r>
              <a:rPr lang="en-US" dirty="0"/>
              <a:t>Subject to false flagging in suspicion systems</a:t>
            </a:r>
          </a:p>
        </p:txBody>
      </p:sp>
    </p:spTree>
    <p:extLst>
      <p:ext uri="{BB962C8B-B14F-4D97-AF65-F5344CB8AC3E}">
        <p14:creationId xmlns:p14="http://schemas.microsoft.com/office/powerpoint/2010/main" val="4152545436"/>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B2E9E-891A-A64E-1BED-C0E458A5FB23}"/>
              </a:ext>
            </a:extLst>
          </p:cNvPr>
          <p:cNvSpPr>
            <a:spLocks noGrp="1"/>
          </p:cNvSpPr>
          <p:nvPr>
            <p:ph type="title"/>
          </p:nvPr>
        </p:nvSpPr>
        <p:spPr/>
        <p:txBody>
          <a:bodyPr/>
          <a:lstStyle/>
          <a:p>
            <a:r>
              <a:rPr lang="en-US" dirty="0"/>
              <a:t>Harm and incident databases</a:t>
            </a:r>
          </a:p>
        </p:txBody>
      </p:sp>
      <p:sp>
        <p:nvSpPr>
          <p:cNvPr id="3" name="Text Placeholder 2">
            <a:extLst>
              <a:ext uri="{FF2B5EF4-FFF2-40B4-BE49-F238E27FC236}">
                <a16:creationId xmlns:a16="http://schemas.microsoft.com/office/drawing/2014/main" id="{6E4AE6BD-2C8D-C33F-A9DA-629B9BB4F549}"/>
              </a:ext>
            </a:extLst>
          </p:cNvPr>
          <p:cNvSpPr>
            <a:spLocks noGrp="1"/>
          </p:cNvSpPr>
          <p:nvPr>
            <p:ph type="body" idx="1"/>
          </p:nvPr>
        </p:nvSpPr>
        <p:spPr>
          <a:xfrm>
            <a:off x="669726" y="1272480"/>
            <a:ext cx="7804547" cy="3315146"/>
          </a:xfrm>
        </p:spPr>
        <p:txBody>
          <a:bodyPr/>
          <a:lstStyle/>
          <a:p>
            <a:r>
              <a:rPr lang="en-US" sz="2400" dirty="0"/>
              <a:t>Disproportionate reports related to disability</a:t>
            </a:r>
          </a:p>
          <a:p>
            <a:r>
              <a:rPr lang="en-US" sz="2400" dirty="0"/>
              <a:t>Examples: parents with disabilities falsely flagged as unfit, false positive tax audits, false positive security flagging, excluded from optima filtering in employment and education, biased credit and asset rating, unfairly denied mortgage and loans, unfairly high insurance rates, </a:t>
            </a:r>
            <a:r>
              <a:rPr lang="en-US" sz="2400" dirty="0" err="1"/>
              <a:t>depriortization</a:t>
            </a:r>
            <a:r>
              <a:rPr lang="en-US" sz="2400" dirty="0"/>
              <a:t> of relevant information, iatrogenic death and illness…</a:t>
            </a:r>
          </a:p>
        </p:txBody>
      </p:sp>
    </p:spTree>
    <p:extLst>
      <p:ext uri="{BB962C8B-B14F-4D97-AF65-F5344CB8AC3E}">
        <p14:creationId xmlns:p14="http://schemas.microsoft.com/office/powerpoint/2010/main" val="1033074637"/>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B50EE-10BA-614A-BBA5-A4064028D186}"/>
              </a:ext>
            </a:extLst>
          </p:cNvPr>
          <p:cNvSpPr>
            <a:spLocks noGrp="1"/>
          </p:cNvSpPr>
          <p:nvPr>
            <p:ph type="title"/>
          </p:nvPr>
        </p:nvSpPr>
        <p:spPr/>
        <p:txBody>
          <a:bodyPr/>
          <a:lstStyle/>
          <a:p>
            <a:r>
              <a:rPr lang="en-US" dirty="0"/>
              <a:t>Privacy protections</a:t>
            </a:r>
          </a:p>
        </p:txBody>
      </p:sp>
      <p:sp>
        <p:nvSpPr>
          <p:cNvPr id="3" name="Text Placeholder 2">
            <a:extLst>
              <a:ext uri="{FF2B5EF4-FFF2-40B4-BE49-F238E27FC236}">
                <a16:creationId xmlns:a16="http://schemas.microsoft.com/office/drawing/2014/main" id="{76BB94AF-5C87-334D-8264-F27EA512505E}"/>
              </a:ext>
            </a:extLst>
          </p:cNvPr>
          <p:cNvSpPr>
            <a:spLocks noGrp="1"/>
          </p:cNvSpPr>
          <p:nvPr>
            <p:ph type="body" idx="1"/>
          </p:nvPr>
        </p:nvSpPr>
        <p:spPr/>
        <p:txBody>
          <a:bodyPr/>
          <a:lstStyle/>
          <a:p>
            <a:r>
              <a:rPr lang="en-US" dirty="0"/>
              <a:t>Privacy bartered for essential services</a:t>
            </a:r>
          </a:p>
          <a:p>
            <a:r>
              <a:rPr lang="en-US" dirty="0"/>
              <a:t>Privacy protections don’t work</a:t>
            </a:r>
          </a:p>
          <a:p>
            <a:r>
              <a:rPr lang="en-US" dirty="0"/>
              <a:t>Privacy protections eliminate helpful data</a:t>
            </a:r>
          </a:p>
          <a:p>
            <a:r>
              <a:rPr lang="en-US" dirty="0"/>
              <a:t>Recovery from data abuse &amp; misuse absent</a:t>
            </a:r>
          </a:p>
          <a:p>
            <a:pPr marL="0" indent="0">
              <a:buNone/>
            </a:pPr>
            <a:endParaRPr lang="en-US" dirty="0"/>
          </a:p>
        </p:txBody>
      </p:sp>
      <p:pic>
        <p:nvPicPr>
          <p:cNvPr id="4" name="Picture 3" descr="A picture of penguins with one that is very unique in colour and shape.">
            <a:extLst>
              <a:ext uri="{FF2B5EF4-FFF2-40B4-BE49-F238E27FC236}">
                <a16:creationId xmlns:a16="http://schemas.microsoft.com/office/drawing/2014/main" id="{DF968690-39AF-86DF-0AE5-0088F55EBC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18007" y="1756967"/>
            <a:ext cx="1792007" cy="1008004"/>
          </a:xfrm>
          <a:prstGeom prst="rect">
            <a:avLst/>
          </a:prstGeom>
        </p:spPr>
      </p:pic>
    </p:spTree>
    <p:extLst>
      <p:ext uri="{BB962C8B-B14F-4D97-AF65-F5344CB8AC3E}">
        <p14:creationId xmlns:p14="http://schemas.microsoft.com/office/powerpoint/2010/main" val="800871636"/>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A880F-0DBF-0614-1E83-AEF3294B275B}"/>
              </a:ext>
            </a:extLst>
          </p:cNvPr>
          <p:cNvSpPr>
            <a:spLocks noGrp="1"/>
          </p:cNvSpPr>
          <p:nvPr>
            <p:ph type="title"/>
          </p:nvPr>
        </p:nvSpPr>
        <p:spPr>
          <a:xfrm>
            <a:off x="600075" y="1701106"/>
            <a:ext cx="8129588" cy="1741289"/>
          </a:xfrm>
        </p:spPr>
        <p:txBody>
          <a:bodyPr>
            <a:normAutofit fontScale="90000"/>
          </a:bodyPr>
          <a:lstStyle/>
          <a:p>
            <a:r>
              <a:rPr lang="en-US" dirty="0"/>
              <a:t>Statistical reasoning </a:t>
            </a:r>
            <a:br>
              <a:rPr lang="en-US" dirty="0"/>
            </a:br>
            <a:r>
              <a:rPr lang="en-US" dirty="0"/>
              <a:t>as the means of making decisions </a:t>
            </a:r>
            <a:br>
              <a:rPr lang="en-US" dirty="0"/>
            </a:br>
            <a:r>
              <a:rPr lang="en-US" dirty="0"/>
              <a:t>does harm</a:t>
            </a:r>
          </a:p>
        </p:txBody>
      </p:sp>
    </p:spTree>
    <p:extLst>
      <p:ext uri="{BB962C8B-B14F-4D97-AF65-F5344CB8AC3E}">
        <p14:creationId xmlns:p14="http://schemas.microsoft.com/office/powerpoint/2010/main" val="27128855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9154F-0224-EC58-925F-0BBD71049989}"/>
              </a:ext>
            </a:extLst>
          </p:cNvPr>
          <p:cNvSpPr>
            <a:spLocks noGrp="1"/>
          </p:cNvSpPr>
          <p:nvPr>
            <p:ph type="title"/>
          </p:nvPr>
        </p:nvSpPr>
        <p:spPr/>
        <p:txBody>
          <a:bodyPr>
            <a:normAutofit fontScale="90000"/>
          </a:bodyPr>
          <a:lstStyle/>
          <a:p>
            <a:r>
              <a:rPr lang="en-US" dirty="0"/>
              <a:t>“for most people, technology makes things </a:t>
            </a:r>
            <a:r>
              <a:rPr lang="en-US" b="1" dirty="0"/>
              <a:t>convenient</a:t>
            </a:r>
            <a:r>
              <a:rPr lang="en-US" dirty="0"/>
              <a:t>, </a:t>
            </a:r>
            <a:br>
              <a:rPr lang="en-US" dirty="0"/>
            </a:br>
            <a:br>
              <a:rPr lang="en-US" dirty="0"/>
            </a:br>
            <a:r>
              <a:rPr lang="en-US" dirty="0"/>
              <a:t>if you have a disability, technology makes things </a:t>
            </a:r>
            <a:r>
              <a:rPr lang="en-US" b="1" dirty="0"/>
              <a:t>possible</a:t>
            </a:r>
            <a:r>
              <a:rPr lang="en-US" dirty="0"/>
              <a:t>.” </a:t>
            </a:r>
          </a:p>
        </p:txBody>
      </p:sp>
    </p:spTree>
    <p:extLst>
      <p:ext uri="{BB962C8B-B14F-4D97-AF65-F5344CB8AC3E}">
        <p14:creationId xmlns:p14="http://schemas.microsoft.com/office/powerpoint/2010/main" val="3120531628"/>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57487-ED31-738A-628E-253E63B31ABC}"/>
              </a:ext>
            </a:extLst>
          </p:cNvPr>
          <p:cNvSpPr>
            <a:spLocks noGrp="1"/>
          </p:cNvSpPr>
          <p:nvPr>
            <p:ph type="title"/>
          </p:nvPr>
        </p:nvSpPr>
        <p:spPr>
          <a:xfrm>
            <a:off x="328613" y="1701106"/>
            <a:ext cx="8815387" cy="1741289"/>
          </a:xfrm>
        </p:spPr>
        <p:txBody>
          <a:bodyPr>
            <a:normAutofit fontScale="90000"/>
          </a:bodyPr>
          <a:lstStyle/>
          <a:p>
            <a:r>
              <a:rPr lang="en-US" dirty="0"/>
              <a:t>Assuming that what we know about the majority applies to the minority does harm</a:t>
            </a:r>
          </a:p>
        </p:txBody>
      </p:sp>
    </p:spTree>
    <p:extLst>
      <p:ext uri="{BB962C8B-B14F-4D97-AF65-F5344CB8AC3E}">
        <p14:creationId xmlns:p14="http://schemas.microsoft.com/office/powerpoint/2010/main" val="1426877464"/>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F616B-3D85-CFC9-3114-4E4D5A21607A}"/>
              </a:ext>
            </a:extLst>
          </p:cNvPr>
          <p:cNvSpPr>
            <a:spLocks noGrp="1"/>
          </p:cNvSpPr>
          <p:nvPr>
            <p:ph type="title"/>
          </p:nvPr>
        </p:nvSpPr>
        <p:spPr/>
        <p:txBody>
          <a:bodyPr/>
          <a:lstStyle/>
          <a:p>
            <a:r>
              <a:rPr lang="en-US" dirty="0"/>
              <a:t>More than…</a:t>
            </a:r>
          </a:p>
        </p:txBody>
      </p:sp>
      <p:sp>
        <p:nvSpPr>
          <p:cNvPr id="3" name="Text Placeholder 2">
            <a:extLst>
              <a:ext uri="{FF2B5EF4-FFF2-40B4-BE49-F238E27FC236}">
                <a16:creationId xmlns:a16="http://schemas.microsoft.com/office/drawing/2014/main" id="{4275E64F-584A-B508-4015-46B2090F8A47}"/>
              </a:ext>
            </a:extLst>
          </p:cNvPr>
          <p:cNvSpPr>
            <a:spLocks noGrp="1"/>
          </p:cNvSpPr>
          <p:nvPr>
            <p:ph type="body" idx="1"/>
          </p:nvPr>
        </p:nvSpPr>
        <p:spPr/>
        <p:txBody>
          <a:bodyPr/>
          <a:lstStyle/>
          <a:p>
            <a:r>
              <a:rPr lang="en-US" dirty="0"/>
              <a:t>Addressing data gaps</a:t>
            </a:r>
          </a:p>
          <a:p>
            <a:r>
              <a:rPr lang="en-US" dirty="0"/>
              <a:t>Removing human bias from algorithms</a:t>
            </a:r>
          </a:p>
          <a:p>
            <a:r>
              <a:rPr lang="en-US" dirty="0"/>
              <a:t>Removing stereotypes from labels and proxies</a:t>
            </a:r>
          </a:p>
        </p:txBody>
      </p:sp>
    </p:spTree>
    <p:extLst>
      <p:ext uri="{BB962C8B-B14F-4D97-AF65-F5344CB8AC3E}">
        <p14:creationId xmlns:p14="http://schemas.microsoft.com/office/powerpoint/2010/main" val="1089557069"/>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2B702-EC3C-BD28-6257-2A6517E76242}"/>
              </a:ext>
            </a:extLst>
          </p:cNvPr>
          <p:cNvSpPr>
            <a:spLocks noGrp="1"/>
          </p:cNvSpPr>
          <p:nvPr>
            <p:ph type="title"/>
          </p:nvPr>
        </p:nvSpPr>
        <p:spPr/>
        <p:txBody>
          <a:bodyPr>
            <a:normAutofit fontScale="90000"/>
          </a:bodyPr>
          <a:lstStyle/>
          <a:p>
            <a:r>
              <a:rPr lang="en-US" dirty="0"/>
              <a:t>Statistical Discrimination in AI Ethics Measures</a:t>
            </a:r>
          </a:p>
        </p:txBody>
      </p:sp>
      <p:sp>
        <p:nvSpPr>
          <p:cNvPr id="3" name="Text Placeholder 2">
            <a:extLst>
              <a:ext uri="{FF2B5EF4-FFF2-40B4-BE49-F238E27FC236}">
                <a16:creationId xmlns:a16="http://schemas.microsoft.com/office/drawing/2014/main" id="{C3B43682-D4CB-CCCF-F07E-76761B326CB7}"/>
              </a:ext>
            </a:extLst>
          </p:cNvPr>
          <p:cNvSpPr>
            <a:spLocks noGrp="1"/>
          </p:cNvSpPr>
          <p:nvPr>
            <p:ph type="body" idx="1"/>
          </p:nvPr>
        </p:nvSpPr>
        <p:spPr/>
        <p:txBody>
          <a:bodyPr/>
          <a:lstStyle/>
          <a:p>
            <a:r>
              <a:rPr lang="en-US" dirty="0"/>
              <a:t>Insignificant when determining metrics and thresholds</a:t>
            </a:r>
          </a:p>
          <a:p>
            <a:r>
              <a:rPr lang="en-US" dirty="0"/>
              <a:t>Invisible or insignificant in error testing (Rich Caruana)</a:t>
            </a:r>
          </a:p>
          <a:p>
            <a:pPr marL="0" indent="0">
              <a:buNone/>
            </a:pPr>
            <a:endParaRPr lang="en-US" dirty="0"/>
          </a:p>
        </p:txBody>
      </p:sp>
    </p:spTree>
    <p:extLst>
      <p:ext uri="{BB962C8B-B14F-4D97-AF65-F5344CB8AC3E}">
        <p14:creationId xmlns:p14="http://schemas.microsoft.com/office/powerpoint/2010/main" val="1126799285"/>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AAA8E-3FC5-0F4E-8AF7-2C9D723E9D51}"/>
              </a:ext>
            </a:extLst>
          </p:cNvPr>
          <p:cNvSpPr>
            <a:spLocks noGrp="1"/>
          </p:cNvSpPr>
          <p:nvPr>
            <p:ph type="title"/>
          </p:nvPr>
        </p:nvSpPr>
        <p:spPr/>
        <p:txBody>
          <a:bodyPr/>
          <a:lstStyle/>
          <a:p>
            <a:r>
              <a:rPr lang="en-US" dirty="0"/>
              <a:t>AI ethics auditing tools</a:t>
            </a:r>
          </a:p>
        </p:txBody>
      </p:sp>
      <p:sp>
        <p:nvSpPr>
          <p:cNvPr id="3" name="Text Placeholder 2">
            <a:extLst>
              <a:ext uri="{FF2B5EF4-FFF2-40B4-BE49-F238E27FC236}">
                <a16:creationId xmlns:a16="http://schemas.microsoft.com/office/drawing/2014/main" id="{B1863317-E6BD-AB4E-8532-5FD6A856AAA2}"/>
              </a:ext>
            </a:extLst>
          </p:cNvPr>
          <p:cNvSpPr>
            <a:spLocks noGrp="1"/>
          </p:cNvSpPr>
          <p:nvPr>
            <p:ph type="body" idx="1"/>
          </p:nvPr>
        </p:nvSpPr>
        <p:spPr>
          <a:xfrm>
            <a:off x="669728" y="1366242"/>
            <a:ext cx="6188272" cy="3315146"/>
          </a:xfrm>
        </p:spPr>
        <p:txBody>
          <a:bodyPr/>
          <a:lstStyle/>
          <a:p>
            <a:r>
              <a:rPr lang="en-US" dirty="0"/>
              <a:t>Cluster analysis &amp; comparison</a:t>
            </a:r>
          </a:p>
          <a:p>
            <a:r>
              <a:rPr lang="en-US" dirty="0"/>
              <a:t>No disability data cluster</a:t>
            </a:r>
          </a:p>
          <a:p>
            <a:r>
              <a:rPr lang="en-US" dirty="0"/>
              <a:t>Don’t detect bias against outliers or small minorities</a:t>
            </a:r>
          </a:p>
          <a:p>
            <a:r>
              <a:rPr lang="en-US" dirty="0"/>
              <a:t>“Falling through cracks and stranded at edges” of bounded clusters</a:t>
            </a:r>
          </a:p>
        </p:txBody>
      </p:sp>
      <p:pic>
        <p:nvPicPr>
          <p:cNvPr id="6" name="Picture 4" descr="The multivariate scatterplot or starburst bounded groupings or clustered marked off. ">
            <a:extLst>
              <a:ext uri="{FF2B5EF4-FFF2-40B4-BE49-F238E27FC236}">
                <a16:creationId xmlns:a16="http://schemas.microsoft.com/office/drawing/2014/main" id="{40321741-9F5C-7747-8877-56CE3FBC05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35659" y="1096340"/>
            <a:ext cx="2082210" cy="2020362"/>
          </a:xfrm>
          <a:prstGeom prst="rect">
            <a:avLst/>
          </a:prstGeom>
          <a:ln w="12700">
            <a:miter lim="400000"/>
          </a:ln>
        </p:spPr>
      </p:pic>
      <p:pic>
        <p:nvPicPr>
          <p:cNvPr id="5" name="Picture 2" descr="A picture of an individual stranded at the edges. ">
            <a:extLst>
              <a:ext uri="{FF2B5EF4-FFF2-40B4-BE49-F238E27FC236}">
                <a16:creationId xmlns:a16="http://schemas.microsoft.com/office/drawing/2014/main" id="{3A780900-62DF-0042-B2A8-85D433B51D7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35619" y="2908642"/>
            <a:ext cx="2082211" cy="1170455"/>
          </a:xfrm>
          <a:prstGeom prst="rect">
            <a:avLst/>
          </a:prstGeom>
          <a:ln w="12700">
            <a:miter lim="400000"/>
          </a:ln>
        </p:spPr>
      </p:pic>
    </p:spTree>
    <p:extLst>
      <p:ext uri="{BB962C8B-B14F-4D97-AF65-F5344CB8AC3E}">
        <p14:creationId xmlns:p14="http://schemas.microsoft.com/office/powerpoint/2010/main" val="3763032379"/>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2CECD-6D98-1451-3549-63EB132CA8B3}"/>
              </a:ext>
            </a:extLst>
          </p:cNvPr>
          <p:cNvSpPr>
            <a:spLocks noGrp="1"/>
          </p:cNvSpPr>
          <p:nvPr>
            <p:ph type="title"/>
          </p:nvPr>
        </p:nvSpPr>
        <p:spPr/>
        <p:txBody>
          <a:bodyPr/>
          <a:lstStyle/>
          <a:p>
            <a:r>
              <a:rPr lang="en-US" dirty="0"/>
              <a:t>Invisible in a risk-benefit framework</a:t>
            </a:r>
          </a:p>
        </p:txBody>
      </p:sp>
    </p:spTree>
    <p:extLst>
      <p:ext uri="{BB962C8B-B14F-4D97-AF65-F5344CB8AC3E}">
        <p14:creationId xmlns:p14="http://schemas.microsoft.com/office/powerpoint/2010/main" val="177915271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9CB56-8CB4-76D8-E4E4-F04801432CBC}"/>
              </a:ext>
            </a:extLst>
          </p:cNvPr>
          <p:cNvSpPr>
            <a:spLocks noGrp="1"/>
          </p:cNvSpPr>
          <p:nvPr>
            <p:ph type="title"/>
          </p:nvPr>
        </p:nvSpPr>
        <p:spPr/>
        <p:txBody>
          <a:bodyPr/>
          <a:lstStyle/>
          <a:p>
            <a:r>
              <a:rPr lang="en-US" dirty="0"/>
              <a:t>“an anomaly”</a:t>
            </a:r>
            <a:br>
              <a:rPr lang="en-US" dirty="0"/>
            </a:br>
            <a:r>
              <a:rPr lang="en-US" dirty="0"/>
              <a:t>“merely an anecdote” </a:t>
            </a:r>
          </a:p>
        </p:txBody>
      </p:sp>
    </p:spTree>
    <p:extLst>
      <p:ext uri="{BB962C8B-B14F-4D97-AF65-F5344CB8AC3E}">
        <p14:creationId xmlns:p14="http://schemas.microsoft.com/office/powerpoint/2010/main" val="973319306"/>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349BF-7380-F53D-B067-0C651F8B5A31}"/>
              </a:ext>
            </a:extLst>
          </p:cNvPr>
          <p:cNvSpPr>
            <a:spLocks noGrp="1"/>
          </p:cNvSpPr>
          <p:nvPr>
            <p:ph type="title"/>
          </p:nvPr>
        </p:nvSpPr>
        <p:spPr/>
        <p:txBody>
          <a:bodyPr/>
          <a:lstStyle/>
          <a:p>
            <a:r>
              <a:rPr lang="en-US" dirty="0"/>
              <a:t>AI in AT Considerations</a:t>
            </a:r>
          </a:p>
        </p:txBody>
      </p:sp>
      <p:sp>
        <p:nvSpPr>
          <p:cNvPr id="3" name="Text Placeholder 2">
            <a:extLst>
              <a:ext uri="{FF2B5EF4-FFF2-40B4-BE49-F238E27FC236}">
                <a16:creationId xmlns:a16="http://schemas.microsoft.com/office/drawing/2014/main" id="{3CA93E79-831F-F845-31E0-2A048A10AF85}"/>
              </a:ext>
            </a:extLst>
          </p:cNvPr>
          <p:cNvSpPr>
            <a:spLocks noGrp="1"/>
          </p:cNvSpPr>
          <p:nvPr>
            <p:ph type="body" idx="1"/>
          </p:nvPr>
        </p:nvSpPr>
        <p:spPr/>
        <p:txBody>
          <a:bodyPr/>
          <a:lstStyle/>
          <a:p>
            <a:pPr marL="234000">
              <a:spcBef>
                <a:spcPts val="1015"/>
              </a:spcBef>
            </a:pPr>
            <a:r>
              <a:rPr lang="en-GB" kern="100" dirty="0">
                <a:effectLst/>
                <a:latin typeface="Aptos" panose="020B0004020202020204" pitchFamily="34" charset="0"/>
                <a:ea typeface="Aptos" panose="020B0004020202020204" pitchFamily="34" charset="0"/>
                <a:cs typeface="Times New Roman" panose="02020603050405020304" pitchFamily="18" charset="0"/>
              </a:rPr>
              <a:t>Privacy breache</a:t>
            </a:r>
            <a:r>
              <a:rPr lang="en-GB" kern="100" dirty="0">
                <a:latin typeface="Aptos" panose="020B0004020202020204" pitchFamily="34" charset="0"/>
                <a:ea typeface="Aptos" panose="020B0004020202020204" pitchFamily="34" charset="0"/>
                <a:cs typeface="Times New Roman" panose="02020603050405020304" pitchFamily="18" charset="0"/>
              </a:rPr>
              <a:t>s </a:t>
            </a:r>
            <a:r>
              <a:rPr lang="en-GB" kern="100" dirty="0">
                <a:effectLst/>
                <a:latin typeface="Aptos" panose="020B0004020202020204" pitchFamily="34" charset="0"/>
                <a:ea typeface="Aptos" panose="020B0004020202020204" pitchFamily="34" charset="0"/>
                <a:cs typeface="Times New Roman" panose="02020603050405020304" pitchFamily="18" charset="0"/>
              </a:rPr>
              <a:t>and data abuse and misuse</a:t>
            </a:r>
            <a:endParaRPr lang="en-CA" kern="100" dirty="0">
              <a:effectLst/>
              <a:latin typeface="Aptos" panose="020B0004020202020204" pitchFamily="34" charset="0"/>
              <a:ea typeface="Aptos" panose="020B0004020202020204" pitchFamily="34" charset="0"/>
              <a:cs typeface="Times New Roman" panose="02020603050405020304" pitchFamily="18" charset="0"/>
            </a:endParaRPr>
          </a:p>
          <a:p>
            <a:pPr marL="234000">
              <a:spcBef>
                <a:spcPts val="1015"/>
              </a:spcBef>
            </a:pPr>
            <a:r>
              <a:rPr lang="en-GB" kern="100" dirty="0">
                <a:effectLst/>
                <a:latin typeface="Aptos" panose="020B0004020202020204" pitchFamily="34" charset="0"/>
                <a:ea typeface="Aptos" panose="020B0004020202020204" pitchFamily="34" charset="0"/>
                <a:cs typeface="Times New Roman" panose="02020603050405020304" pitchFamily="18" charset="0"/>
              </a:rPr>
              <a:t>Surveillance and manipulation</a:t>
            </a:r>
            <a:endParaRPr lang="en-CA" kern="100" dirty="0">
              <a:effectLst/>
              <a:latin typeface="Aptos" panose="020B0004020202020204" pitchFamily="34" charset="0"/>
              <a:ea typeface="Aptos" panose="020B0004020202020204" pitchFamily="34" charset="0"/>
              <a:cs typeface="Times New Roman" panose="02020603050405020304" pitchFamily="18" charset="0"/>
            </a:endParaRPr>
          </a:p>
          <a:p>
            <a:pPr marL="234000">
              <a:spcBef>
                <a:spcPts val="1015"/>
              </a:spcBef>
            </a:pPr>
            <a:r>
              <a:rPr lang="en-GB" kern="100" dirty="0">
                <a:effectLst/>
                <a:latin typeface="Aptos" panose="020B0004020202020204" pitchFamily="34" charset="0"/>
                <a:ea typeface="Aptos" panose="020B0004020202020204" pitchFamily="34" charset="0"/>
                <a:cs typeface="Times New Roman" panose="02020603050405020304" pitchFamily="18" charset="0"/>
              </a:rPr>
              <a:t>Homogenization</a:t>
            </a:r>
            <a:endParaRPr lang="en-CA" kern="100" dirty="0">
              <a:effectLst/>
              <a:latin typeface="Aptos" panose="020B0004020202020204" pitchFamily="34" charset="0"/>
              <a:ea typeface="Aptos" panose="020B0004020202020204" pitchFamily="34" charset="0"/>
              <a:cs typeface="Times New Roman" panose="02020603050405020304" pitchFamily="18" charset="0"/>
            </a:endParaRPr>
          </a:p>
          <a:p>
            <a:pPr marL="234000">
              <a:spcBef>
                <a:spcPts val="1015"/>
              </a:spcBef>
            </a:pPr>
            <a:r>
              <a:rPr lang="en-GB" kern="100" dirty="0">
                <a:effectLst/>
                <a:latin typeface="Aptos" panose="020B0004020202020204" pitchFamily="34" charset="0"/>
                <a:ea typeface="Aptos" panose="020B0004020202020204" pitchFamily="34" charset="0"/>
                <a:cs typeface="Times New Roman" panose="02020603050405020304" pitchFamily="18" charset="0"/>
              </a:rPr>
              <a:t>Statistical discrimination</a:t>
            </a:r>
            <a:endParaRPr lang="en-CA" kern="100" dirty="0">
              <a:effectLst/>
              <a:latin typeface="Aptos" panose="020B0004020202020204" pitchFamily="34" charset="0"/>
              <a:ea typeface="Aptos" panose="020B0004020202020204" pitchFamily="34" charset="0"/>
              <a:cs typeface="Times New Roman" panose="02020603050405020304" pitchFamily="18" charset="0"/>
            </a:endParaRPr>
          </a:p>
          <a:p>
            <a:pPr marL="234000">
              <a:spcBef>
                <a:spcPts val="1015"/>
              </a:spcBef>
            </a:pPr>
            <a:r>
              <a:rPr lang="en-GB" kern="100" dirty="0">
                <a:effectLst/>
                <a:latin typeface="Aptos" panose="020B0004020202020204" pitchFamily="34" charset="0"/>
                <a:ea typeface="Aptos" panose="020B0004020202020204" pitchFamily="34" charset="0"/>
                <a:cs typeface="Times New Roman" panose="02020603050405020304" pitchFamily="18" charset="0"/>
              </a:rPr>
              <a:t>Connectivity</a:t>
            </a:r>
            <a:endParaRPr lang="en-CA" kern="100" dirty="0">
              <a:effectLst/>
              <a:latin typeface="Aptos" panose="020B0004020202020204" pitchFamily="34" charset="0"/>
              <a:ea typeface="Aptos" panose="020B0004020202020204" pitchFamily="34" charset="0"/>
              <a:cs typeface="Times New Roman" panose="02020603050405020304" pitchFamily="18" charset="0"/>
            </a:endParaRPr>
          </a:p>
          <a:p>
            <a:pPr marL="234000">
              <a:spcBef>
                <a:spcPts val="1015"/>
              </a:spcBef>
            </a:pPr>
            <a:r>
              <a:rPr lang="en-GB" kern="100" dirty="0">
                <a:effectLst/>
                <a:latin typeface="Aptos" panose="020B0004020202020204" pitchFamily="34" charset="0"/>
                <a:ea typeface="Aptos" panose="020B0004020202020204" pitchFamily="34" charset="0"/>
                <a:cs typeface="Times New Roman" panose="02020603050405020304" pitchFamily="18" charset="0"/>
              </a:rPr>
              <a:t>Hallucination</a:t>
            </a:r>
            <a:endParaRPr lang="en-CA"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75801680"/>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B86B4-9C16-2D48-DA10-3CD914E2C3F8}"/>
              </a:ext>
            </a:extLst>
          </p:cNvPr>
          <p:cNvSpPr>
            <a:spLocks noGrp="1"/>
          </p:cNvSpPr>
          <p:nvPr>
            <p:ph type="title"/>
          </p:nvPr>
        </p:nvSpPr>
        <p:spPr/>
        <p:txBody>
          <a:bodyPr/>
          <a:lstStyle/>
          <a:p>
            <a:r>
              <a:rPr lang="en-US" dirty="0"/>
              <a:t>Privacy Breaches</a:t>
            </a:r>
          </a:p>
        </p:txBody>
      </p:sp>
      <p:sp>
        <p:nvSpPr>
          <p:cNvPr id="3" name="Text Placeholder 2">
            <a:extLst>
              <a:ext uri="{FF2B5EF4-FFF2-40B4-BE49-F238E27FC236}">
                <a16:creationId xmlns:a16="http://schemas.microsoft.com/office/drawing/2014/main" id="{BFC4E936-3A4C-FBC9-C7E5-B0101A236D64}"/>
              </a:ext>
            </a:extLst>
          </p:cNvPr>
          <p:cNvSpPr>
            <a:spLocks noGrp="1"/>
          </p:cNvSpPr>
          <p:nvPr>
            <p:ph type="body" idx="1"/>
          </p:nvPr>
        </p:nvSpPr>
        <p:spPr/>
        <p:txBody>
          <a:bodyPr/>
          <a:lstStyle/>
          <a:p>
            <a:r>
              <a:rPr lang="en-US" dirty="0"/>
              <a:t>Inaccessible terms of service</a:t>
            </a:r>
          </a:p>
          <a:p>
            <a:r>
              <a:rPr lang="en-US" dirty="0"/>
              <a:t>Data sharing</a:t>
            </a:r>
          </a:p>
          <a:p>
            <a:r>
              <a:rPr lang="en-US" dirty="0"/>
              <a:t>Cloud AI vs. on-device AI</a:t>
            </a:r>
          </a:p>
        </p:txBody>
      </p:sp>
    </p:spTree>
    <p:extLst>
      <p:ext uri="{BB962C8B-B14F-4D97-AF65-F5344CB8AC3E}">
        <p14:creationId xmlns:p14="http://schemas.microsoft.com/office/powerpoint/2010/main" val="3321828609"/>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9280B-7671-9EBC-EED3-8034E4C5AC2E}"/>
              </a:ext>
            </a:extLst>
          </p:cNvPr>
          <p:cNvSpPr>
            <a:spLocks noGrp="1"/>
          </p:cNvSpPr>
          <p:nvPr>
            <p:ph type="title"/>
          </p:nvPr>
        </p:nvSpPr>
        <p:spPr/>
        <p:txBody>
          <a:bodyPr/>
          <a:lstStyle/>
          <a:p>
            <a:r>
              <a:rPr lang="en-US" dirty="0"/>
              <a:t>Surveillance &amp; manipulation</a:t>
            </a:r>
          </a:p>
        </p:txBody>
      </p:sp>
      <p:sp>
        <p:nvSpPr>
          <p:cNvPr id="3" name="Text Placeholder 2">
            <a:extLst>
              <a:ext uri="{FF2B5EF4-FFF2-40B4-BE49-F238E27FC236}">
                <a16:creationId xmlns:a16="http://schemas.microsoft.com/office/drawing/2014/main" id="{6ED305FD-062B-23CA-90A2-C121F835D1A0}"/>
              </a:ext>
            </a:extLst>
          </p:cNvPr>
          <p:cNvSpPr>
            <a:spLocks noGrp="1"/>
          </p:cNvSpPr>
          <p:nvPr>
            <p:ph type="body" idx="1"/>
          </p:nvPr>
        </p:nvSpPr>
        <p:spPr/>
        <p:txBody>
          <a:bodyPr/>
          <a:lstStyle/>
          <a:p>
            <a:r>
              <a:rPr lang="en-US" dirty="0"/>
              <a:t>AT user and others</a:t>
            </a:r>
          </a:p>
          <a:p>
            <a:r>
              <a:rPr lang="en-US" dirty="0"/>
              <a:t>Targeted advertising</a:t>
            </a:r>
          </a:p>
          <a:p>
            <a:r>
              <a:rPr lang="en-US" dirty="0"/>
              <a:t>Stereotypical optimization metrics</a:t>
            </a:r>
          </a:p>
        </p:txBody>
      </p:sp>
    </p:spTree>
    <p:extLst>
      <p:ext uri="{BB962C8B-B14F-4D97-AF65-F5344CB8AC3E}">
        <p14:creationId xmlns:p14="http://schemas.microsoft.com/office/powerpoint/2010/main" val="2723850712"/>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FDEED-D9FF-4ACF-D876-E4B0139C0387}"/>
              </a:ext>
            </a:extLst>
          </p:cNvPr>
          <p:cNvSpPr>
            <a:spLocks noGrp="1"/>
          </p:cNvSpPr>
          <p:nvPr>
            <p:ph type="title"/>
          </p:nvPr>
        </p:nvSpPr>
        <p:spPr/>
        <p:txBody>
          <a:bodyPr/>
          <a:lstStyle/>
          <a:p>
            <a:r>
              <a:rPr lang="en-US" dirty="0"/>
              <a:t>Homogenization</a:t>
            </a:r>
          </a:p>
        </p:txBody>
      </p:sp>
      <p:sp>
        <p:nvSpPr>
          <p:cNvPr id="3" name="Text Placeholder 2">
            <a:extLst>
              <a:ext uri="{FF2B5EF4-FFF2-40B4-BE49-F238E27FC236}">
                <a16:creationId xmlns:a16="http://schemas.microsoft.com/office/drawing/2014/main" id="{8CDA012F-94EC-1808-DF84-F8277DDB2CF2}"/>
              </a:ext>
            </a:extLst>
          </p:cNvPr>
          <p:cNvSpPr>
            <a:spLocks noGrp="1"/>
          </p:cNvSpPr>
          <p:nvPr>
            <p:ph type="body" idx="1"/>
          </p:nvPr>
        </p:nvSpPr>
        <p:spPr/>
        <p:txBody>
          <a:bodyPr/>
          <a:lstStyle/>
          <a:p>
            <a:r>
              <a:rPr lang="en-US" dirty="0"/>
              <a:t>Impact of “being typical”</a:t>
            </a:r>
          </a:p>
          <a:p>
            <a:r>
              <a:rPr lang="en-US" dirty="0"/>
              <a:t>Loss of differentiation</a:t>
            </a:r>
          </a:p>
          <a:p>
            <a:pPr marL="0" indent="0">
              <a:buNone/>
            </a:pPr>
            <a:endParaRPr lang="en-US" dirty="0"/>
          </a:p>
        </p:txBody>
      </p:sp>
    </p:spTree>
    <p:extLst>
      <p:ext uri="{BB962C8B-B14F-4D97-AF65-F5344CB8AC3E}">
        <p14:creationId xmlns:p14="http://schemas.microsoft.com/office/powerpoint/2010/main" val="42118490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76DF7-FB66-4BDA-250B-A409414B89D0}"/>
              </a:ext>
            </a:extLst>
          </p:cNvPr>
          <p:cNvSpPr>
            <a:spLocks noGrp="1"/>
          </p:cNvSpPr>
          <p:nvPr>
            <p:ph type="title"/>
          </p:nvPr>
        </p:nvSpPr>
        <p:spPr/>
        <p:txBody>
          <a:bodyPr>
            <a:normAutofit fontScale="90000"/>
          </a:bodyPr>
          <a:lstStyle/>
          <a:p>
            <a:pPr algn="l"/>
            <a:r>
              <a:rPr lang="en-US" dirty="0"/>
              <a:t>To speak, read, write, learn,</a:t>
            </a:r>
            <a:br>
              <a:rPr lang="en-US" dirty="0"/>
            </a:br>
            <a:r>
              <a:rPr lang="en-US" dirty="0"/>
              <a:t>effect the world, </a:t>
            </a:r>
            <a:br>
              <a:rPr lang="en-US" dirty="0"/>
            </a:br>
            <a:r>
              <a:rPr lang="en-US" dirty="0"/>
              <a:t>navigate the world, </a:t>
            </a:r>
            <a:br>
              <a:rPr lang="en-US" dirty="0"/>
            </a:br>
            <a:r>
              <a:rPr lang="en-US" dirty="0"/>
              <a:t>eat, </a:t>
            </a:r>
            <a:br>
              <a:rPr lang="en-US" dirty="0"/>
            </a:br>
            <a:r>
              <a:rPr lang="en-US" dirty="0"/>
              <a:t>express love, </a:t>
            </a:r>
            <a:br>
              <a:rPr lang="en-US" dirty="0"/>
            </a:br>
            <a:r>
              <a:rPr lang="en-US" dirty="0"/>
              <a:t>remember, plan, </a:t>
            </a:r>
            <a:br>
              <a:rPr lang="en-US" dirty="0"/>
            </a:br>
            <a:r>
              <a:rPr lang="en-US" dirty="0"/>
              <a:t>breathe, ….live</a:t>
            </a:r>
          </a:p>
        </p:txBody>
      </p:sp>
    </p:spTree>
    <p:extLst>
      <p:ext uri="{BB962C8B-B14F-4D97-AF65-F5344CB8AC3E}">
        <p14:creationId xmlns:p14="http://schemas.microsoft.com/office/powerpoint/2010/main" val="1380791122"/>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8E230-758D-E0D9-FB7C-F9EF3544E692}"/>
              </a:ext>
            </a:extLst>
          </p:cNvPr>
          <p:cNvSpPr>
            <a:spLocks noGrp="1"/>
          </p:cNvSpPr>
          <p:nvPr>
            <p:ph type="title"/>
          </p:nvPr>
        </p:nvSpPr>
        <p:spPr/>
        <p:txBody>
          <a:bodyPr/>
          <a:lstStyle/>
          <a:p>
            <a:r>
              <a:rPr lang="en-US" dirty="0"/>
              <a:t>Statistical Discrimination</a:t>
            </a:r>
          </a:p>
        </p:txBody>
      </p:sp>
      <p:sp>
        <p:nvSpPr>
          <p:cNvPr id="3" name="Text Placeholder 2">
            <a:extLst>
              <a:ext uri="{FF2B5EF4-FFF2-40B4-BE49-F238E27FC236}">
                <a16:creationId xmlns:a16="http://schemas.microsoft.com/office/drawing/2014/main" id="{D89303E7-CCE8-949B-F967-8C293B61A067}"/>
              </a:ext>
            </a:extLst>
          </p:cNvPr>
          <p:cNvSpPr>
            <a:spLocks noGrp="1"/>
          </p:cNvSpPr>
          <p:nvPr>
            <p:ph type="body" idx="1"/>
          </p:nvPr>
        </p:nvSpPr>
        <p:spPr/>
        <p:txBody>
          <a:bodyPr/>
          <a:lstStyle/>
          <a:p>
            <a:r>
              <a:rPr lang="en-US" dirty="0"/>
              <a:t>Works the worst for people that need it the most</a:t>
            </a:r>
          </a:p>
          <a:p>
            <a:r>
              <a:rPr lang="en-US" dirty="0"/>
              <a:t>Assumed accommodation</a:t>
            </a:r>
          </a:p>
        </p:txBody>
      </p:sp>
    </p:spTree>
    <p:extLst>
      <p:ext uri="{BB962C8B-B14F-4D97-AF65-F5344CB8AC3E}">
        <p14:creationId xmlns:p14="http://schemas.microsoft.com/office/powerpoint/2010/main" val="1906610167"/>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BD300-499F-69CC-6FE6-6D690BF60901}"/>
              </a:ext>
            </a:extLst>
          </p:cNvPr>
          <p:cNvSpPr>
            <a:spLocks noGrp="1"/>
          </p:cNvSpPr>
          <p:nvPr>
            <p:ph type="title"/>
          </p:nvPr>
        </p:nvSpPr>
        <p:spPr/>
        <p:txBody>
          <a:bodyPr/>
          <a:lstStyle/>
          <a:p>
            <a:r>
              <a:rPr lang="en-US" dirty="0"/>
              <a:t>Connectivity</a:t>
            </a:r>
          </a:p>
        </p:txBody>
      </p:sp>
      <p:sp>
        <p:nvSpPr>
          <p:cNvPr id="3" name="Text Placeholder 2">
            <a:extLst>
              <a:ext uri="{FF2B5EF4-FFF2-40B4-BE49-F238E27FC236}">
                <a16:creationId xmlns:a16="http://schemas.microsoft.com/office/drawing/2014/main" id="{305755C0-66C6-D287-7AED-788DB26B056B}"/>
              </a:ext>
            </a:extLst>
          </p:cNvPr>
          <p:cNvSpPr>
            <a:spLocks noGrp="1"/>
          </p:cNvSpPr>
          <p:nvPr>
            <p:ph type="body" idx="1"/>
          </p:nvPr>
        </p:nvSpPr>
        <p:spPr/>
        <p:txBody>
          <a:bodyPr/>
          <a:lstStyle/>
          <a:p>
            <a:r>
              <a:rPr lang="en-US" dirty="0"/>
              <a:t>Cost of bandwidth</a:t>
            </a:r>
          </a:p>
          <a:p>
            <a:r>
              <a:rPr lang="en-US" dirty="0"/>
              <a:t>Power consumption and sustainability</a:t>
            </a:r>
          </a:p>
        </p:txBody>
      </p:sp>
    </p:spTree>
    <p:extLst>
      <p:ext uri="{BB962C8B-B14F-4D97-AF65-F5344CB8AC3E}">
        <p14:creationId xmlns:p14="http://schemas.microsoft.com/office/powerpoint/2010/main" val="560886876"/>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34C7A-5E1B-7266-E9B4-1BDA0E4EA2EC}"/>
              </a:ext>
            </a:extLst>
          </p:cNvPr>
          <p:cNvSpPr>
            <a:spLocks noGrp="1"/>
          </p:cNvSpPr>
          <p:nvPr>
            <p:ph type="title"/>
          </p:nvPr>
        </p:nvSpPr>
        <p:spPr/>
        <p:txBody>
          <a:bodyPr/>
          <a:lstStyle/>
          <a:p>
            <a:r>
              <a:rPr lang="en-US" dirty="0"/>
              <a:t>Hallucination</a:t>
            </a:r>
          </a:p>
        </p:txBody>
      </p:sp>
      <p:sp>
        <p:nvSpPr>
          <p:cNvPr id="3" name="Text Placeholder 2">
            <a:extLst>
              <a:ext uri="{FF2B5EF4-FFF2-40B4-BE49-F238E27FC236}">
                <a16:creationId xmlns:a16="http://schemas.microsoft.com/office/drawing/2014/main" id="{65EF14BB-7274-611E-BD91-F41A9EDE5C48}"/>
              </a:ext>
            </a:extLst>
          </p:cNvPr>
          <p:cNvSpPr>
            <a:spLocks noGrp="1"/>
          </p:cNvSpPr>
          <p:nvPr>
            <p:ph type="body" idx="1"/>
          </p:nvPr>
        </p:nvSpPr>
        <p:spPr/>
        <p:txBody>
          <a:bodyPr/>
          <a:lstStyle/>
          <a:p>
            <a:r>
              <a:rPr lang="en-US" dirty="0"/>
              <a:t>Sounding believable, not telling the truth</a:t>
            </a:r>
          </a:p>
          <a:p>
            <a:r>
              <a:rPr lang="en-US" dirty="0"/>
              <a:t>“Producing believable bull**”</a:t>
            </a:r>
          </a:p>
        </p:txBody>
      </p:sp>
    </p:spTree>
    <p:extLst>
      <p:ext uri="{BB962C8B-B14F-4D97-AF65-F5344CB8AC3E}">
        <p14:creationId xmlns:p14="http://schemas.microsoft.com/office/powerpoint/2010/main" val="3519922319"/>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E2211-AABE-E903-EB99-1B87F8AFC07B}"/>
              </a:ext>
            </a:extLst>
          </p:cNvPr>
          <p:cNvSpPr>
            <a:spLocks noGrp="1"/>
          </p:cNvSpPr>
          <p:nvPr>
            <p:ph type="title"/>
          </p:nvPr>
        </p:nvSpPr>
        <p:spPr/>
        <p:txBody>
          <a:bodyPr>
            <a:normAutofit fontScale="90000"/>
          </a:bodyPr>
          <a:lstStyle/>
          <a:p>
            <a:r>
              <a:rPr lang="en-US" dirty="0"/>
              <a:t>What data about disability have we fed AI?</a:t>
            </a:r>
          </a:p>
        </p:txBody>
      </p:sp>
      <p:sp>
        <p:nvSpPr>
          <p:cNvPr id="3" name="Text Placeholder 2">
            <a:extLst>
              <a:ext uri="{FF2B5EF4-FFF2-40B4-BE49-F238E27FC236}">
                <a16:creationId xmlns:a16="http://schemas.microsoft.com/office/drawing/2014/main" id="{E58B56BE-5B51-D3FC-4DB8-A3FC88D4B059}"/>
              </a:ext>
            </a:extLst>
          </p:cNvPr>
          <p:cNvSpPr>
            <a:spLocks noGrp="1"/>
          </p:cNvSpPr>
          <p:nvPr>
            <p:ph type="body" idx="1"/>
          </p:nvPr>
        </p:nvSpPr>
        <p:spPr/>
        <p:txBody>
          <a:bodyPr/>
          <a:lstStyle/>
          <a:p>
            <a:r>
              <a:rPr lang="en-US" dirty="0" err="1"/>
              <a:t>Ablist</a:t>
            </a:r>
            <a:r>
              <a:rPr lang="en-US" dirty="0"/>
              <a:t> slurs</a:t>
            </a:r>
          </a:p>
          <a:p>
            <a:r>
              <a:rPr lang="en-US" dirty="0"/>
              <a:t>Disabled people as inferior, unattractive, tragic victims, suffering </a:t>
            </a:r>
          </a:p>
          <a:p>
            <a:r>
              <a:rPr lang="en-US" dirty="0"/>
              <a:t>Bad jokes about disability</a:t>
            </a:r>
          </a:p>
          <a:p>
            <a:r>
              <a:rPr lang="en-US" dirty="0"/>
              <a:t>Benevolent ableism – “inspiration porn”</a:t>
            </a:r>
          </a:p>
        </p:txBody>
      </p:sp>
    </p:spTree>
    <p:extLst>
      <p:ext uri="{BB962C8B-B14F-4D97-AF65-F5344CB8AC3E}">
        <p14:creationId xmlns:p14="http://schemas.microsoft.com/office/powerpoint/2010/main" val="3459466299"/>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DD537-C64B-738B-7528-7A2A941E8F9E}"/>
              </a:ext>
            </a:extLst>
          </p:cNvPr>
          <p:cNvSpPr>
            <a:spLocks noGrp="1"/>
          </p:cNvSpPr>
          <p:nvPr>
            <p:ph type="title"/>
          </p:nvPr>
        </p:nvSpPr>
        <p:spPr/>
        <p:txBody>
          <a:bodyPr/>
          <a:lstStyle/>
          <a:p>
            <a:r>
              <a:rPr lang="en-US" dirty="0"/>
              <a:t>Toxicity Censors</a:t>
            </a:r>
          </a:p>
        </p:txBody>
      </p:sp>
      <p:sp>
        <p:nvSpPr>
          <p:cNvPr id="3" name="Text Placeholder 2">
            <a:extLst>
              <a:ext uri="{FF2B5EF4-FFF2-40B4-BE49-F238E27FC236}">
                <a16:creationId xmlns:a16="http://schemas.microsoft.com/office/drawing/2014/main" id="{8E6A1AF1-F73B-23E9-F328-B66C2D1F5F91}"/>
              </a:ext>
            </a:extLst>
          </p:cNvPr>
          <p:cNvSpPr>
            <a:spLocks noGrp="1"/>
          </p:cNvSpPr>
          <p:nvPr>
            <p:ph type="body" idx="1"/>
          </p:nvPr>
        </p:nvSpPr>
        <p:spPr/>
        <p:txBody>
          <a:bodyPr/>
          <a:lstStyle/>
          <a:p>
            <a:r>
              <a:rPr lang="en-US" dirty="0"/>
              <a:t>Captioning toxicity filters</a:t>
            </a:r>
          </a:p>
          <a:p>
            <a:r>
              <a:rPr lang="en-US" dirty="0"/>
              <a:t>Facial difference cancellation</a:t>
            </a:r>
          </a:p>
          <a:p>
            <a:r>
              <a:rPr lang="en-US" dirty="0"/>
              <a:t>Disability without sex</a:t>
            </a:r>
          </a:p>
        </p:txBody>
      </p:sp>
    </p:spTree>
    <p:extLst>
      <p:ext uri="{BB962C8B-B14F-4D97-AF65-F5344CB8AC3E}">
        <p14:creationId xmlns:p14="http://schemas.microsoft.com/office/powerpoint/2010/main" val="4041307079"/>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39A01-436C-4E48-9820-DB5E71AB0411}"/>
              </a:ext>
            </a:extLst>
          </p:cNvPr>
          <p:cNvSpPr>
            <a:spLocks noGrp="1"/>
          </p:cNvSpPr>
          <p:nvPr>
            <p:ph type="title"/>
          </p:nvPr>
        </p:nvSpPr>
        <p:spPr/>
        <p:txBody>
          <a:bodyPr/>
          <a:lstStyle/>
          <a:p>
            <a:r>
              <a:rPr lang="en-US" dirty="0"/>
              <a:t>Flipping the perspective</a:t>
            </a:r>
          </a:p>
        </p:txBody>
      </p:sp>
      <p:sp>
        <p:nvSpPr>
          <p:cNvPr id="3" name="Text Placeholder 2">
            <a:extLst>
              <a:ext uri="{FF2B5EF4-FFF2-40B4-BE49-F238E27FC236}">
                <a16:creationId xmlns:a16="http://schemas.microsoft.com/office/drawing/2014/main" id="{5C56BA39-984E-6348-B171-DE0DC80CCB21}"/>
              </a:ext>
            </a:extLst>
          </p:cNvPr>
          <p:cNvSpPr>
            <a:spLocks noGrp="1"/>
          </p:cNvSpPr>
          <p:nvPr>
            <p:ph type="body" idx="1"/>
          </p:nvPr>
        </p:nvSpPr>
        <p:spPr>
          <a:xfrm>
            <a:off x="669729" y="1366243"/>
            <a:ext cx="3677420" cy="3315146"/>
          </a:xfrm>
        </p:spPr>
        <p:txBody>
          <a:bodyPr/>
          <a:lstStyle/>
          <a:p>
            <a:r>
              <a:rPr lang="en-US" dirty="0"/>
              <a:t>Focus on the novel and unique</a:t>
            </a:r>
          </a:p>
          <a:p>
            <a:r>
              <a:rPr lang="en-US" dirty="0"/>
              <a:t>Inverting the metrics</a:t>
            </a:r>
          </a:p>
          <a:p>
            <a:r>
              <a:rPr lang="en-US" dirty="0"/>
              <a:t>Addressing the needs at the edge</a:t>
            </a:r>
          </a:p>
          <a:p>
            <a:pPr marL="0" indent="0">
              <a:buNone/>
            </a:pPr>
            <a:endParaRPr lang="en-US" dirty="0"/>
          </a:p>
        </p:txBody>
      </p:sp>
      <p:pic>
        <p:nvPicPr>
          <p:cNvPr id="4" name="Picture 3" descr="A colourful word cloud with some enlarged words ">
            <a:extLst>
              <a:ext uri="{FF2B5EF4-FFF2-40B4-BE49-F238E27FC236}">
                <a16:creationId xmlns:a16="http://schemas.microsoft.com/office/drawing/2014/main" id="{F42145FE-540B-1843-93FD-13A67424455B}"/>
              </a:ext>
            </a:extLst>
          </p:cNvPr>
          <p:cNvPicPr>
            <a:picLocks noChangeAspect="1"/>
          </p:cNvPicPr>
          <p:nvPr/>
        </p:nvPicPr>
        <p:blipFill>
          <a:blip r:embed="rId3"/>
          <a:stretch>
            <a:fillRect/>
          </a:stretch>
        </p:blipFill>
        <p:spPr>
          <a:xfrm>
            <a:off x="5051940" y="1670533"/>
            <a:ext cx="3551329" cy="2241900"/>
          </a:xfrm>
          <a:prstGeom prst="rect">
            <a:avLst/>
          </a:prstGeom>
        </p:spPr>
      </p:pic>
    </p:spTree>
    <p:extLst>
      <p:ext uri="{BB962C8B-B14F-4D97-AF65-F5344CB8AC3E}">
        <p14:creationId xmlns:p14="http://schemas.microsoft.com/office/powerpoint/2010/main" val="2190082362"/>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6C076-E71B-B24D-8C0E-28474B48C08E}"/>
              </a:ext>
            </a:extLst>
          </p:cNvPr>
          <p:cNvSpPr>
            <a:spLocks noGrp="1"/>
          </p:cNvSpPr>
          <p:nvPr>
            <p:ph type="title"/>
          </p:nvPr>
        </p:nvSpPr>
        <p:spPr/>
        <p:txBody>
          <a:bodyPr/>
          <a:lstStyle/>
          <a:p>
            <a:r>
              <a:rPr lang="en-US" dirty="0"/>
              <a:t>“Trust meter”</a:t>
            </a:r>
          </a:p>
        </p:txBody>
      </p:sp>
      <p:sp>
        <p:nvSpPr>
          <p:cNvPr id="3" name="Text Placeholder 2">
            <a:extLst>
              <a:ext uri="{FF2B5EF4-FFF2-40B4-BE49-F238E27FC236}">
                <a16:creationId xmlns:a16="http://schemas.microsoft.com/office/drawing/2014/main" id="{6A491725-2DE1-3B4F-9F23-AEF285CF9B6C}"/>
              </a:ext>
            </a:extLst>
          </p:cNvPr>
          <p:cNvSpPr>
            <a:spLocks noGrp="1"/>
          </p:cNvSpPr>
          <p:nvPr>
            <p:ph type="body" idx="1"/>
          </p:nvPr>
        </p:nvSpPr>
        <p:spPr>
          <a:xfrm>
            <a:off x="669728" y="1366243"/>
            <a:ext cx="3572489" cy="3315146"/>
          </a:xfrm>
        </p:spPr>
        <p:txBody>
          <a:bodyPr/>
          <a:lstStyle/>
          <a:p>
            <a:r>
              <a:rPr lang="en-US" dirty="0"/>
              <a:t>Suitability of decision system to instance before you</a:t>
            </a:r>
          </a:p>
          <a:p>
            <a:r>
              <a:rPr lang="en-US" dirty="0"/>
              <a:t>“Dataset nutrition label” or equivalent</a:t>
            </a:r>
          </a:p>
        </p:txBody>
      </p:sp>
      <p:pic>
        <p:nvPicPr>
          <p:cNvPr id="1026" name="Picture 2" descr="A picture of a dataset fact sheet showing graphs regarding the data sources.">
            <a:extLst>
              <a:ext uri="{FF2B5EF4-FFF2-40B4-BE49-F238E27FC236}">
                <a16:creationId xmlns:a16="http://schemas.microsoft.com/office/drawing/2014/main" id="{D55F261F-B91D-DB4A-B6AC-8075DB0996C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92119" y="1643878"/>
            <a:ext cx="4516313" cy="2759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791399"/>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lawnmower of justice”"/>
          <p:cNvSpPr txBox="1">
            <a:spLocks noGrp="1"/>
          </p:cNvSpPr>
          <p:nvPr>
            <p:ph type="title"/>
          </p:nvPr>
        </p:nvSpPr>
        <p:spPr>
          <a:xfrm>
            <a:off x="1053605" y="445936"/>
            <a:ext cx="7358063" cy="1390081"/>
          </a:xfrm>
          <a:prstGeom prst="rect">
            <a:avLst/>
          </a:prstGeom>
        </p:spPr>
        <p:txBody>
          <a:bodyPr/>
          <a:lstStyle/>
          <a:p>
            <a:r>
              <a:t>“lawnmower of justice”</a:t>
            </a:r>
          </a:p>
        </p:txBody>
      </p:sp>
      <p:pic>
        <p:nvPicPr>
          <p:cNvPr id="273" name="Image" descr="A graphic representation of the &quot;lawnmower of justice&quot; learning model showing a lawnmower moving down the centre of a three dimensional Gaussian curve. "/>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62495" y="1680519"/>
            <a:ext cx="4509008" cy="3219856"/>
          </a:xfrm>
          <a:prstGeom prst="rect">
            <a:avLst/>
          </a:prstGeom>
          <a:ln w="12700">
            <a:miter lim="400000"/>
          </a:ln>
        </p:spPr>
      </p:pic>
    </p:spTree>
    <p:extLst>
      <p:ext uri="{BB962C8B-B14F-4D97-AF65-F5344CB8AC3E}">
        <p14:creationId xmlns:p14="http://schemas.microsoft.com/office/powerpoint/2010/main" val="392284048"/>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90EEC-0877-1043-942F-3633A09476F8}"/>
              </a:ext>
            </a:extLst>
          </p:cNvPr>
          <p:cNvSpPr>
            <a:spLocks noGrp="1"/>
          </p:cNvSpPr>
          <p:nvPr>
            <p:ph type="title"/>
          </p:nvPr>
        </p:nvSpPr>
        <p:spPr/>
        <p:txBody>
          <a:bodyPr/>
          <a:lstStyle/>
          <a:p>
            <a:r>
              <a:rPr lang="en-US" dirty="0"/>
              <a:t>Data Co-ops</a:t>
            </a:r>
          </a:p>
        </p:txBody>
      </p:sp>
      <p:sp>
        <p:nvSpPr>
          <p:cNvPr id="3" name="Text Placeholder 2">
            <a:extLst>
              <a:ext uri="{FF2B5EF4-FFF2-40B4-BE49-F238E27FC236}">
                <a16:creationId xmlns:a16="http://schemas.microsoft.com/office/drawing/2014/main" id="{14A084F7-C3D7-7E4E-85C2-57ADAED0277D}"/>
              </a:ext>
            </a:extLst>
          </p:cNvPr>
          <p:cNvSpPr>
            <a:spLocks noGrp="1"/>
          </p:cNvSpPr>
          <p:nvPr>
            <p:ph type="body" idx="1"/>
          </p:nvPr>
        </p:nvSpPr>
        <p:spPr>
          <a:xfrm>
            <a:off x="321276" y="1366242"/>
            <a:ext cx="3703453" cy="3315146"/>
          </a:xfrm>
        </p:spPr>
        <p:txBody>
          <a:bodyPr>
            <a:normAutofit/>
          </a:bodyPr>
          <a:lstStyle/>
          <a:p>
            <a:r>
              <a:rPr lang="en-US" sz="2531" dirty="0"/>
              <a:t>Cooperatively governed data trusts</a:t>
            </a:r>
          </a:p>
          <a:p>
            <a:r>
              <a:rPr lang="en-US" sz="2531" dirty="0"/>
              <a:t>Bottom-up community-led data ecosystems</a:t>
            </a:r>
          </a:p>
        </p:txBody>
      </p:sp>
      <p:pic>
        <p:nvPicPr>
          <p:cNvPr id="4" name="Image" descr="A diagram of a platform cooperative toolkit.">
            <a:extLst>
              <a:ext uri="{FF2B5EF4-FFF2-40B4-BE49-F238E27FC236}">
                <a16:creationId xmlns:a16="http://schemas.microsoft.com/office/drawing/2014/main" id="{BC7B35D7-31FF-1044-A417-030639A2F3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0" y="1558230"/>
            <a:ext cx="3603625" cy="2027039"/>
          </a:xfrm>
          <a:prstGeom prst="rect">
            <a:avLst/>
          </a:prstGeom>
          <a:ln w="12700">
            <a:miter lim="400000"/>
          </a:ln>
        </p:spPr>
      </p:pic>
    </p:spTree>
    <p:extLst>
      <p:ext uri="{BB962C8B-B14F-4D97-AF65-F5344CB8AC3E}">
        <p14:creationId xmlns:p14="http://schemas.microsoft.com/office/powerpoint/2010/main" val="620526476"/>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16F47-50D6-0BB7-B1B4-2C7E66B166D2}"/>
              </a:ext>
            </a:extLst>
          </p:cNvPr>
          <p:cNvSpPr>
            <a:spLocks noGrp="1"/>
          </p:cNvSpPr>
          <p:nvPr>
            <p:ph type="title"/>
          </p:nvPr>
        </p:nvSpPr>
        <p:spPr>
          <a:xfrm>
            <a:off x="892968" y="394820"/>
            <a:ext cx="7358063" cy="1741289"/>
          </a:xfrm>
        </p:spPr>
        <p:txBody>
          <a:bodyPr/>
          <a:lstStyle/>
          <a:p>
            <a:r>
              <a:rPr lang="en-US" dirty="0"/>
              <a:t>Baby Bliss Bot</a:t>
            </a:r>
          </a:p>
        </p:txBody>
      </p:sp>
      <p:pic>
        <p:nvPicPr>
          <p:cNvPr id="3" name="Picture 2" descr="A set of Bliss symbols with english labels &quot;baby, Blissymbol writing (for) world, plan digital software, ability self independent.&quot;">
            <a:extLst>
              <a:ext uri="{FF2B5EF4-FFF2-40B4-BE49-F238E27FC236}">
                <a16:creationId xmlns:a16="http://schemas.microsoft.com/office/drawing/2014/main" id="{0FB7CFAD-9E10-66EC-91C1-87D03BAC8524}"/>
              </a:ext>
            </a:extLst>
          </p:cNvPr>
          <p:cNvPicPr>
            <a:picLocks noChangeAspect="1"/>
          </p:cNvPicPr>
          <p:nvPr/>
        </p:nvPicPr>
        <p:blipFill>
          <a:blip r:embed="rId2" cstate="email">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83000" contrast="100000"/>
                    </a14:imgEffect>
                  </a14:imgLayer>
                </a14:imgProps>
              </a:ext>
              <a:ext uri="{28A0092B-C50C-407E-A947-70E740481C1C}">
                <a14:useLocalDpi xmlns:a14="http://schemas.microsoft.com/office/drawing/2010/main"/>
              </a:ext>
            </a:extLst>
          </a:blip>
          <a:stretch>
            <a:fillRect/>
          </a:stretch>
        </p:blipFill>
        <p:spPr>
          <a:xfrm>
            <a:off x="1919844" y="2383972"/>
            <a:ext cx="5700156" cy="2042913"/>
          </a:xfrm>
          <a:prstGeom prst="rect">
            <a:avLst/>
          </a:prstGeom>
          <a:solidFill>
            <a:schemeClr val="accent1">
              <a:lumMod val="20000"/>
              <a:lumOff val="80000"/>
              <a:alpha val="0"/>
            </a:schemeClr>
          </a:solidFill>
        </p:spPr>
      </p:pic>
    </p:spTree>
    <p:extLst>
      <p:ext uri="{BB962C8B-B14F-4D97-AF65-F5344CB8AC3E}">
        <p14:creationId xmlns:p14="http://schemas.microsoft.com/office/powerpoint/2010/main" val="387221898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9B9E6-A817-432F-FBA3-BD92875F233D}"/>
              </a:ext>
            </a:extLst>
          </p:cNvPr>
          <p:cNvSpPr>
            <a:spLocks noGrp="1"/>
          </p:cNvSpPr>
          <p:nvPr>
            <p:ph type="title"/>
          </p:nvPr>
        </p:nvSpPr>
        <p:spPr>
          <a:xfrm>
            <a:off x="892968" y="1480670"/>
            <a:ext cx="7358063" cy="1741289"/>
          </a:xfrm>
        </p:spPr>
        <p:txBody>
          <a:bodyPr>
            <a:normAutofit fontScale="90000"/>
          </a:bodyPr>
          <a:lstStyle/>
          <a:p>
            <a:r>
              <a:rPr lang="en-US" dirty="0"/>
              <a:t>If you have a disability the opportunities and risks are at the extremes</a:t>
            </a:r>
          </a:p>
        </p:txBody>
      </p:sp>
    </p:spTree>
    <p:extLst>
      <p:ext uri="{BB962C8B-B14F-4D97-AF65-F5344CB8AC3E}">
        <p14:creationId xmlns:p14="http://schemas.microsoft.com/office/powerpoint/2010/main" val="117245199"/>
      </p:ext>
    </p:ext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62AA-73B2-D870-7C62-A2441B44C5CD}"/>
              </a:ext>
            </a:extLst>
          </p:cNvPr>
          <p:cNvSpPr>
            <a:spLocks noGrp="1"/>
          </p:cNvSpPr>
          <p:nvPr>
            <p:ph type="title"/>
          </p:nvPr>
        </p:nvSpPr>
        <p:spPr/>
        <p:txBody>
          <a:bodyPr>
            <a:normAutofit fontScale="90000"/>
          </a:bodyPr>
          <a:lstStyle/>
          <a:p>
            <a:r>
              <a:rPr lang="en-US" dirty="0"/>
              <a:t>Accessible and Equitable AI Standard</a:t>
            </a:r>
            <a:br>
              <a:rPr lang="en-US" dirty="0"/>
            </a:br>
            <a:r>
              <a:rPr lang="en-US" dirty="0"/>
              <a:t>for the Accessible Canada Act</a:t>
            </a:r>
          </a:p>
        </p:txBody>
      </p:sp>
    </p:spTree>
    <p:extLst>
      <p:ext uri="{BB962C8B-B14F-4D97-AF65-F5344CB8AC3E}">
        <p14:creationId xmlns:p14="http://schemas.microsoft.com/office/powerpoint/2010/main" val="1236012538"/>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5072E-86FB-9F6B-92F9-AF3BF12B9E8B}"/>
              </a:ext>
            </a:extLst>
          </p:cNvPr>
          <p:cNvSpPr>
            <a:spLocks noGrp="1"/>
          </p:cNvSpPr>
          <p:nvPr>
            <p:ph type="title"/>
          </p:nvPr>
        </p:nvSpPr>
        <p:spPr/>
        <p:txBody>
          <a:bodyPr/>
          <a:lstStyle/>
          <a:p>
            <a:r>
              <a:rPr lang="en-US" dirty="0"/>
              <a:t>Specific to Disability</a:t>
            </a:r>
          </a:p>
        </p:txBody>
      </p:sp>
      <p:sp>
        <p:nvSpPr>
          <p:cNvPr id="3" name="Text Placeholder 2">
            <a:extLst>
              <a:ext uri="{FF2B5EF4-FFF2-40B4-BE49-F238E27FC236}">
                <a16:creationId xmlns:a16="http://schemas.microsoft.com/office/drawing/2014/main" id="{7DDC02B1-AE34-BE08-EC92-CC5F78DD4E6D}"/>
              </a:ext>
            </a:extLst>
          </p:cNvPr>
          <p:cNvSpPr>
            <a:spLocks noGrp="1"/>
          </p:cNvSpPr>
          <p:nvPr>
            <p:ph type="body" idx="1"/>
          </p:nvPr>
        </p:nvSpPr>
        <p:spPr/>
        <p:txBody>
          <a:bodyPr/>
          <a:lstStyle/>
          <a:p>
            <a:r>
              <a:rPr lang="en-US" dirty="0"/>
              <a:t>Accessibility: Nothing without us</a:t>
            </a:r>
          </a:p>
          <a:p>
            <a:r>
              <a:rPr lang="en-US" dirty="0"/>
              <a:t>Statistical discrimination</a:t>
            </a:r>
          </a:p>
          <a:p>
            <a:r>
              <a:rPr lang="en-US" dirty="0"/>
              <a:t>Cumulative harm</a:t>
            </a:r>
          </a:p>
          <a:p>
            <a:r>
              <a:rPr lang="en-US" dirty="0"/>
              <a:t>Education</a:t>
            </a:r>
          </a:p>
        </p:txBody>
      </p:sp>
    </p:spTree>
    <p:extLst>
      <p:ext uri="{BB962C8B-B14F-4D97-AF65-F5344CB8AC3E}">
        <p14:creationId xmlns:p14="http://schemas.microsoft.com/office/powerpoint/2010/main" val="443404883"/>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C23F5-EAEB-F149-3A7F-2E4944B20A02}"/>
              </a:ext>
            </a:extLst>
          </p:cNvPr>
          <p:cNvSpPr>
            <a:spLocks noGrp="1"/>
          </p:cNvSpPr>
          <p:nvPr>
            <p:ph type="title"/>
          </p:nvPr>
        </p:nvSpPr>
        <p:spPr/>
        <p:txBody>
          <a:bodyPr>
            <a:normAutofit fontScale="90000"/>
          </a:bodyPr>
          <a:lstStyle/>
          <a:p>
            <a:br>
              <a:rPr lang="en-US" dirty="0"/>
            </a:br>
            <a:r>
              <a:rPr lang="en-US" dirty="0"/>
              <a:t>Phase 1: 4 Parts</a:t>
            </a:r>
          </a:p>
        </p:txBody>
      </p:sp>
      <p:sp>
        <p:nvSpPr>
          <p:cNvPr id="3" name="Text Placeholder 2">
            <a:extLst>
              <a:ext uri="{FF2B5EF4-FFF2-40B4-BE49-F238E27FC236}">
                <a16:creationId xmlns:a16="http://schemas.microsoft.com/office/drawing/2014/main" id="{CEFDB767-35CB-8D53-FA82-12E817ABB87E}"/>
              </a:ext>
            </a:extLst>
          </p:cNvPr>
          <p:cNvSpPr>
            <a:spLocks noGrp="1"/>
          </p:cNvSpPr>
          <p:nvPr>
            <p:ph type="body" idx="1"/>
          </p:nvPr>
        </p:nvSpPr>
        <p:spPr/>
        <p:txBody>
          <a:bodyPr/>
          <a:lstStyle/>
          <a:p>
            <a:r>
              <a:rPr lang="en-US" dirty="0"/>
              <a:t>Accessible AI</a:t>
            </a:r>
          </a:p>
          <a:p>
            <a:r>
              <a:rPr lang="en-US" dirty="0"/>
              <a:t>Equitable AI</a:t>
            </a:r>
          </a:p>
          <a:p>
            <a:r>
              <a:rPr lang="en-US" dirty="0"/>
              <a:t>Organizational Processes that support Accessible and Equitable AI</a:t>
            </a:r>
          </a:p>
          <a:p>
            <a:r>
              <a:rPr lang="en-US" dirty="0"/>
              <a:t>Education</a:t>
            </a:r>
          </a:p>
        </p:txBody>
      </p:sp>
    </p:spTree>
    <p:extLst>
      <p:ext uri="{BB962C8B-B14F-4D97-AF65-F5344CB8AC3E}">
        <p14:creationId xmlns:p14="http://schemas.microsoft.com/office/powerpoint/2010/main" val="728970116"/>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AA7F9-525C-4527-DE86-F36B239ED6D4}"/>
              </a:ext>
            </a:extLst>
          </p:cNvPr>
          <p:cNvSpPr>
            <a:spLocks noGrp="1"/>
          </p:cNvSpPr>
          <p:nvPr>
            <p:ph type="title"/>
          </p:nvPr>
        </p:nvSpPr>
        <p:spPr/>
        <p:txBody>
          <a:bodyPr/>
          <a:lstStyle/>
          <a:p>
            <a:r>
              <a:rPr lang="en-US" dirty="0"/>
              <a:t>… at the speed of trust</a:t>
            </a:r>
          </a:p>
        </p:txBody>
      </p:sp>
    </p:spTree>
    <p:extLst>
      <p:ext uri="{BB962C8B-B14F-4D97-AF65-F5344CB8AC3E}">
        <p14:creationId xmlns:p14="http://schemas.microsoft.com/office/powerpoint/2010/main" val="351238494"/>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BEF12-CA14-9548-ABE8-980E755C2C00}"/>
              </a:ext>
            </a:extLst>
          </p:cNvPr>
          <p:cNvSpPr>
            <a:spLocks noGrp="1"/>
          </p:cNvSpPr>
          <p:nvPr>
            <p:ph type="title"/>
          </p:nvPr>
        </p:nvSpPr>
        <p:spPr>
          <a:xfrm>
            <a:off x="1" y="133945"/>
            <a:ext cx="9144000" cy="1138535"/>
          </a:xfrm>
        </p:spPr>
        <p:txBody>
          <a:bodyPr>
            <a:normAutofit fontScale="90000"/>
          </a:bodyPr>
          <a:lstStyle/>
          <a:p>
            <a:r>
              <a:rPr lang="en-US" dirty="0"/>
              <a:t>Intelligence that works with the edge of our human scatterplot is better able to ..</a:t>
            </a:r>
          </a:p>
        </p:txBody>
      </p:sp>
      <p:sp>
        <p:nvSpPr>
          <p:cNvPr id="3" name="Text Placeholder 2">
            <a:extLst>
              <a:ext uri="{FF2B5EF4-FFF2-40B4-BE49-F238E27FC236}">
                <a16:creationId xmlns:a16="http://schemas.microsoft.com/office/drawing/2014/main" id="{93B981DF-A481-AC42-8498-CC8A57BF2943}"/>
              </a:ext>
            </a:extLst>
          </p:cNvPr>
          <p:cNvSpPr>
            <a:spLocks noGrp="1"/>
          </p:cNvSpPr>
          <p:nvPr>
            <p:ph type="body" idx="1"/>
          </p:nvPr>
        </p:nvSpPr>
        <p:spPr/>
        <p:txBody>
          <a:bodyPr/>
          <a:lstStyle/>
          <a:p>
            <a:pPr>
              <a:spcBef>
                <a:spcPts val="600"/>
              </a:spcBef>
            </a:pPr>
            <a:r>
              <a:rPr lang="en-US" sz="2400" dirty="0"/>
              <a:t>Adapt to change &amp; respond to the unexpected</a:t>
            </a:r>
          </a:p>
          <a:p>
            <a:pPr>
              <a:spcBef>
                <a:spcPts val="600"/>
              </a:spcBef>
            </a:pPr>
            <a:r>
              <a:rPr lang="en-US" sz="2400" dirty="0"/>
              <a:t>Detect risk</a:t>
            </a:r>
          </a:p>
          <a:p>
            <a:pPr>
              <a:spcBef>
                <a:spcPts val="600"/>
              </a:spcBef>
            </a:pPr>
            <a:r>
              <a:rPr lang="en-US" sz="2400" dirty="0"/>
              <a:t>Transfer to new contexts</a:t>
            </a:r>
          </a:p>
          <a:p>
            <a:pPr>
              <a:spcBef>
                <a:spcPts val="600"/>
              </a:spcBef>
            </a:pPr>
            <a:r>
              <a:rPr lang="en-US" sz="2400" dirty="0"/>
              <a:t>Results in greater dynamic resilience &amp; longevity</a:t>
            </a:r>
          </a:p>
          <a:p>
            <a:pPr>
              <a:spcBef>
                <a:spcPts val="600"/>
              </a:spcBef>
            </a:pPr>
            <a:r>
              <a:rPr lang="en-US" sz="2400" dirty="0"/>
              <a:t>Will reduce disparity</a:t>
            </a:r>
          </a:p>
          <a:p>
            <a:pPr>
              <a:spcBef>
                <a:spcPts val="600"/>
              </a:spcBef>
            </a:pPr>
            <a:r>
              <a:rPr lang="en-US" sz="2400" dirty="0"/>
              <a:t>May hold the key to our survival</a:t>
            </a:r>
          </a:p>
        </p:txBody>
      </p:sp>
    </p:spTree>
    <p:extLst>
      <p:ext uri="{BB962C8B-B14F-4D97-AF65-F5344CB8AC3E}">
        <p14:creationId xmlns:p14="http://schemas.microsoft.com/office/powerpoint/2010/main" val="808129701"/>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 name="Continuing the conversation:"/>
          <p:cNvSpPr txBox="1">
            <a:spLocks noGrp="1"/>
          </p:cNvSpPr>
          <p:nvPr>
            <p:ph type="title"/>
          </p:nvPr>
        </p:nvSpPr>
        <p:spPr>
          <a:xfrm>
            <a:off x="669727" y="133945"/>
            <a:ext cx="7804547" cy="1694855"/>
          </a:xfrm>
          <a:prstGeom prst="rect">
            <a:avLst/>
          </a:prstGeom>
        </p:spPr>
        <p:txBody>
          <a:bodyPr>
            <a:normAutofit/>
          </a:bodyPr>
          <a:lstStyle>
            <a:lvl1pPr defTabSz="484886">
              <a:defRPr sz="6640"/>
            </a:lvl1pPr>
          </a:lstStyle>
          <a:p>
            <a:r>
              <a:rPr sz="4000" dirty="0"/>
              <a:t>Continuing the conversation:</a:t>
            </a:r>
          </a:p>
        </p:txBody>
      </p:sp>
      <p:sp>
        <p:nvSpPr>
          <p:cNvPr id="464" name="https://idrc.ocadu.ca…"/>
          <p:cNvSpPr txBox="1">
            <a:spLocks noGrp="1"/>
          </p:cNvSpPr>
          <p:nvPr>
            <p:ph type="body" idx="1"/>
          </p:nvPr>
        </p:nvSpPr>
        <p:spPr>
          <a:prstGeom prst="rect">
            <a:avLst/>
          </a:prstGeom>
        </p:spPr>
        <p:txBody>
          <a:bodyPr>
            <a:normAutofit/>
          </a:bodyPr>
          <a:lstStyle/>
          <a:p>
            <a:r>
              <a:rPr lang="en-CA" sz="2400" u="sng" dirty="0">
                <a:solidFill>
                  <a:srgbClr val="FFFF00"/>
                </a:solidFill>
                <a:hlinkClick r:id="rId3">
                  <a:extLst>
                    <a:ext uri="{A12FA001-AC4F-418D-AE19-62706E023703}">
                      <ahyp:hlinkClr xmlns:ahyp="http://schemas.microsoft.com/office/drawing/2018/hyperlinkcolor" val="tx"/>
                    </a:ext>
                  </a:extLst>
                </a:hlinkClick>
              </a:rPr>
              <a:t>https://accessible.Canada.ca</a:t>
            </a:r>
          </a:p>
          <a:p>
            <a:r>
              <a:rPr sz="2400" u="sng" dirty="0">
                <a:solidFill>
                  <a:srgbClr val="FFFF00"/>
                </a:solidFill>
                <a:hlinkClick r:id="rId3">
                  <a:extLst>
                    <a:ext uri="{A12FA001-AC4F-418D-AE19-62706E023703}">
                      <ahyp:hlinkClr xmlns:ahyp="http://schemas.microsoft.com/office/drawing/2018/hyperlinkcolor" val="tx"/>
                    </a:ext>
                  </a:extLst>
                </a:hlinkClick>
              </a:rPr>
              <a:t>https://idrc.ocadu.ca</a:t>
            </a:r>
            <a:endParaRPr lang="en-CA" sz="2400" u="sng" dirty="0">
              <a:solidFill>
                <a:srgbClr val="FFFF00"/>
              </a:solidFill>
              <a:hlinkClick r:id="rId3">
                <a:extLst>
                  <a:ext uri="{A12FA001-AC4F-418D-AE19-62706E023703}">
                    <ahyp:hlinkClr xmlns:ahyp="http://schemas.microsoft.com/office/drawing/2018/hyperlinkcolor" val="tx"/>
                  </a:ext>
                </a:extLst>
              </a:hlinkClick>
            </a:endParaRPr>
          </a:p>
          <a:p>
            <a:r>
              <a:rPr lang="en-US" sz="2400" dirty="0"/>
              <a:t>https://</a:t>
            </a:r>
            <a:r>
              <a:rPr lang="en-US" sz="2400" dirty="0" err="1"/>
              <a:t>wecount.inclusivedesign.ca</a:t>
            </a:r>
            <a:endParaRPr sz="2400" u="sng" dirty="0">
              <a:solidFill>
                <a:srgbClr val="FFFF00"/>
              </a:solidFill>
              <a:hlinkClick r:id="rId3">
                <a:extLst>
                  <a:ext uri="{A12FA001-AC4F-418D-AE19-62706E023703}">
                    <ahyp:hlinkClr xmlns:ahyp="http://schemas.microsoft.com/office/drawing/2018/hyperlinkcolor" val="tx"/>
                  </a:ext>
                </a:extLst>
              </a:hlinkClick>
            </a:endParaRPr>
          </a:p>
          <a:p>
            <a:r>
              <a:rPr sz="2400" dirty="0"/>
              <a:t>@</a:t>
            </a:r>
            <a:r>
              <a:rPr sz="2400" dirty="0" err="1"/>
              <a:t>juttatrevira</a:t>
            </a:r>
            <a:endParaRPr sz="2400" dirty="0"/>
          </a:p>
          <a:p>
            <a:r>
              <a:rPr sz="2400" dirty="0"/>
              <a:t>https://</a:t>
            </a:r>
            <a:r>
              <a:rPr sz="2400" dirty="0" err="1"/>
              <a:t>medium.com</a:t>
            </a:r>
            <a:r>
              <a:rPr sz="2400" dirty="0"/>
              <a:t>/@</a:t>
            </a:r>
            <a:r>
              <a:rPr sz="2400" dirty="0" err="1"/>
              <a:t>jutta.trevira</a:t>
            </a:r>
            <a:endParaRPr sz="2400" dirty="0"/>
          </a:p>
        </p:txBody>
      </p:sp>
    </p:spTree>
    <p:extLst>
      <p:ext uri="{BB962C8B-B14F-4D97-AF65-F5344CB8AC3E}">
        <p14:creationId xmlns:p14="http://schemas.microsoft.com/office/powerpoint/2010/main" val="2271503786"/>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0CC2E-4C33-E675-DBC0-82F0B0FBC10D}"/>
              </a:ext>
            </a:extLst>
          </p:cNvPr>
          <p:cNvSpPr>
            <a:spLocks noGrp="1"/>
          </p:cNvSpPr>
          <p:nvPr>
            <p:ph type="title" idx="4294967295"/>
          </p:nvPr>
        </p:nvSpPr>
        <p:spPr>
          <a:xfrm>
            <a:off x="669727" y="-1138535"/>
            <a:ext cx="7804547" cy="1138535"/>
          </a:xfrm>
        </p:spPr>
        <p:txBody>
          <a:bodyPr lIns="50800" tIns="50800" rIns="50800" bIns="50800" anchor="b">
            <a:normAutofit/>
          </a:bodyPr>
          <a:lstStyle/>
          <a:p>
            <a:r>
              <a:rPr lang="en-US" dirty="0"/>
              <a:t>Blank</a:t>
            </a:r>
          </a:p>
        </p:txBody>
      </p:sp>
    </p:spTree>
    <p:extLst>
      <p:ext uri="{BB962C8B-B14F-4D97-AF65-F5344CB8AC3E}">
        <p14:creationId xmlns:p14="http://schemas.microsoft.com/office/powerpoint/2010/main" val="154468810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8A3C1-EC50-D42B-FF61-9E0AC8F2534F}"/>
              </a:ext>
            </a:extLst>
          </p:cNvPr>
          <p:cNvSpPr>
            <a:spLocks noGrp="1"/>
          </p:cNvSpPr>
          <p:nvPr>
            <p:ph type="title"/>
          </p:nvPr>
        </p:nvSpPr>
        <p:spPr>
          <a:xfrm>
            <a:off x="669726" y="-107156"/>
            <a:ext cx="7804547" cy="1138535"/>
          </a:xfrm>
        </p:spPr>
        <p:txBody>
          <a:bodyPr/>
          <a:lstStyle/>
          <a:p>
            <a:r>
              <a:rPr lang="en-US" dirty="0"/>
              <a:t>Extreme Opportunities..</a:t>
            </a:r>
          </a:p>
        </p:txBody>
      </p:sp>
      <p:sp>
        <p:nvSpPr>
          <p:cNvPr id="3" name="Text Placeholder 2">
            <a:extLst>
              <a:ext uri="{FF2B5EF4-FFF2-40B4-BE49-F238E27FC236}">
                <a16:creationId xmlns:a16="http://schemas.microsoft.com/office/drawing/2014/main" id="{F3DC52BD-64F6-DF4C-6890-DA97C32F6A9F}"/>
              </a:ext>
            </a:extLst>
          </p:cNvPr>
          <p:cNvSpPr>
            <a:spLocks noGrp="1"/>
          </p:cNvSpPr>
          <p:nvPr>
            <p:ph type="body" idx="1"/>
          </p:nvPr>
        </p:nvSpPr>
        <p:spPr/>
        <p:txBody>
          <a:bodyPr/>
          <a:lstStyle/>
          <a:p>
            <a:r>
              <a:rPr lang="en-US" dirty="0"/>
              <a:t>Recognize speech, gestures, patterns</a:t>
            </a:r>
          </a:p>
          <a:p>
            <a:r>
              <a:rPr lang="en-US" dirty="0"/>
              <a:t>Find a target object or pattern</a:t>
            </a:r>
          </a:p>
          <a:p>
            <a:r>
              <a:rPr lang="en-US" dirty="0"/>
              <a:t>Match and label objects</a:t>
            </a:r>
          </a:p>
          <a:p>
            <a:r>
              <a:rPr lang="en-US" dirty="0"/>
              <a:t>Remember forever and remind on time</a:t>
            </a:r>
          </a:p>
          <a:p>
            <a:r>
              <a:rPr lang="en-US" dirty="0"/>
              <a:t>Sort possible paths to find the optimum</a:t>
            </a:r>
          </a:p>
          <a:p>
            <a:r>
              <a:rPr lang="en-US" dirty="0"/>
              <a:t>Detect common mistakes and correct them</a:t>
            </a:r>
          </a:p>
        </p:txBody>
      </p:sp>
    </p:spTree>
    <p:extLst>
      <p:ext uri="{BB962C8B-B14F-4D97-AF65-F5344CB8AC3E}">
        <p14:creationId xmlns:p14="http://schemas.microsoft.com/office/powerpoint/2010/main" val="344788003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B8B428A-6262-7676-0910-BED878C695D8}"/>
              </a:ext>
            </a:extLst>
          </p:cNvPr>
          <p:cNvSpPr txBox="1">
            <a:spLocks noGrp="1"/>
          </p:cNvSpPr>
          <p:nvPr>
            <p:ph type="title" idx="4294967295"/>
          </p:nvPr>
        </p:nvSpPr>
        <p:spPr>
          <a:xfrm>
            <a:off x="707572" y="162912"/>
            <a:ext cx="7821386" cy="741421"/>
          </a:xfrm>
          <a:prstGeom prst="rect">
            <a:avLst/>
          </a:prstGeom>
          <a:noFill/>
          <a:ln w="12700" cap="flat">
            <a:noFill/>
            <a:prstDash/>
            <a:miter lim="400000"/>
          </a:ln>
          <a:effectLst/>
          <a:sp3d/>
        </p:spPr>
        <p:style>
          <a:lnRef idx="0">
            <a:scrgbClr r="0" g="0" b="0"/>
          </a:lnRef>
          <a:fillRef idx="0">
            <a:scrgbClr r="0" g="0" b="0"/>
          </a:fillRef>
          <a:effectRef idx="0">
            <a:scrgbClr r="0" g="0" b="0"/>
          </a:effectRef>
          <a:fontRef idx="none"/>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366702" rtl="0" eaLnBrk="1" fontAlgn="auto" latinLnBrk="0" hangingPunct="0">
              <a:lnSpc>
                <a:spcPct val="100000"/>
              </a:lnSpc>
              <a:spcBef>
                <a:spcPts val="0"/>
              </a:spcBef>
              <a:spcAft>
                <a:spcPts val="0"/>
              </a:spcAft>
              <a:buClrTx/>
              <a:buSzTx/>
              <a:buFontTx/>
              <a:buNone/>
              <a:tabLst/>
              <a:defRPr/>
            </a:pPr>
            <a:r>
              <a:rPr kumimoji="0" lang="en-US" sz="4218" b="0" i="0" u="none" strike="noStrike" kern="0" cap="none" spc="0" normalizeH="0" baseline="0" noProof="0" dirty="0">
                <a:ln>
                  <a:noFill/>
                </a:ln>
                <a:solidFill>
                  <a:srgbClr val="FFFFFF"/>
                </a:solidFill>
                <a:effectLst/>
                <a:uLnTx/>
                <a:uFillTx/>
                <a:latin typeface="+mn-lt"/>
                <a:ea typeface="+mn-ea"/>
                <a:cs typeface="+mn-cs"/>
                <a:sym typeface="Helvetica Neue Medium"/>
              </a:rPr>
              <a:t>Mechanizing the Formulaic..</a:t>
            </a:r>
          </a:p>
        </p:txBody>
      </p:sp>
      <p:pic>
        <p:nvPicPr>
          <p:cNvPr id="3" name="Picture 2" descr="An individual using ability switches to control a computer">
            <a:extLst>
              <a:ext uri="{FF2B5EF4-FFF2-40B4-BE49-F238E27FC236}">
                <a16:creationId xmlns:a16="http://schemas.microsoft.com/office/drawing/2014/main" id="{591E2E03-98A9-FF03-65F4-4E804C9BB2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3886" y="1415068"/>
            <a:ext cx="2362200" cy="1569053"/>
          </a:xfrm>
          <a:prstGeom prst="rect">
            <a:avLst/>
          </a:prstGeom>
        </p:spPr>
      </p:pic>
      <p:pic>
        <p:nvPicPr>
          <p:cNvPr id="4" name="Picture 3" descr="a therapist adjusting the lower arm prosthesis on a sitting man.">
            <a:extLst>
              <a:ext uri="{FF2B5EF4-FFF2-40B4-BE49-F238E27FC236}">
                <a16:creationId xmlns:a16="http://schemas.microsoft.com/office/drawing/2014/main" id="{E6102037-9F9F-05BC-355A-0F904AE3F4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79144" y="2984120"/>
            <a:ext cx="1739900" cy="1155700"/>
          </a:xfrm>
          <a:prstGeom prst="rect">
            <a:avLst/>
          </a:prstGeom>
        </p:spPr>
      </p:pic>
      <p:pic>
        <p:nvPicPr>
          <p:cNvPr id="5" name="Picture 4" descr="a robot serving a meal">
            <a:extLst>
              <a:ext uri="{FF2B5EF4-FFF2-40B4-BE49-F238E27FC236}">
                <a16:creationId xmlns:a16="http://schemas.microsoft.com/office/drawing/2014/main" id="{8A105E29-9B54-86BD-BE16-29DF253E828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99924" y="2777444"/>
            <a:ext cx="2362201" cy="1569053"/>
          </a:xfrm>
          <a:prstGeom prst="rect">
            <a:avLst/>
          </a:prstGeom>
        </p:spPr>
      </p:pic>
      <p:pic>
        <p:nvPicPr>
          <p:cNvPr id="6" name="Picture 5" descr="a person wearing augmented reality glasses">
            <a:extLst>
              <a:ext uri="{FF2B5EF4-FFF2-40B4-BE49-F238E27FC236}">
                <a16:creationId xmlns:a16="http://schemas.microsoft.com/office/drawing/2014/main" id="{A417341D-62B5-BFE0-76CD-75BDB67A0D1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11043" y="2284036"/>
            <a:ext cx="1905000" cy="869950"/>
          </a:xfrm>
          <a:prstGeom prst="rect">
            <a:avLst/>
          </a:prstGeom>
        </p:spPr>
      </p:pic>
      <p:pic>
        <p:nvPicPr>
          <p:cNvPr id="7" name="Picture 6" descr="a person using embedded electrodes to a computer to control communication">
            <a:extLst>
              <a:ext uri="{FF2B5EF4-FFF2-40B4-BE49-F238E27FC236}">
                <a16:creationId xmlns:a16="http://schemas.microsoft.com/office/drawing/2014/main" id="{8766A15B-0FDA-66DD-9F28-F7A7F28C577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987145" y="1217236"/>
            <a:ext cx="1905000" cy="1066800"/>
          </a:xfrm>
          <a:prstGeom prst="rect">
            <a:avLst/>
          </a:prstGeom>
        </p:spPr>
      </p:pic>
    </p:spTree>
    <p:extLst>
      <p:ext uri="{BB962C8B-B14F-4D97-AF65-F5344CB8AC3E}">
        <p14:creationId xmlns:p14="http://schemas.microsoft.com/office/powerpoint/2010/main" val="515930093"/>
      </p:ext>
    </p:extLst>
  </p:cSld>
  <p:clrMapOvr>
    <a:masterClrMapping/>
  </p:clrMapOvr>
  <p:transition spd="med"/>
</p:sld>
</file>

<file path=ppt/theme/theme1.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71231</TotalTime>
  <Words>3464</Words>
  <Application>Microsoft Office PowerPoint</Application>
  <PresentationFormat>On-screen Show (16:9)</PresentationFormat>
  <Paragraphs>280</Paragraphs>
  <Slides>76</Slides>
  <Notes>60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76</vt:i4>
      </vt:variant>
    </vt:vector>
  </HeadingPairs>
  <TitlesOfParts>
    <vt:vector size="82" baseType="lpstr">
      <vt:lpstr>Aptos</vt:lpstr>
      <vt:lpstr>Calibri</vt:lpstr>
      <vt:lpstr>Helvetica Neue</vt:lpstr>
      <vt:lpstr>Helvetica Neue Light</vt:lpstr>
      <vt:lpstr>Helvetica Neue Medium</vt:lpstr>
      <vt:lpstr>Black</vt:lpstr>
      <vt:lpstr>Disability and the Risks and Opportunities of Artificial Intelligence</vt:lpstr>
      <vt:lpstr>“progress at the speed of trust”</vt:lpstr>
      <vt:lpstr>“…trust us to break things, to make mistakes, to push forward.”</vt:lpstr>
      <vt:lpstr>disability &amp; technology</vt:lpstr>
      <vt:lpstr>“for most people, technology makes things convenient,   if you have a disability, technology makes things possible.” </vt:lpstr>
      <vt:lpstr>To speak, read, write, learn, effect the world,  navigate the world,  eat,  express love,  remember, plan,  breathe, ….live</vt:lpstr>
      <vt:lpstr>If you have a disability the opportunities and risks are at the extremes</vt:lpstr>
      <vt:lpstr>Extreme Opportunities..</vt:lpstr>
      <vt:lpstr>Mechanizing the Formulaic..</vt:lpstr>
      <vt:lpstr>Current AT..</vt:lpstr>
      <vt:lpstr>More Current AT..</vt:lpstr>
      <vt:lpstr>…and More Current AT</vt:lpstr>
      <vt:lpstr>Less known risk: an infrastructure of disability discrimination</vt:lpstr>
      <vt:lpstr>Generations of AI</vt:lpstr>
      <vt:lpstr>Finding, matching, sorting, labeling, measuring, optimizing, calculating, analyzing people… at scale</vt:lpstr>
      <vt:lpstr>there is a problem.. &amp; we are the collateral damage</vt:lpstr>
      <vt:lpstr>the problem precedes AI</vt:lpstr>
      <vt:lpstr>AI is a power tool…</vt:lpstr>
      <vt:lpstr>AI is  mechanizing, accelerating, amplifying, and automating existing patterns</vt:lpstr>
      <vt:lpstr>More  efficiently,  accurately, consistently..</vt:lpstr>
      <vt:lpstr>..propagating discrimination faster, more efficiently, and accurately</vt:lpstr>
      <vt:lpstr>missed by AI ethics efforts</vt:lpstr>
      <vt:lpstr>existential flaw..</vt:lpstr>
      <vt:lpstr>my first alarm…</vt:lpstr>
      <vt:lpstr>Alice and the unexpected…</vt:lpstr>
      <vt:lpstr>Smarter is not always better…</vt:lpstr>
      <vt:lpstr>My data set of human requirements….</vt:lpstr>
      <vt:lpstr>Our human starburst…</vt:lpstr>
      <vt:lpstr>Difference…</vt:lpstr>
      <vt:lpstr>Human Starburst and Design</vt:lpstr>
      <vt:lpstr>Human Starburst and AI</vt:lpstr>
      <vt:lpstr>Pervasive Disparity</vt:lpstr>
      <vt:lpstr>Bad for the Majority</vt:lpstr>
      <vt:lpstr>Reducing diversity, denying complexity</vt:lpstr>
      <vt:lpstr>homogenizing toward a monoculture..</vt:lpstr>
      <vt:lpstr>The prediction with the greatest probability</vt:lpstr>
      <vt:lpstr>Room for Change and Growth</vt:lpstr>
      <vt:lpstr>Innovation and Weak Signals</vt:lpstr>
      <vt:lpstr>Assumptions of Pervasively Deployed AI Decision Systems</vt:lpstr>
      <vt:lpstr>Bias toward optimal pattern  = Bias against difference </vt:lpstr>
      <vt:lpstr>AI getting better or more accurate  = getting more discriminatory</vt:lpstr>
      <vt:lpstr>Pervasive….</vt:lpstr>
      <vt:lpstr>Community level..</vt:lpstr>
      <vt:lpstr>Cumulative impact…</vt:lpstr>
      <vt:lpstr>Bad, unfair, inaccurate decisions</vt:lpstr>
      <vt:lpstr>Subject to false flagging in suspicion systems</vt:lpstr>
      <vt:lpstr>Harm and incident databases</vt:lpstr>
      <vt:lpstr>Privacy protections</vt:lpstr>
      <vt:lpstr>Statistical reasoning  as the means of making decisions  does harm</vt:lpstr>
      <vt:lpstr>Assuming that what we know about the majority applies to the minority does harm</vt:lpstr>
      <vt:lpstr>More than…</vt:lpstr>
      <vt:lpstr>Statistical Discrimination in AI Ethics Measures</vt:lpstr>
      <vt:lpstr>AI ethics auditing tools</vt:lpstr>
      <vt:lpstr>Invisible in a risk-benefit framework</vt:lpstr>
      <vt:lpstr>“an anomaly” “merely an anecdote” </vt:lpstr>
      <vt:lpstr>AI in AT Considerations</vt:lpstr>
      <vt:lpstr>Privacy Breaches</vt:lpstr>
      <vt:lpstr>Surveillance &amp; manipulation</vt:lpstr>
      <vt:lpstr>Homogenization</vt:lpstr>
      <vt:lpstr>Statistical Discrimination</vt:lpstr>
      <vt:lpstr>Connectivity</vt:lpstr>
      <vt:lpstr>Hallucination</vt:lpstr>
      <vt:lpstr>What data about disability have we fed AI?</vt:lpstr>
      <vt:lpstr>Toxicity Censors</vt:lpstr>
      <vt:lpstr>Flipping the perspective</vt:lpstr>
      <vt:lpstr>“Trust meter”</vt:lpstr>
      <vt:lpstr>“lawnmower of justice”</vt:lpstr>
      <vt:lpstr>Data Co-ops</vt:lpstr>
      <vt:lpstr>Baby Bliss Bot</vt:lpstr>
      <vt:lpstr>Accessible and Equitable AI Standard for the Accessible Canada Act</vt:lpstr>
      <vt:lpstr>Specific to Disability</vt:lpstr>
      <vt:lpstr> Phase 1: 4 Parts</vt:lpstr>
      <vt:lpstr>… at the speed of trust</vt:lpstr>
      <vt:lpstr>Intelligence that works with the edge of our human scatterplot is better able to ..</vt:lpstr>
      <vt:lpstr>Continuing the conversation:</vt:lpstr>
      <vt:lpstr>Blank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Unlearning to Include &amp; Innovate</dc:title>
  <dc:creator>mexline</dc:creator>
  <cp:lastModifiedBy>Ryan Rausch</cp:lastModifiedBy>
  <cp:revision>273</cp:revision>
  <dcterms:modified xsi:type="dcterms:W3CDTF">2024-05-07T14:50:00Z</dcterms:modified>
</cp:coreProperties>
</file>