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handoutMasterIdLst>
    <p:handoutMasterId r:id="rId32"/>
  </p:handoutMasterIdLst>
  <p:sldIdLst>
    <p:sldId id="256" r:id="rId2"/>
    <p:sldId id="285" r:id="rId3"/>
    <p:sldId id="286" r:id="rId4"/>
    <p:sldId id="262" r:id="rId5"/>
    <p:sldId id="410" r:id="rId6"/>
    <p:sldId id="265" r:id="rId7"/>
    <p:sldId id="260" r:id="rId8"/>
    <p:sldId id="264" r:id="rId9"/>
    <p:sldId id="267" r:id="rId10"/>
    <p:sldId id="266" r:id="rId11"/>
    <p:sldId id="268" r:id="rId12"/>
    <p:sldId id="276" r:id="rId13"/>
    <p:sldId id="277" r:id="rId14"/>
    <p:sldId id="269" r:id="rId15"/>
    <p:sldId id="278" r:id="rId16"/>
    <p:sldId id="270" r:id="rId17"/>
    <p:sldId id="271" r:id="rId18"/>
    <p:sldId id="272" r:id="rId19"/>
    <p:sldId id="279" r:id="rId20"/>
    <p:sldId id="275" r:id="rId21"/>
    <p:sldId id="280" r:id="rId22"/>
    <p:sldId id="281" r:id="rId23"/>
    <p:sldId id="282" r:id="rId24"/>
    <p:sldId id="411" r:id="rId25"/>
    <p:sldId id="288" r:id="rId26"/>
    <p:sldId id="284" r:id="rId27"/>
    <p:sldId id="287" r:id="rId28"/>
    <p:sldId id="409" r:id="rId29"/>
    <p:sldId id="412"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2C49"/>
    <a:srgbClr val="DB25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02" autoAdjust="0"/>
    <p:restoredTop sz="80366" autoAdjust="0"/>
  </p:normalViewPr>
  <p:slideViewPr>
    <p:cSldViewPr snapToGrid="0">
      <p:cViewPr varScale="1">
        <p:scale>
          <a:sx n="82" d="100"/>
          <a:sy n="82" d="100"/>
        </p:scale>
        <p:origin x="192" y="248"/>
      </p:cViewPr>
      <p:guideLst/>
    </p:cSldViewPr>
  </p:slideViewPr>
  <p:outlineViewPr>
    <p:cViewPr>
      <p:scale>
        <a:sx n="33" d="100"/>
        <a:sy n="33" d="100"/>
      </p:scale>
      <p:origin x="0" y="-2460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82" d="100"/>
          <a:sy n="82" d="100"/>
        </p:scale>
        <p:origin x="3992" y="17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DD6BD8C-623F-E548-F1EC-498E2538627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182B3A7-E449-8DC1-4C24-D84A9FC4DAC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5A83E02-4F54-B242-A36B-30646F6DE76A}" type="datetimeFigureOut">
              <a:rPr lang="en-US" smtClean="0"/>
              <a:t>2/7/24</a:t>
            </a:fld>
            <a:endParaRPr lang="en-US"/>
          </a:p>
        </p:txBody>
      </p:sp>
      <p:sp>
        <p:nvSpPr>
          <p:cNvPr id="4" name="Footer Placeholder 3">
            <a:extLst>
              <a:ext uri="{FF2B5EF4-FFF2-40B4-BE49-F238E27FC236}">
                <a16:creationId xmlns:a16="http://schemas.microsoft.com/office/drawing/2014/main" id="{D09DC90C-9EFD-BD92-B2DC-7F148B73241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92C477F-D8CC-6FB2-CA7E-3B384C9F811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F9DB982-772E-6045-BFFA-13199AF67E37}" type="slidenum">
              <a:rPr lang="en-US" smtClean="0"/>
              <a:t>‹#›</a:t>
            </a:fld>
            <a:endParaRPr lang="en-US"/>
          </a:p>
        </p:txBody>
      </p:sp>
    </p:spTree>
    <p:extLst>
      <p:ext uri="{BB962C8B-B14F-4D97-AF65-F5344CB8AC3E}">
        <p14:creationId xmlns:p14="http://schemas.microsoft.com/office/powerpoint/2010/main" val="6159926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6FBD04-C01B-4F60-9E64-C8BAA1B6096F}" type="datetimeFigureOut">
              <a:rPr lang="en-US" smtClean="0"/>
              <a:t>2/7/24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0CA1E4-08F5-43B4-8AAD-3A47821C82CA}" type="slidenum">
              <a:rPr lang="en-US" smtClean="0"/>
              <a:t>‹#›</a:t>
            </a:fld>
            <a:endParaRPr lang="en-US"/>
          </a:p>
        </p:txBody>
      </p:sp>
    </p:spTree>
    <p:extLst>
      <p:ext uri="{BB962C8B-B14F-4D97-AF65-F5344CB8AC3E}">
        <p14:creationId xmlns:p14="http://schemas.microsoft.com/office/powerpoint/2010/main" val="1511612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srgbClr val="000000"/>
                </a:solidFill>
                <a:effectLst/>
              </a:rPr>
              <a:t>Vice-President of Easter Seals Crossroads in Indianapolis </a:t>
            </a:r>
            <a:endParaRPr lang="en-US" dirty="0"/>
          </a:p>
        </p:txBody>
      </p:sp>
      <p:sp>
        <p:nvSpPr>
          <p:cNvPr id="4" name="Slide Number Placeholder 3"/>
          <p:cNvSpPr>
            <a:spLocks noGrp="1"/>
          </p:cNvSpPr>
          <p:nvPr>
            <p:ph type="sldNum" sz="quarter" idx="5"/>
          </p:nvPr>
        </p:nvSpPr>
        <p:spPr/>
        <p:txBody>
          <a:bodyPr/>
          <a:lstStyle/>
          <a:p>
            <a:fld id="{8C0CA1E4-08F5-43B4-8AAD-3A47821C82CA}" type="slidenum">
              <a:rPr lang="en-US" smtClean="0"/>
              <a:t>1</a:t>
            </a:fld>
            <a:endParaRPr lang="en-US"/>
          </a:p>
        </p:txBody>
      </p:sp>
    </p:spTree>
    <p:extLst>
      <p:ext uri="{BB962C8B-B14F-4D97-AF65-F5344CB8AC3E}">
        <p14:creationId xmlns:p14="http://schemas.microsoft.com/office/powerpoint/2010/main" val="32403214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I’m here</a:t>
            </a:r>
          </a:p>
        </p:txBody>
      </p:sp>
      <p:sp>
        <p:nvSpPr>
          <p:cNvPr id="4" name="Slide Number Placeholder 3"/>
          <p:cNvSpPr>
            <a:spLocks noGrp="1"/>
          </p:cNvSpPr>
          <p:nvPr>
            <p:ph type="sldNum" sz="quarter" idx="5"/>
          </p:nvPr>
        </p:nvSpPr>
        <p:spPr/>
        <p:txBody>
          <a:bodyPr/>
          <a:lstStyle/>
          <a:p>
            <a:fld id="{8C0CA1E4-08F5-43B4-8AAD-3A47821C82CA}" type="slidenum">
              <a:rPr lang="en-US" smtClean="0"/>
              <a:t>4</a:t>
            </a:fld>
            <a:endParaRPr lang="en-US"/>
          </a:p>
        </p:txBody>
      </p:sp>
    </p:spTree>
    <p:extLst>
      <p:ext uri="{BB962C8B-B14F-4D97-AF65-F5344CB8AC3E}">
        <p14:creationId xmlns:p14="http://schemas.microsoft.com/office/powerpoint/2010/main" val="3179836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we’re doing</a:t>
            </a:r>
          </a:p>
        </p:txBody>
      </p:sp>
      <p:sp>
        <p:nvSpPr>
          <p:cNvPr id="4" name="Slide Number Placeholder 3"/>
          <p:cNvSpPr>
            <a:spLocks noGrp="1"/>
          </p:cNvSpPr>
          <p:nvPr>
            <p:ph type="sldNum" sz="quarter" idx="5"/>
          </p:nvPr>
        </p:nvSpPr>
        <p:spPr/>
        <p:txBody>
          <a:bodyPr/>
          <a:lstStyle/>
          <a:p>
            <a:fld id="{8C0CA1E4-08F5-43B4-8AAD-3A47821C82CA}" type="slidenum">
              <a:rPr lang="en-US" smtClean="0"/>
              <a:t>6</a:t>
            </a:fld>
            <a:endParaRPr lang="en-US"/>
          </a:p>
        </p:txBody>
      </p:sp>
    </p:spTree>
    <p:extLst>
      <p:ext uri="{BB962C8B-B14F-4D97-AF65-F5344CB8AC3E}">
        <p14:creationId xmlns:p14="http://schemas.microsoft.com/office/powerpoint/2010/main" val="37605110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Goals of this session</a:t>
            </a:r>
          </a:p>
        </p:txBody>
      </p:sp>
      <p:sp>
        <p:nvSpPr>
          <p:cNvPr id="4" name="Slide Number Placeholder 3"/>
          <p:cNvSpPr>
            <a:spLocks noGrp="1"/>
          </p:cNvSpPr>
          <p:nvPr>
            <p:ph type="sldNum" sz="quarter" idx="5"/>
          </p:nvPr>
        </p:nvSpPr>
        <p:spPr/>
        <p:txBody>
          <a:bodyPr/>
          <a:lstStyle/>
          <a:p>
            <a:fld id="{8C0CA1E4-08F5-43B4-8AAD-3A47821C82CA}" type="slidenum">
              <a:rPr lang="en-US" smtClean="0"/>
              <a:t>7</a:t>
            </a:fld>
            <a:endParaRPr lang="en-US"/>
          </a:p>
        </p:txBody>
      </p:sp>
    </p:spTree>
    <p:extLst>
      <p:ext uri="{BB962C8B-B14F-4D97-AF65-F5344CB8AC3E}">
        <p14:creationId xmlns:p14="http://schemas.microsoft.com/office/powerpoint/2010/main" val="18539503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1" i="0" u="none" strike="noStrike" kern="1200" dirty="0">
                <a:solidFill>
                  <a:schemeClr val="tx1"/>
                </a:solidFill>
                <a:effectLst/>
                <a:latin typeface="+mn-lt"/>
                <a:ea typeface="+mn-ea"/>
                <a:cs typeface="+mn-cs"/>
              </a:rPr>
              <a:t>Thanks so much for joining us today! We hope you learned a few things today. </a:t>
            </a:r>
            <a:endParaRPr lang="en-US" sz="1200" b="1" i="0" kern="1200" dirty="0">
              <a:solidFill>
                <a:schemeClr val="tx1"/>
              </a:solidFill>
              <a:effectLst/>
              <a:latin typeface="+mn-lt"/>
              <a:ea typeface="+mn-ea"/>
              <a:cs typeface="+mn-cs"/>
            </a:endParaRPr>
          </a:p>
          <a:p>
            <a:pPr rtl="0" fontAlgn="base"/>
            <a:r>
              <a:rPr lang="en-US" sz="1200" b="1" i="0" u="none" strike="noStrike" kern="1200" dirty="0">
                <a:solidFill>
                  <a:schemeClr val="tx1"/>
                </a:solidFill>
                <a:effectLst/>
                <a:latin typeface="+mn-lt"/>
                <a:ea typeface="+mn-ea"/>
                <a:cs typeface="+mn-cs"/>
              </a:rPr>
              <a:t>Please reach out to us if you have questions or need assistance in the future. (Read contact information.)</a:t>
            </a:r>
            <a:r>
              <a:rPr lang="en-US" sz="1200" b="1" i="0" kern="1200" dirty="0">
                <a:solidFill>
                  <a:schemeClr val="tx1"/>
                </a:solidFill>
                <a:effectLst/>
                <a:latin typeface="+mn-lt"/>
                <a:ea typeface="+mn-ea"/>
                <a:cs typeface="+mn-cs"/>
              </a:rPr>
              <a:t>​</a:t>
            </a:r>
          </a:p>
          <a:p>
            <a:pPr rtl="0" fontAlgn="base"/>
            <a:r>
              <a:rPr lang="en-US" sz="1200" b="1" i="0" kern="1200" dirty="0">
                <a:solidFill>
                  <a:schemeClr val="tx1"/>
                </a:solidFill>
                <a:effectLst/>
                <a:latin typeface="+mn-lt"/>
                <a:ea typeface="+mn-ea"/>
                <a:cs typeface="+mn-cs"/>
              </a:rPr>
              <a:t>​</a:t>
            </a:r>
          </a:p>
          <a:p>
            <a:pPr rtl="0" fontAlgn="base"/>
            <a:r>
              <a:rPr lang="en-US" sz="1200" b="1" i="0" u="none" strike="noStrike" kern="1200" dirty="0">
                <a:solidFill>
                  <a:schemeClr val="tx1"/>
                </a:solidFill>
                <a:effectLst/>
                <a:latin typeface="+mn-lt"/>
                <a:ea typeface="+mn-ea"/>
                <a:cs typeface="+mn-cs"/>
              </a:rPr>
              <a:t>Thanks and enjoy your day.</a:t>
            </a:r>
            <a:r>
              <a:rPr lang="en-US" sz="1200" b="1" i="0" kern="1200" dirty="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5"/>
          </p:nvPr>
        </p:nvSpPr>
        <p:spPr/>
        <p:txBody>
          <a:bodyPr/>
          <a:lstStyle/>
          <a:p>
            <a:fld id="{E0746DE6-3336-457D-A091-FA20AC1C536E}" type="slidenum">
              <a:rPr lang="en-US" smtClean="0"/>
              <a:t>28</a:t>
            </a:fld>
            <a:endParaRPr lang="en-US"/>
          </a:p>
        </p:txBody>
      </p:sp>
    </p:spTree>
    <p:extLst>
      <p:ext uri="{BB962C8B-B14F-4D97-AF65-F5344CB8AC3E}">
        <p14:creationId xmlns:p14="http://schemas.microsoft.com/office/powerpoint/2010/main" val="39901952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hyperlink" Target="https://at3center.net/" TargetMode="External"/><Relationship Id="rId4" Type="http://schemas.openxmlformats.org/officeDocument/2006/relationships/hyperlink" Target="https://ataporg.org/"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E981F-11A5-350B-D54C-2C1C0BC29E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5AFF0B4-6961-26A3-3B59-66C70BC5A9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10" name="Picture 9">
            <a:extLst>
              <a:ext uri="{FF2B5EF4-FFF2-40B4-BE49-F238E27FC236}">
                <a16:creationId xmlns:a16="http://schemas.microsoft.com/office/drawing/2014/main" id="{94C2BA65-3F67-BCF3-8F86-CD8841A281A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000" y="792149"/>
            <a:ext cx="8825396" cy="1053968"/>
          </a:xfrm>
          <a:prstGeom prst="rect">
            <a:avLst/>
          </a:prstGeom>
        </p:spPr>
      </p:pic>
      <p:sp>
        <p:nvSpPr>
          <p:cNvPr id="11" name="Rectangle 10">
            <a:extLst>
              <a:ext uri="{FF2B5EF4-FFF2-40B4-BE49-F238E27FC236}">
                <a16:creationId xmlns:a16="http://schemas.microsoft.com/office/drawing/2014/main" id="{D45F69F8-1E73-88E6-4BDF-CC2EF3DCB3E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F159F3E-873C-A803-181F-530019C02DF3}"/>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6646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ED267E-796B-4574-80EC-702A88AD8452}"/>
              </a:ext>
            </a:extLst>
          </p:cNvPr>
          <p:cNvSpPr>
            <a:spLocks noGrp="1"/>
          </p:cNvSpPr>
          <p:nvPr>
            <p:ph type="dt" sz="half" idx="10"/>
          </p:nvPr>
        </p:nvSpPr>
        <p:spPr/>
        <p:txBody>
          <a:bodyPr/>
          <a:lstStyle/>
          <a:p>
            <a:fld id="{1A853C08-13FE-4279-A52F-CE7D995F6710}" type="datetimeFigureOut">
              <a:rPr lang="en-US" smtClean="0"/>
              <a:t>2/7/24</a:t>
            </a:fld>
            <a:endParaRPr lang="en-US"/>
          </a:p>
        </p:txBody>
      </p:sp>
      <p:sp>
        <p:nvSpPr>
          <p:cNvPr id="3" name="Footer Placeholder 2">
            <a:extLst>
              <a:ext uri="{FF2B5EF4-FFF2-40B4-BE49-F238E27FC236}">
                <a16:creationId xmlns:a16="http://schemas.microsoft.com/office/drawing/2014/main" id="{1A40BCE8-29A3-49C5-BC63-68620D9844D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EB47FFE-E6E8-46AB-A125-B16646F7B4A6}"/>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5" name="Rectangle 4">
            <a:extLst>
              <a:ext uri="{FF2B5EF4-FFF2-40B4-BE49-F238E27FC236}">
                <a16:creationId xmlns:a16="http://schemas.microsoft.com/office/drawing/2014/main" id="{0044C5D1-D8FF-4166-AB88-E4DF344EF79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0A09694-29F7-4892-928C-626E05430DB9}"/>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TAP logo">
            <a:extLst>
              <a:ext uri="{FF2B5EF4-FFF2-40B4-BE49-F238E27FC236}">
                <a16:creationId xmlns:a16="http://schemas.microsoft.com/office/drawing/2014/main" id="{8BF8D6A6-024F-4D1E-9814-1CE19358188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8" name="Picture 7" descr="AT3 logo">
            <a:extLst>
              <a:ext uri="{FF2B5EF4-FFF2-40B4-BE49-F238E27FC236}">
                <a16:creationId xmlns:a16="http://schemas.microsoft.com/office/drawing/2014/main" id="{DAD270C5-48E4-4B39-A892-F1F3E3A11A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1595263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5230B-7D13-4C50-AEAF-FEFB3B6CDC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B46BDA6-ECB3-4E17-8A5D-D72C9507124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26397AB-544E-44DC-AA26-6F8BACB8A5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849625B-FEAB-4F88-84C4-AC4E4C8F75F5}"/>
              </a:ext>
            </a:extLst>
          </p:cNvPr>
          <p:cNvSpPr>
            <a:spLocks noGrp="1"/>
          </p:cNvSpPr>
          <p:nvPr>
            <p:ph type="dt" sz="half" idx="10"/>
          </p:nvPr>
        </p:nvSpPr>
        <p:spPr/>
        <p:txBody>
          <a:bodyPr/>
          <a:lstStyle/>
          <a:p>
            <a:fld id="{1A853C08-13FE-4279-A52F-CE7D995F6710}" type="datetimeFigureOut">
              <a:rPr lang="en-US" smtClean="0"/>
              <a:t>2/7/24</a:t>
            </a:fld>
            <a:endParaRPr lang="en-US"/>
          </a:p>
        </p:txBody>
      </p:sp>
      <p:sp>
        <p:nvSpPr>
          <p:cNvPr id="6" name="Footer Placeholder 5">
            <a:extLst>
              <a:ext uri="{FF2B5EF4-FFF2-40B4-BE49-F238E27FC236}">
                <a16:creationId xmlns:a16="http://schemas.microsoft.com/office/drawing/2014/main" id="{6DEB2157-381A-46D0-9B7B-6E08E5BBC5C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5C4EF0-0BB2-485E-BA19-0BA583866F20}"/>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8" name="Rectangle 7">
            <a:extLst>
              <a:ext uri="{FF2B5EF4-FFF2-40B4-BE49-F238E27FC236}">
                <a16:creationId xmlns:a16="http://schemas.microsoft.com/office/drawing/2014/main" id="{140ACAFF-CF3F-4EE8-A96E-53768939BD6B}"/>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1FD980E-34A9-402F-90B5-4728CFAFE370}"/>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TAP logo">
            <a:extLst>
              <a:ext uri="{FF2B5EF4-FFF2-40B4-BE49-F238E27FC236}">
                <a16:creationId xmlns:a16="http://schemas.microsoft.com/office/drawing/2014/main" id="{D29198FC-76C4-4F8F-B5EB-826639F43B3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1" name="Picture 10" descr="AT3 logo">
            <a:extLst>
              <a:ext uri="{FF2B5EF4-FFF2-40B4-BE49-F238E27FC236}">
                <a16:creationId xmlns:a16="http://schemas.microsoft.com/office/drawing/2014/main" id="{FC3685A9-585C-466E-9218-F7FA4FFDB74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9358898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507B7-1D36-4E90-B121-D6CD326E1A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51B7FFF-8FF9-4206-BF47-435EFC51B0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CD13676-25FC-4F31-BC94-3C0E12DD1D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11C79FC-E434-48B1-A513-6F9842B3176C}"/>
              </a:ext>
            </a:extLst>
          </p:cNvPr>
          <p:cNvSpPr>
            <a:spLocks noGrp="1"/>
          </p:cNvSpPr>
          <p:nvPr>
            <p:ph type="dt" sz="half" idx="10"/>
          </p:nvPr>
        </p:nvSpPr>
        <p:spPr/>
        <p:txBody>
          <a:bodyPr/>
          <a:lstStyle/>
          <a:p>
            <a:fld id="{1A853C08-13FE-4279-A52F-CE7D995F6710}" type="datetimeFigureOut">
              <a:rPr lang="en-US" smtClean="0"/>
              <a:t>2/7/24</a:t>
            </a:fld>
            <a:endParaRPr lang="en-US"/>
          </a:p>
        </p:txBody>
      </p:sp>
      <p:sp>
        <p:nvSpPr>
          <p:cNvPr id="6" name="Footer Placeholder 5">
            <a:extLst>
              <a:ext uri="{FF2B5EF4-FFF2-40B4-BE49-F238E27FC236}">
                <a16:creationId xmlns:a16="http://schemas.microsoft.com/office/drawing/2014/main" id="{CCC74631-0FF2-41C6-8611-1735E78809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B669CC0-AFE8-4CE9-ABB8-F658378F18D0}"/>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8" name="Rectangle 7">
            <a:extLst>
              <a:ext uri="{FF2B5EF4-FFF2-40B4-BE49-F238E27FC236}">
                <a16:creationId xmlns:a16="http://schemas.microsoft.com/office/drawing/2014/main" id="{423CAA52-3342-4D9B-A243-12E7A51A4DD1}"/>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94B2AD9-CAD1-41C0-BAAB-A3C1A300D859}"/>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TAP logo">
            <a:extLst>
              <a:ext uri="{FF2B5EF4-FFF2-40B4-BE49-F238E27FC236}">
                <a16:creationId xmlns:a16="http://schemas.microsoft.com/office/drawing/2014/main" id="{1AFF6D27-E686-4C25-B2BE-C936E4C1473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1" name="Picture 10" descr="AT3 logo">
            <a:extLst>
              <a:ext uri="{FF2B5EF4-FFF2-40B4-BE49-F238E27FC236}">
                <a16:creationId xmlns:a16="http://schemas.microsoft.com/office/drawing/2014/main" id="{1635CBEF-DEB0-4DC7-921F-196B534345B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41781012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D1DA7-C8DF-43F0-980D-3EC3D6CA8A3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52DEAD8-8BCC-4459-B2D9-ADDA7631BEF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D06340-5628-4FA3-9864-31E5CEE34F41}"/>
              </a:ext>
            </a:extLst>
          </p:cNvPr>
          <p:cNvSpPr>
            <a:spLocks noGrp="1"/>
          </p:cNvSpPr>
          <p:nvPr>
            <p:ph type="dt" sz="half" idx="10"/>
          </p:nvPr>
        </p:nvSpPr>
        <p:spPr/>
        <p:txBody>
          <a:bodyPr/>
          <a:lstStyle/>
          <a:p>
            <a:fld id="{1A853C08-13FE-4279-A52F-CE7D995F6710}" type="datetimeFigureOut">
              <a:rPr lang="en-US" smtClean="0"/>
              <a:t>2/7/24</a:t>
            </a:fld>
            <a:endParaRPr lang="en-US"/>
          </a:p>
        </p:txBody>
      </p:sp>
      <p:sp>
        <p:nvSpPr>
          <p:cNvPr id="5" name="Footer Placeholder 4">
            <a:extLst>
              <a:ext uri="{FF2B5EF4-FFF2-40B4-BE49-F238E27FC236}">
                <a16:creationId xmlns:a16="http://schemas.microsoft.com/office/drawing/2014/main" id="{1E8157DF-C994-4B58-BFCF-7E3C5CE8D5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5FE48D-102E-4F71-A2D9-88C24B5B56D3}"/>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7" name="Rectangle 6">
            <a:extLst>
              <a:ext uri="{FF2B5EF4-FFF2-40B4-BE49-F238E27FC236}">
                <a16:creationId xmlns:a16="http://schemas.microsoft.com/office/drawing/2014/main" id="{2FD96D55-6F8C-4E86-AF09-087B2283AC07}"/>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7F2DF5E-0BDC-4995-A740-C7028F2E1907}"/>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F610C0C1-20A3-4E4B-969D-1A237264EF8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42DE6626-D3AE-4464-8C6C-71714952966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30430814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E01DCF-4E9F-4F55-85F0-10811B6C6EE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12F99CC-0645-4651-96F3-D070A01246F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90E598-4C1C-4B7D-AD89-BF87F3CB9CEB}"/>
              </a:ext>
            </a:extLst>
          </p:cNvPr>
          <p:cNvSpPr>
            <a:spLocks noGrp="1"/>
          </p:cNvSpPr>
          <p:nvPr>
            <p:ph type="dt" sz="half" idx="10"/>
          </p:nvPr>
        </p:nvSpPr>
        <p:spPr/>
        <p:txBody>
          <a:bodyPr/>
          <a:lstStyle/>
          <a:p>
            <a:fld id="{1A853C08-13FE-4279-A52F-CE7D995F6710}" type="datetimeFigureOut">
              <a:rPr lang="en-US" smtClean="0"/>
              <a:t>2/7/24</a:t>
            </a:fld>
            <a:endParaRPr lang="en-US"/>
          </a:p>
        </p:txBody>
      </p:sp>
      <p:sp>
        <p:nvSpPr>
          <p:cNvPr id="5" name="Footer Placeholder 4">
            <a:extLst>
              <a:ext uri="{FF2B5EF4-FFF2-40B4-BE49-F238E27FC236}">
                <a16:creationId xmlns:a16="http://schemas.microsoft.com/office/drawing/2014/main" id="{B6D3FB72-0274-4FD8-9F65-B01CE24332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CEE614-95AF-4A0A-A305-4E5EF511EBD2}"/>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7" name="Rectangle 6">
            <a:extLst>
              <a:ext uri="{FF2B5EF4-FFF2-40B4-BE49-F238E27FC236}">
                <a16:creationId xmlns:a16="http://schemas.microsoft.com/office/drawing/2014/main" id="{641A6185-7F49-4042-9CE5-10F6F8FE9E7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A8F8B3A-D7CF-4FE4-9E7E-24FE7C848D57}"/>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2495C583-8E4B-470D-9D0F-65429530EDB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04B2C591-4455-4A9B-9AC8-B5E57D56450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1940096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8D48158-069A-B87A-B889-538E9499B9C7}"/>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0ABA4A5-000B-F592-698E-F87E8BC77506}"/>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TAP logo">
            <a:extLst>
              <a:ext uri="{FF2B5EF4-FFF2-40B4-BE49-F238E27FC236}">
                <a16:creationId xmlns:a16="http://schemas.microsoft.com/office/drawing/2014/main" id="{C6CD8083-65E7-46E7-6523-D8A27463697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9" name="Picture 8" descr="AT3 logo">
            <a:extLst>
              <a:ext uri="{FF2B5EF4-FFF2-40B4-BE49-F238E27FC236}">
                <a16:creationId xmlns:a16="http://schemas.microsoft.com/office/drawing/2014/main" id="{436A30B3-4A78-76B8-6F81-279DDF67D3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2554808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8D48158-069A-B87A-B889-538E9499B9C7}"/>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0ABA4A5-000B-F592-698E-F87E8BC77506}"/>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TAP logo">
            <a:extLst>
              <a:ext uri="{FF2B5EF4-FFF2-40B4-BE49-F238E27FC236}">
                <a16:creationId xmlns:a16="http://schemas.microsoft.com/office/drawing/2014/main" id="{C6CD8083-65E7-46E7-6523-D8A27463697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9" name="Picture 8" descr="AT3 logo">
            <a:extLst>
              <a:ext uri="{FF2B5EF4-FFF2-40B4-BE49-F238E27FC236}">
                <a16:creationId xmlns:a16="http://schemas.microsoft.com/office/drawing/2014/main" id="{436A30B3-4A78-76B8-6F81-279DDF67D3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
        <p:nvSpPr>
          <p:cNvPr id="3" name="TextBox 2">
            <a:extLst>
              <a:ext uri="{FF2B5EF4-FFF2-40B4-BE49-F238E27FC236}">
                <a16:creationId xmlns:a16="http://schemas.microsoft.com/office/drawing/2014/main" id="{3E232EA6-29E6-6EA5-36C1-24D254E18BFB}"/>
              </a:ext>
            </a:extLst>
          </p:cNvPr>
          <p:cNvSpPr txBox="1"/>
          <p:nvPr userDrawn="1"/>
        </p:nvSpPr>
        <p:spPr>
          <a:xfrm>
            <a:off x="1371599" y="1095935"/>
            <a:ext cx="9843247" cy="3539430"/>
          </a:xfrm>
          <a:prstGeom prst="rect">
            <a:avLst/>
          </a:prstGeom>
          <a:noFill/>
        </p:spPr>
        <p:txBody>
          <a:bodyPr wrap="square">
            <a:spAutoFit/>
          </a:bodyPr>
          <a:lstStyle/>
          <a:p>
            <a:pPr marL="0" marR="0">
              <a:spcBef>
                <a:spcPts val="0"/>
              </a:spcBef>
              <a:spcAft>
                <a:spcPts val="0"/>
              </a:spcAft>
            </a:pPr>
            <a:r>
              <a:rPr lang="en-US" sz="1600" dirty="0">
                <a:solidFill>
                  <a:srgbClr val="203864"/>
                </a:solidFill>
                <a:effectLst/>
                <a:latin typeface="+mn-lt"/>
                <a:ea typeface="Calibri" panose="020F0502020204030204" pitchFamily="34" charset="0"/>
              </a:rPr>
              <a:t>The </a:t>
            </a:r>
            <a:r>
              <a:rPr lang="en-US" sz="1600" b="1" dirty="0">
                <a:solidFill>
                  <a:srgbClr val="203864"/>
                </a:solidFill>
                <a:effectLst/>
                <a:latin typeface="+mn-lt"/>
                <a:ea typeface="Calibri" panose="020F0502020204030204" pitchFamily="34" charset="0"/>
              </a:rPr>
              <a:t>Association of Assistive Technology Act Programs</a:t>
            </a:r>
            <a:r>
              <a:rPr lang="en-US" sz="1600" dirty="0">
                <a:solidFill>
                  <a:srgbClr val="203864"/>
                </a:solidFill>
                <a:effectLst/>
                <a:latin typeface="+mn-lt"/>
                <a:ea typeface="Calibri" panose="020F0502020204030204" pitchFamily="34" charset="0"/>
              </a:rPr>
              <a:t> (ATAP) facilitates the coordination of state and territory assistive technology (AT) programs nationally to maintain and enhance a strong, effective, and efficient national network of state and territory wide AT programs.  As part of this mission and effort, ATAP also provides technical assistance and support to its members through the </a:t>
            </a:r>
            <a:r>
              <a:rPr lang="en-US" sz="1600" b="1" dirty="0">
                <a:solidFill>
                  <a:srgbClr val="203864"/>
                </a:solidFill>
                <a:effectLst/>
                <a:latin typeface="+mn-lt"/>
                <a:ea typeface="Calibri" panose="020F0502020204030204" pitchFamily="34" charset="0"/>
              </a:rPr>
              <a:t>Assistive Technology and Training Technical Assistance</a:t>
            </a:r>
            <a:r>
              <a:rPr lang="en-US" sz="1600" dirty="0">
                <a:solidFill>
                  <a:srgbClr val="203864"/>
                </a:solidFill>
                <a:effectLst/>
                <a:latin typeface="+mn-lt"/>
                <a:ea typeface="Calibri" panose="020F0502020204030204" pitchFamily="34" charset="0"/>
              </a:rPr>
              <a:t> (AT3) </a:t>
            </a:r>
            <a:r>
              <a:rPr lang="en-US" sz="1600" b="1" dirty="0">
                <a:solidFill>
                  <a:srgbClr val="203864"/>
                </a:solidFill>
                <a:effectLst/>
                <a:latin typeface="+mn-lt"/>
                <a:ea typeface="Calibri" panose="020F0502020204030204" pitchFamily="34" charset="0"/>
              </a:rPr>
              <a:t>Center</a:t>
            </a: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The AT3 Center provides training and technical assistance for all </a:t>
            </a:r>
            <a:r>
              <a:rPr lang="en-US" sz="1600" b="1" dirty="0">
                <a:solidFill>
                  <a:srgbClr val="203864"/>
                </a:solidFill>
                <a:effectLst/>
                <a:latin typeface="+mn-lt"/>
                <a:ea typeface="Calibri" panose="020F0502020204030204" pitchFamily="34" charset="0"/>
              </a:rPr>
              <a:t>AT Act Section 4 State and Territory AT Programs</a:t>
            </a:r>
            <a:r>
              <a:rPr lang="en-US" sz="1600" dirty="0">
                <a:solidFill>
                  <a:srgbClr val="203864"/>
                </a:solidFill>
                <a:effectLst/>
                <a:latin typeface="+mn-lt"/>
                <a:ea typeface="Calibri" panose="020F0502020204030204" pitchFamily="34" charset="0"/>
              </a:rPr>
              <a:t> to support quality implementation of state-level and state-leadership activities.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ATAP and AT3 both support national assistive technology internet sites that make general AT information available to the public and other stakeholders.  To learn more visit us at</a:t>
            </a:r>
          </a:p>
          <a:p>
            <a:pPr marL="0" marR="0">
              <a:spcBef>
                <a:spcPts val="0"/>
              </a:spcBef>
              <a:spcAft>
                <a:spcPts val="0"/>
              </a:spcAft>
            </a:pPr>
            <a:endParaRPr lang="en-US" sz="1600" dirty="0">
              <a:solidFill>
                <a:srgbClr val="203864"/>
              </a:solidFill>
              <a:effectLst/>
              <a:latin typeface="+mn-lt"/>
              <a:ea typeface="Calibri" panose="020F0502020204030204" pitchFamily="34" charset="0"/>
            </a:endParaRPr>
          </a:p>
          <a:p>
            <a:pPr marL="0" marR="0" algn="ctr">
              <a:spcBef>
                <a:spcPts val="0"/>
              </a:spcBef>
              <a:spcAft>
                <a:spcPts val="0"/>
              </a:spcAft>
            </a:pPr>
            <a:r>
              <a:rPr lang="en-US" sz="1600" dirty="0">
                <a:solidFill>
                  <a:srgbClr val="203864"/>
                </a:solidFill>
                <a:effectLst/>
                <a:latin typeface="+mn-lt"/>
                <a:ea typeface="Calibri" panose="020F0502020204030204" pitchFamily="34" charset="0"/>
                <a:hlinkClick r:id="rId4"/>
              </a:rPr>
              <a:t>https://ataporg.org</a:t>
            </a:r>
            <a:endParaRPr lang="en-US" sz="1600" dirty="0">
              <a:solidFill>
                <a:srgbClr val="203864"/>
              </a:solidFill>
              <a:effectLst/>
              <a:latin typeface="+mn-lt"/>
              <a:ea typeface="Calibri" panose="020F0502020204030204" pitchFamily="34" charset="0"/>
            </a:endParaRPr>
          </a:p>
          <a:p>
            <a:pPr marL="0" marR="0" algn="ctr">
              <a:spcBef>
                <a:spcPts val="0"/>
              </a:spcBef>
              <a:spcAft>
                <a:spcPts val="0"/>
              </a:spcAft>
            </a:pPr>
            <a:r>
              <a:rPr lang="en-US" sz="1600" dirty="0">
                <a:solidFill>
                  <a:srgbClr val="203864"/>
                </a:solidFill>
                <a:effectLst/>
                <a:latin typeface="+mn-lt"/>
                <a:ea typeface="Calibri" panose="020F0502020204030204" pitchFamily="34" charset="0"/>
                <a:hlinkClick r:id="rId5"/>
              </a:rPr>
              <a:t>https://at3center.net</a:t>
            </a: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p:txBody>
      </p:sp>
    </p:spTree>
    <p:extLst>
      <p:ext uri="{BB962C8B-B14F-4D97-AF65-F5344CB8AC3E}">
        <p14:creationId xmlns:p14="http://schemas.microsoft.com/office/powerpoint/2010/main" val="1317540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B76D-4736-4893-AD84-8CA450A97420}"/>
              </a:ext>
            </a:extLst>
          </p:cNvPr>
          <p:cNvSpPr>
            <a:spLocks noGrp="1"/>
          </p:cNvSpPr>
          <p:nvPr>
            <p:ph type="title"/>
          </p:nvPr>
        </p:nvSpPr>
        <p:spPr>
          <a:xfrm>
            <a:off x="838200" y="582771"/>
            <a:ext cx="1051560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20EB4F5D-5F84-4D52-95CB-C9FC0D7E0565}"/>
              </a:ext>
            </a:extLst>
          </p:cNvPr>
          <p:cNvSpPr>
            <a:spLocks noGrp="1"/>
          </p:cNvSpPr>
          <p:nvPr>
            <p:ph idx="1"/>
          </p:nvPr>
        </p:nvSpPr>
        <p:spPr>
          <a:xfrm>
            <a:off x="838200" y="1965725"/>
            <a:ext cx="10515600" cy="42112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69DACD-8E3B-4F05-AC17-1F6054575954}"/>
              </a:ext>
            </a:extLst>
          </p:cNvPr>
          <p:cNvSpPr>
            <a:spLocks noGrp="1"/>
          </p:cNvSpPr>
          <p:nvPr>
            <p:ph type="dt" sz="half" idx="10"/>
          </p:nvPr>
        </p:nvSpPr>
        <p:spPr/>
        <p:txBody>
          <a:bodyPr/>
          <a:lstStyle/>
          <a:p>
            <a:fld id="{1A853C08-13FE-4279-A52F-CE7D995F6710}" type="datetimeFigureOut">
              <a:rPr lang="en-US" smtClean="0"/>
              <a:t>2/7/24</a:t>
            </a:fld>
            <a:endParaRPr lang="en-US"/>
          </a:p>
        </p:txBody>
      </p:sp>
      <p:sp>
        <p:nvSpPr>
          <p:cNvPr id="5" name="Footer Placeholder 4">
            <a:extLst>
              <a:ext uri="{FF2B5EF4-FFF2-40B4-BE49-F238E27FC236}">
                <a16:creationId xmlns:a16="http://schemas.microsoft.com/office/drawing/2014/main" id="{277FB106-AEE0-4D09-A6A8-7D7EFA6319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FA5D3A-81AA-47DE-A465-3561FE996CAC}"/>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7" name="Rectangle 6">
            <a:extLst>
              <a:ext uri="{FF2B5EF4-FFF2-40B4-BE49-F238E27FC236}">
                <a16:creationId xmlns:a16="http://schemas.microsoft.com/office/drawing/2014/main" id="{46107C0A-BA4B-4557-933C-41AF0966FE2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ACC1A0D-3803-48F3-AF00-6DFACD14AE7B}"/>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D693952F-0720-4354-A351-9B2C07C5234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9CA29072-ED45-4C4F-89B6-3CD551C6AE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2927575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C9C5A-DE54-4E0A-B714-02996F599E9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6BEE66B-04EB-4715-908A-EECDB964267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AACA2A4-9EE0-4DF6-BD00-36EFBE012048}"/>
              </a:ext>
            </a:extLst>
          </p:cNvPr>
          <p:cNvSpPr>
            <a:spLocks noGrp="1"/>
          </p:cNvSpPr>
          <p:nvPr>
            <p:ph type="dt" sz="half" idx="10"/>
          </p:nvPr>
        </p:nvSpPr>
        <p:spPr/>
        <p:txBody>
          <a:bodyPr/>
          <a:lstStyle/>
          <a:p>
            <a:fld id="{1A853C08-13FE-4279-A52F-CE7D995F6710}" type="datetimeFigureOut">
              <a:rPr lang="en-US" smtClean="0"/>
              <a:t>2/7/24</a:t>
            </a:fld>
            <a:endParaRPr lang="en-US"/>
          </a:p>
        </p:txBody>
      </p:sp>
      <p:sp>
        <p:nvSpPr>
          <p:cNvPr id="5" name="Footer Placeholder 4">
            <a:extLst>
              <a:ext uri="{FF2B5EF4-FFF2-40B4-BE49-F238E27FC236}">
                <a16:creationId xmlns:a16="http://schemas.microsoft.com/office/drawing/2014/main" id="{32588275-11F2-4AFD-9324-13F09EBEB8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3DF91E-52D7-4D5B-8009-FC1539BB4195}"/>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7" name="Rectangle 6">
            <a:extLst>
              <a:ext uri="{FF2B5EF4-FFF2-40B4-BE49-F238E27FC236}">
                <a16:creationId xmlns:a16="http://schemas.microsoft.com/office/drawing/2014/main" id="{FC171ACE-5F9A-4476-A3B0-9D9EC334B96F}"/>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D626A05B-B2AC-4453-8182-387DC9CD548B}"/>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9C6EDDBB-4495-4F05-A481-63BD1CD020D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4AF08D0E-CA56-4E9B-80E8-EA9EE6C998D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826714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38CA7-B80F-4C2F-8257-9B6BC022D5E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0A435C-1644-4010-AE2F-12C068732A6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C39BE55-E7B3-4E91-854E-2285F526FBB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44B0F6D-AB93-4515-98B2-01A61922F5A2}"/>
              </a:ext>
            </a:extLst>
          </p:cNvPr>
          <p:cNvSpPr>
            <a:spLocks noGrp="1"/>
          </p:cNvSpPr>
          <p:nvPr>
            <p:ph type="dt" sz="half" idx="10"/>
          </p:nvPr>
        </p:nvSpPr>
        <p:spPr/>
        <p:txBody>
          <a:bodyPr/>
          <a:lstStyle/>
          <a:p>
            <a:fld id="{1A853C08-13FE-4279-A52F-CE7D995F6710}" type="datetimeFigureOut">
              <a:rPr lang="en-US" smtClean="0"/>
              <a:t>2/7/24</a:t>
            </a:fld>
            <a:endParaRPr lang="en-US"/>
          </a:p>
        </p:txBody>
      </p:sp>
      <p:sp>
        <p:nvSpPr>
          <p:cNvPr id="6" name="Footer Placeholder 5">
            <a:extLst>
              <a:ext uri="{FF2B5EF4-FFF2-40B4-BE49-F238E27FC236}">
                <a16:creationId xmlns:a16="http://schemas.microsoft.com/office/drawing/2014/main" id="{29809237-411E-4B10-9D16-32D7C9CF0A1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7704DB-C730-46D7-8905-D62B6FB6DDEB}"/>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8" name="Rectangle 7">
            <a:extLst>
              <a:ext uri="{FF2B5EF4-FFF2-40B4-BE49-F238E27FC236}">
                <a16:creationId xmlns:a16="http://schemas.microsoft.com/office/drawing/2014/main" id="{C9557ED1-78C2-4719-94A9-0645CB5F27CF}"/>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9260A7F-4FE2-4B3E-BB00-8D999E919AEB}"/>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TAP logo">
            <a:extLst>
              <a:ext uri="{FF2B5EF4-FFF2-40B4-BE49-F238E27FC236}">
                <a16:creationId xmlns:a16="http://schemas.microsoft.com/office/drawing/2014/main" id="{20C89ED1-A118-4C71-810D-8EC89835FD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1" name="Picture 10" descr="AT3 logo">
            <a:extLst>
              <a:ext uri="{FF2B5EF4-FFF2-40B4-BE49-F238E27FC236}">
                <a16:creationId xmlns:a16="http://schemas.microsoft.com/office/drawing/2014/main" id="{3CB6F122-BCDE-43CF-997E-A3739432829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3566930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38CA7-B80F-4C2F-8257-9B6BC022D5E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D0A435C-1644-4010-AE2F-12C068732A69}"/>
              </a:ext>
            </a:extLst>
          </p:cNvPr>
          <p:cNvSpPr>
            <a:spLocks noGrp="1"/>
          </p:cNvSpPr>
          <p:nvPr>
            <p:ph sz="half" idx="1"/>
          </p:nvPr>
        </p:nvSpPr>
        <p:spPr>
          <a:xfrm>
            <a:off x="838201" y="1825625"/>
            <a:ext cx="3328686"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C39BE55-E7B3-4E91-854E-2285F526FBB5}"/>
              </a:ext>
            </a:extLst>
          </p:cNvPr>
          <p:cNvSpPr>
            <a:spLocks noGrp="1"/>
          </p:cNvSpPr>
          <p:nvPr>
            <p:ph sz="half" idx="2"/>
          </p:nvPr>
        </p:nvSpPr>
        <p:spPr>
          <a:xfrm>
            <a:off x="7905508" y="1825625"/>
            <a:ext cx="3448291"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D44B0F6D-AB93-4515-98B2-01A61922F5A2}"/>
              </a:ext>
            </a:extLst>
          </p:cNvPr>
          <p:cNvSpPr>
            <a:spLocks noGrp="1"/>
          </p:cNvSpPr>
          <p:nvPr>
            <p:ph type="dt" sz="half" idx="10"/>
          </p:nvPr>
        </p:nvSpPr>
        <p:spPr/>
        <p:txBody>
          <a:bodyPr/>
          <a:lstStyle/>
          <a:p>
            <a:fld id="{1A853C08-13FE-4279-A52F-CE7D995F6710}" type="datetimeFigureOut">
              <a:rPr lang="en-US" smtClean="0"/>
              <a:t>2/7/24</a:t>
            </a:fld>
            <a:endParaRPr lang="en-US"/>
          </a:p>
        </p:txBody>
      </p:sp>
      <p:sp>
        <p:nvSpPr>
          <p:cNvPr id="6" name="Footer Placeholder 5">
            <a:extLst>
              <a:ext uri="{FF2B5EF4-FFF2-40B4-BE49-F238E27FC236}">
                <a16:creationId xmlns:a16="http://schemas.microsoft.com/office/drawing/2014/main" id="{29809237-411E-4B10-9D16-32D7C9CF0A1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7704DB-C730-46D7-8905-D62B6FB6DDEB}"/>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8" name="Rectangle 7">
            <a:extLst>
              <a:ext uri="{FF2B5EF4-FFF2-40B4-BE49-F238E27FC236}">
                <a16:creationId xmlns:a16="http://schemas.microsoft.com/office/drawing/2014/main" id="{C9557ED1-78C2-4719-94A9-0645CB5F27CF}"/>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9260A7F-4FE2-4B3E-BB00-8D999E919AEB}"/>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TAP logo">
            <a:extLst>
              <a:ext uri="{FF2B5EF4-FFF2-40B4-BE49-F238E27FC236}">
                <a16:creationId xmlns:a16="http://schemas.microsoft.com/office/drawing/2014/main" id="{20C89ED1-A118-4C71-810D-8EC89835FD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1" name="Picture 10" descr="AT3 logo">
            <a:extLst>
              <a:ext uri="{FF2B5EF4-FFF2-40B4-BE49-F238E27FC236}">
                <a16:creationId xmlns:a16="http://schemas.microsoft.com/office/drawing/2014/main" id="{3CB6F122-BCDE-43CF-997E-A3739432829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
        <p:nvSpPr>
          <p:cNvPr id="12" name="Content Placeholder 2">
            <a:extLst>
              <a:ext uri="{FF2B5EF4-FFF2-40B4-BE49-F238E27FC236}">
                <a16:creationId xmlns:a16="http://schemas.microsoft.com/office/drawing/2014/main" id="{B614E3A8-D714-E0C2-2EA6-5052C8BCCA79}"/>
              </a:ext>
            </a:extLst>
          </p:cNvPr>
          <p:cNvSpPr>
            <a:spLocks noGrp="1"/>
          </p:cNvSpPr>
          <p:nvPr>
            <p:ph sz="half" idx="13"/>
          </p:nvPr>
        </p:nvSpPr>
        <p:spPr>
          <a:xfrm>
            <a:off x="4371854" y="1837056"/>
            <a:ext cx="3328686"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55913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459DD-FD18-495A-8093-295DB84835E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BC47AA6-BF37-4233-BE53-59AEBB55A24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EACA4E1-7E04-4DA2-B7C7-6C936E5C908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BC9E18-367C-4516-8177-6932A8472AE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AEC5EBF-6ACF-42B6-A388-71B4910F9C2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503A529-0692-4AE1-B23A-03090ED09DC4}"/>
              </a:ext>
            </a:extLst>
          </p:cNvPr>
          <p:cNvSpPr>
            <a:spLocks noGrp="1"/>
          </p:cNvSpPr>
          <p:nvPr>
            <p:ph type="dt" sz="half" idx="10"/>
          </p:nvPr>
        </p:nvSpPr>
        <p:spPr/>
        <p:txBody>
          <a:bodyPr/>
          <a:lstStyle/>
          <a:p>
            <a:fld id="{1A853C08-13FE-4279-A52F-CE7D995F6710}" type="datetimeFigureOut">
              <a:rPr lang="en-US" smtClean="0"/>
              <a:t>2/7/24</a:t>
            </a:fld>
            <a:endParaRPr lang="en-US"/>
          </a:p>
        </p:txBody>
      </p:sp>
      <p:sp>
        <p:nvSpPr>
          <p:cNvPr id="8" name="Footer Placeholder 7">
            <a:extLst>
              <a:ext uri="{FF2B5EF4-FFF2-40B4-BE49-F238E27FC236}">
                <a16:creationId xmlns:a16="http://schemas.microsoft.com/office/drawing/2014/main" id="{7DCAC07A-F55F-46E2-8100-6A852C8EDA5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F547BBC-79B3-4FFC-8AE8-1EB5379AFE0B}"/>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10" name="Rectangle 9">
            <a:extLst>
              <a:ext uri="{FF2B5EF4-FFF2-40B4-BE49-F238E27FC236}">
                <a16:creationId xmlns:a16="http://schemas.microsoft.com/office/drawing/2014/main" id="{9532F857-ED8D-4849-B651-A949606DC37F}"/>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EC1C8DF-AB91-4C11-A6D1-EEBF6A12A1CB}"/>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TAP logo">
            <a:extLst>
              <a:ext uri="{FF2B5EF4-FFF2-40B4-BE49-F238E27FC236}">
                <a16:creationId xmlns:a16="http://schemas.microsoft.com/office/drawing/2014/main" id="{25F52F88-7B69-4EB3-8A92-5956FB77E2E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3" name="Picture 12" descr="AT3 logo">
            <a:extLst>
              <a:ext uri="{FF2B5EF4-FFF2-40B4-BE49-F238E27FC236}">
                <a16:creationId xmlns:a16="http://schemas.microsoft.com/office/drawing/2014/main" id="{53AA10DD-8023-46DE-A503-8D62A5D6F03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1152473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5B2C2-775B-4660-A671-5D039CD5BB8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76D78CB-5FF7-49C7-8971-0FCD05438C3D}"/>
              </a:ext>
            </a:extLst>
          </p:cNvPr>
          <p:cNvSpPr>
            <a:spLocks noGrp="1"/>
          </p:cNvSpPr>
          <p:nvPr>
            <p:ph type="dt" sz="half" idx="10"/>
          </p:nvPr>
        </p:nvSpPr>
        <p:spPr/>
        <p:txBody>
          <a:bodyPr/>
          <a:lstStyle/>
          <a:p>
            <a:fld id="{1A853C08-13FE-4279-A52F-CE7D995F6710}" type="datetimeFigureOut">
              <a:rPr lang="en-US" smtClean="0"/>
              <a:t>2/7/24</a:t>
            </a:fld>
            <a:endParaRPr lang="en-US"/>
          </a:p>
        </p:txBody>
      </p:sp>
      <p:sp>
        <p:nvSpPr>
          <p:cNvPr id="4" name="Footer Placeholder 3">
            <a:extLst>
              <a:ext uri="{FF2B5EF4-FFF2-40B4-BE49-F238E27FC236}">
                <a16:creationId xmlns:a16="http://schemas.microsoft.com/office/drawing/2014/main" id="{7FCB681D-6C60-4D43-A21E-AEB64A85A2B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8EBE15-ECDC-48B9-B2B6-DFA38500C74D}"/>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6" name="Rectangle 5">
            <a:extLst>
              <a:ext uri="{FF2B5EF4-FFF2-40B4-BE49-F238E27FC236}">
                <a16:creationId xmlns:a16="http://schemas.microsoft.com/office/drawing/2014/main" id="{279CD6F8-B6CA-4BB1-9E41-662DC17B1D58}"/>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1FD9477-C8F6-4573-BE72-43802B47F2CF}"/>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TAP logo">
            <a:extLst>
              <a:ext uri="{FF2B5EF4-FFF2-40B4-BE49-F238E27FC236}">
                <a16:creationId xmlns:a16="http://schemas.microsoft.com/office/drawing/2014/main" id="{6C223D0A-0736-488D-AC59-E747FE9F7EB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9" name="Picture 8" descr="AT3 logo">
            <a:extLst>
              <a:ext uri="{FF2B5EF4-FFF2-40B4-BE49-F238E27FC236}">
                <a16:creationId xmlns:a16="http://schemas.microsoft.com/office/drawing/2014/main" id="{D0004A9B-6BF6-46A5-813D-1C9BB84AD42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1269311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gif"/><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BA834D-87F1-B872-C64D-05B076C6D8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8408C2D-C307-967B-9249-17DEB15FC9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8B7212-6650-1F50-76C4-677D3D21B1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D1D7B0-90B9-4474-A8AF-1E9AB177AE86}" type="datetimeFigureOut">
              <a:rPr lang="en-US" smtClean="0"/>
              <a:t>2/7/24</a:t>
            </a:fld>
            <a:endParaRPr lang="en-US"/>
          </a:p>
        </p:txBody>
      </p:sp>
      <p:sp>
        <p:nvSpPr>
          <p:cNvPr id="5" name="Footer Placeholder 4">
            <a:extLst>
              <a:ext uri="{FF2B5EF4-FFF2-40B4-BE49-F238E27FC236}">
                <a16:creationId xmlns:a16="http://schemas.microsoft.com/office/drawing/2014/main" id="{55D4D122-0AD2-B37F-2AFC-4C070D1D96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9608009-DCFA-44B7-D03C-2D80CF7CAC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DBFA59-84EF-49D3-9509-42FC37035E60}" type="slidenum">
              <a:rPr lang="en-US" smtClean="0"/>
              <a:t>‹#›</a:t>
            </a:fld>
            <a:endParaRPr lang="en-US"/>
          </a:p>
        </p:txBody>
      </p:sp>
      <p:sp>
        <p:nvSpPr>
          <p:cNvPr id="7" name="Rectangle 6">
            <a:extLst>
              <a:ext uri="{FF2B5EF4-FFF2-40B4-BE49-F238E27FC236}">
                <a16:creationId xmlns:a16="http://schemas.microsoft.com/office/drawing/2014/main" id="{D83A1446-C143-43C9-A9B9-B612075818F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3775C4E-B1D0-4481-BE34-03E80AB60326}"/>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D253AAF0-02D9-4F4D-A290-D2C4D8FBD920}"/>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C2C4F0C3-C07B-42C1-8591-106D4FCC286A}"/>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3573832342"/>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72" r:id="rId3"/>
    <p:sldLayoutId id="2147483673" r:id="rId4"/>
    <p:sldLayoutId id="2147483674" r:id="rId5"/>
    <p:sldLayoutId id="2147483675" r:id="rId6"/>
    <p:sldLayoutId id="2147483683" r:id="rId7"/>
    <p:sldLayoutId id="2147483676" r:id="rId8"/>
    <p:sldLayoutId id="2147483677" r:id="rId9"/>
    <p:sldLayoutId id="2147483678" r:id="rId10"/>
    <p:sldLayoutId id="2147483679" r:id="rId11"/>
    <p:sldLayoutId id="2147483680" r:id="rId12"/>
    <p:sldLayoutId id="2147483681" r:id="rId13"/>
    <p:sldLayoutId id="214748368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mailto:allyson.robinson@okstate.edu"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https://at3center.net/" TargetMode="External"/><Relationship Id="rId2" Type="http://schemas.openxmlformats.org/officeDocument/2006/relationships/hyperlink" Target="https://ataporg.org/"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1866F-71D5-E828-EDF3-36D325C0DC3A}"/>
              </a:ext>
            </a:extLst>
          </p:cNvPr>
          <p:cNvSpPr>
            <a:spLocks noGrp="1"/>
          </p:cNvSpPr>
          <p:nvPr>
            <p:ph type="ctrTitle"/>
          </p:nvPr>
        </p:nvSpPr>
        <p:spPr>
          <a:xfrm>
            <a:off x="1524000" y="2494597"/>
            <a:ext cx="9144000" cy="1868805"/>
          </a:xfrm>
        </p:spPr>
        <p:txBody>
          <a:bodyPr>
            <a:normAutofit/>
          </a:bodyPr>
          <a:lstStyle/>
          <a:p>
            <a:r>
              <a:rPr lang="en-US" sz="4000" dirty="0"/>
              <a:t>CDC Self-Assessment Toolkit</a:t>
            </a:r>
            <a:br>
              <a:rPr lang="en-US" sz="4000" dirty="0"/>
            </a:br>
            <a:r>
              <a:rPr lang="en-US" sz="4000" dirty="0"/>
              <a:t> Strategic Partnering: </a:t>
            </a:r>
            <a:br>
              <a:rPr lang="en-US" sz="4000" dirty="0"/>
            </a:br>
            <a:r>
              <a:rPr lang="en-US" sz="4000" dirty="0"/>
              <a:t>A Guide to the Conceptual Framework </a:t>
            </a:r>
          </a:p>
        </p:txBody>
      </p:sp>
      <p:sp>
        <p:nvSpPr>
          <p:cNvPr id="3" name="Subtitle 2">
            <a:extLst>
              <a:ext uri="{FF2B5EF4-FFF2-40B4-BE49-F238E27FC236}">
                <a16:creationId xmlns:a16="http://schemas.microsoft.com/office/drawing/2014/main" id="{95B40C0D-9B10-DF00-D96E-8F097EF527E0}"/>
              </a:ext>
            </a:extLst>
          </p:cNvPr>
          <p:cNvSpPr>
            <a:spLocks noGrp="1"/>
          </p:cNvSpPr>
          <p:nvPr>
            <p:ph type="subTitle" idx="1"/>
          </p:nvPr>
        </p:nvSpPr>
        <p:spPr>
          <a:xfrm>
            <a:off x="1524000" y="4939411"/>
            <a:ext cx="9144000" cy="967613"/>
          </a:xfrm>
        </p:spPr>
        <p:txBody>
          <a:bodyPr>
            <a:noAutofit/>
          </a:bodyPr>
          <a:lstStyle/>
          <a:p>
            <a:r>
              <a:rPr lang="en-US" sz="3200" dirty="0">
                <a:effectLst/>
              </a:rPr>
              <a:t>Presented by Allyson Robinso</a:t>
            </a:r>
            <a:r>
              <a:rPr lang="en-US" sz="3200" dirty="0"/>
              <a:t>n with much credit due </a:t>
            </a:r>
            <a:r>
              <a:rPr lang="en-US" sz="3200" dirty="0">
                <a:solidFill>
                  <a:srgbClr val="000000"/>
                </a:solidFill>
                <a:effectLst/>
              </a:rPr>
              <a:t>ATAP, AT3, the CDC, and Wade </a:t>
            </a:r>
            <a:r>
              <a:rPr lang="en-US" sz="3200" dirty="0" err="1">
                <a:solidFill>
                  <a:srgbClr val="000000"/>
                </a:solidFill>
                <a:effectLst/>
              </a:rPr>
              <a:t>Wingler</a:t>
            </a:r>
            <a:endParaRPr lang="en-US" sz="3200" dirty="0">
              <a:effectLst/>
              <a:latin typeface="Times New Roman" panose="02020603050405020304" pitchFamily="18" charset="0"/>
            </a:endParaRPr>
          </a:p>
          <a:p>
            <a:endParaRPr lang="en-US" sz="3200" dirty="0"/>
          </a:p>
        </p:txBody>
      </p:sp>
    </p:spTree>
    <p:extLst>
      <p:ext uri="{BB962C8B-B14F-4D97-AF65-F5344CB8AC3E}">
        <p14:creationId xmlns:p14="http://schemas.microsoft.com/office/powerpoint/2010/main" val="24778118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F13C6-FA85-9106-60C3-153C6EE23B32}"/>
              </a:ext>
            </a:extLst>
          </p:cNvPr>
          <p:cNvSpPr>
            <a:spLocks noGrp="1"/>
          </p:cNvSpPr>
          <p:nvPr>
            <p:ph type="title"/>
          </p:nvPr>
        </p:nvSpPr>
        <p:spPr/>
        <p:txBody>
          <a:bodyPr/>
          <a:lstStyle/>
          <a:p>
            <a:r>
              <a:rPr lang="en-US" dirty="0"/>
              <a:t>A 4-Step Guide!</a:t>
            </a:r>
          </a:p>
        </p:txBody>
      </p:sp>
      <p:sp>
        <p:nvSpPr>
          <p:cNvPr id="3" name="Content Placeholder 2">
            <a:extLst>
              <a:ext uri="{FF2B5EF4-FFF2-40B4-BE49-F238E27FC236}">
                <a16:creationId xmlns:a16="http://schemas.microsoft.com/office/drawing/2014/main" id="{0144C202-BB83-65E0-0BEA-85F4DDF06519}"/>
              </a:ext>
            </a:extLst>
          </p:cNvPr>
          <p:cNvSpPr>
            <a:spLocks noGrp="1"/>
          </p:cNvSpPr>
          <p:nvPr>
            <p:ph idx="1"/>
          </p:nvPr>
        </p:nvSpPr>
        <p:spPr/>
        <p:txBody>
          <a:bodyPr/>
          <a:lstStyle/>
          <a:p>
            <a:pPr marL="514350" indent="-514350">
              <a:buFont typeface="+mj-lt"/>
              <a:buAutoNum type="arabicPeriod"/>
            </a:pPr>
            <a:r>
              <a:rPr lang="en-US" dirty="0"/>
              <a:t>Organizational Self-Assessment</a:t>
            </a:r>
          </a:p>
          <a:p>
            <a:pPr marL="514350" indent="-514350">
              <a:buFont typeface="+mj-lt"/>
              <a:buAutoNum type="arabicPeriod"/>
            </a:pPr>
            <a:r>
              <a:rPr lang="en-US" dirty="0"/>
              <a:t>Partner Selection</a:t>
            </a:r>
          </a:p>
          <a:p>
            <a:pPr marL="514350" indent="-514350">
              <a:buFont typeface="+mj-lt"/>
              <a:buAutoNum type="arabicPeriod"/>
            </a:pPr>
            <a:r>
              <a:rPr lang="en-US" dirty="0"/>
              <a:t>Partnership Building</a:t>
            </a:r>
          </a:p>
          <a:p>
            <a:pPr marL="514350" indent="-514350">
              <a:buFont typeface="+mj-lt"/>
              <a:buAutoNum type="arabicPeriod"/>
            </a:pPr>
            <a:r>
              <a:rPr lang="en-US" dirty="0"/>
              <a:t>Maintenance and Evaluation</a:t>
            </a:r>
          </a:p>
          <a:p>
            <a:pPr marL="514350" indent="-514350">
              <a:buFont typeface="+mj-lt"/>
              <a:buAutoNum type="arabicPeriod"/>
            </a:pPr>
            <a:endParaRPr lang="en-US" dirty="0"/>
          </a:p>
          <a:p>
            <a:pPr marL="0" indent="0">
              <a:buNone/>
            </a:pPr>
            <a:r>
              <a:rPr lang="en-US" dirty="0"/>
              <a:t>Can be used at any level, with any size partner, at any time in the partnership process</a:t>
            </a:r>
          </a:p>
        </p:txBody>
      </p:sp>
    </p:spTree>
    <p:extLst>
      <p:ext uri="{BB962C8B-B14F-4D97-AF65-F5344CB8AC3E}">
        <p14:creationId xmlns:p14="http://schemas.microsoft.com/office/powerpoint/2010/main" val="9094453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826995-BE78-4FF1-0E7C-AA3AD0FA19F6}"/>
              </a:ext>
            </a:extLst>
          </p:cNvPr>
          <p:cNvSpPr>
            <a:spLocks noGrp="1"/>
          </p:cNvSpPr>
          <p:nvPr>
            <p:ph type="title"/>
          </p:nvPr>
        </p:nvSpPr>
        <p:spPr/>
        <p:txBody>
          <a:bodyPr/>
          <a:lstStyle/>
          <a:p>
            <a:r>
              <a:rPr lang="en-US" dirty="0"/>
              <a:t>Left, Right, and Center</a:t>
            </a:r>
          </a:p>
        </p:txBody>
      </p:sp>
      <p:sp>
        <p:nvSpPr>
          <p:cNvPr id="3" name="Content Placeholder 2">
            <a:extLst>
              <a:ext uri="{FF2B5EF4-FFF2-40B4-BE49-F238E27FC236}">
                <a16:creationId xmlns:a16="http://schemas.microsoft.com/office/drawing/2014/main" id="{98789D2A-3784-A171-6721-E88D522C1A3A}"/>
              </a:ext>
            </a:extLst>
          </p:cNvPr>
          <p:cNvSpPr>
            <a:spLocks noGrp="1"/>
          </p:cNvSpPr>
          <p:nvPr>
            <p:ph idx="1"/>
          </p:nvPr>
        </p:nvSpPr>
        <p:spPr/>
        <p:txBody>
          <a:bodyPr/>
          <a:lstStyle/>
          <a:p>
            <a:r>
              <a:rPr lang="en-US" dirty="0"/>
              <a:t>The </a:t>
            </a:r>
            <a:r>
              <a:rPr lang="en-US" b="1" dirty="0"/>
              <a:t>left</a:t>
            </a:r>
            <a:r>
              <a:rPr lang="en-US" dirty="0"/>
              <a:t> side of the framework details the process of/for the initiating organization.</a:t>
            </a:r>
          </a:p>
          <a:p>
            <a:r>
              <a:rPr lang="en-US" dirty="0"/>
              <a:t>The </a:t>
            </a:r>
            <a:r>
              <a:rPr lang="en-US" b="1" dirty="0"/>
              <a:t>right</a:t>
            </a:r>
            <a:r>
              <a:rPr lang="en-US" dirty="0"/>
              <a:t> side of the framework details the process of/for the selected partner organization.</a:t>
            </a:r>
          </a:p>
          <a:p>
            <a:r>
              <a:rPr lang="en-US" dirty="0"/>
              <a:t>The </a:t>
            </a:r>
            <a:r>
              <a:rPr lang="en-US" b="1" dirty="0"/>
              <a:t>center</a:t>
            </a:r>
            <a:r>
              <a:rPr lang="en-US" dirty="0"/>
              <a:t> of the framework details the steps and common criteria to be examined by both partners together.</a:t>
            </a:r>
          </a:p>
          <a:p>
            <a:endParaRPr lang="en-US" dirty="0"/>
          </a:p>
        </p:txBody>
      </p:sp>
    </p:spTree>
    <p:extLst>
      <p:ext uri="{BB962C8B-B14F-4D97-AF65-F5344CB8AC3E}">
        <p14:creationId xmlns:p14="http://schemas.microsoft.com/office/powerpoint/2010/main" val="6114298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BB291-D994-FCD6-3221-FE89C318C29A}"/>
              </a:ext>
            </a:extLst>
          </p:cNvPr>
          <p:cNvSpPr>
            <a:spLocks noGrp="1"/>
          </p:cNvSpPr>
          <p:nvPr>
            <p:ph type="title"/>
          </p:nvPr>
        </p:nvSpPr>
        <p:spPr/>
        <p:txBody>
          <a:bodyPr/>
          <a:lstStyle/>
          <a:p>
            <a:r>
              <a:rPr lang="en-US" dirty="0"/>
              <a:t>How to get started</a:t>
            </a:r>
          </a:p>
        </p:txBody>
      </p:sp>
      <p:sp>
        <p:nvSpPr>
          <p:cNvPr id="3" name="Content Placeholder 2">
            <a:extLst>
              <a:ext uri="{FF2B5EF4-FFF2-40B4-BE49-F238E27FC236}">
                <a16:creationId xmlns:a16="http://schemas.microsoft.com/office/drawing/2014/main" id="{E0E22EE8-2D86-44E5-E6C2-6A4319A6C34D}"/>
              </a:ext>
            </a:extLst>
          </p:cNvPr>
          <p:cNvSpPr>
            <a:spLocks noGrp="1"/>
          </p:cNvSpPr>
          <p:nvPr>
            <p:ph idx="1"/>
          </p:nvPr>
        </p:nvSpPr>
        <p:spPr/>
        <p:txBody>
          <a:bodyPr/>
          <a:lstStyle/>
          <a:p>
            <a:r>
              <a:rPr lang="en-US" dirty="0"/>
              <a:t>Find a colleague to brainstorm with and set up a time for a working meeting.</a:t>
            </a:r>
          </a:p>
          <a:p>
            <a:r>
              <a:rPr lang="en-US" dirty="0"/>
              <a:t>At the meeting, open the Strategic Partnering – Conceptual Framework Excel file and start top-to-bottom, left-right-center filling out the framework using information you collectively know.</a:t>
            </a:r>
          </a:p>
          <a:p>
            <a:r>
              <a:rPr lang="en-US" dirty="0"/>
              <a:t>You may need to meet multiple times to work through the whole framework. </a:t>
            </a:r>
          </a:p>
        </p:txBody>
      </p:sp>
    </p:spTree>
    <p:extLst>
      <p:ext uri="{BB962C8B-B14F-4D97-AF65-F5344CB8AC3E}">
        <p14:creationId xmlns:p14="http://schemas.microsoft.com/office/powerpoint/2010/main" val="7803240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F1207-F47A-2B11-23D6-9D8F99E76B30}"/>
              </a:ext>
            </a:extLst>
          </p:cNvPr>
          <p:cNvSpPr>
            <a:spLocks noGrp="1"/>
          </p:cNvSpPr>
          <p:nvPr>
            <p:ph type="title"/>
          </p:nvPr>
        </p:nvSpPr>
        <p:spPr>
          <a:xfrm>
            <a:off x="838199" y="511493"/>
            <a:ext cx="10515600" cy="1325563"/>
          </a:xfrm>
        </p:spPr>
        <p:txBody>
          <a:bodyPr/>
          <a:lstStyle/>
          <a:p>
            <a:r>
              <a:rPr lang="en-US" dirty="0"/>
              <a:t>Potential Outcomes</a:t>
            </a:r>
          </a:p>
        </p:txBody>
      </p:sp>
      <p:sp>
        <p:nvSpPr>
          <p:cNvPr id="3" name="Content Placeholder 2">
            <a:extLst>
              <a:ext uri="{FF2B5EF4-FFF2-40B4-BE49-F238E27FC236}">
                <a16:creationId xmlns:a16="http://schemas.microsoft.com/office/drawing/2014/main" id="{ACCE58AA-3FB1-49F2-7C02-9C7CE5947F78}"/>
              </a:ext>
            </a:extLst>
          </p:cNvPr>
          <p:cNvSpPr>
            <a:spLocks noGrp="1"/>
          </p:cNvSpPr>
          <p:nvPr>
            <p:ph sz="half" idx="1"/>
          </p:nvPr>
        </p:nvSpPr>
        <p:spPr>
          <a:xfrm>
            <a:off x="838200" y="1825625"/>
            <a:ext cx="3448291" cy="4351338"/>
          </a:xfrm>
        </p:spPr>
        <p:txBody>
          <a:bodyPr>
            <a:normAutofit lnSpcReduction="10000"/>
          </a:bodyPr>
          <a:lstStyle/>
          <a:p>
            <a:pPr marL="514350" indent="-514350">
              <a:buFont typeface="+mj-lt"/>
              <a:buAutoNum type="arabicPeriod"/>
            </a:pPr>
            <a:r>
              <a:rPr lang="en-US" dirty="0"/>
              <a:t>One, the other, or both entities may not be ready to partner.</a:t>
            </a:r>
          </a:p>
          <a:p>
            <a:pPr lvl="1"/>
            <a:r>
              <a:rPr lang="en-US" dirty="0"/>
              <a:t>This activity can help you determine areas to focus on to increase readiness to partner.</a:t>
            </a:r>
          </a:p>
          <a:p>
            <a:pPr lvl="1"/>
            <a:r>
              <a:rPr lang="en-US" dirty="0"/>
              <a:t>A more formal partnership may be delayed.</a:t>
            </a:r>
          </a:p>
          <a:p>
            <a:endParaRPr lang="en-US" dirty="0"/>
          </a:p>
        </p:txBody>
      </p:sp>
      <p:sp>
        <p:nvSpPr>
          <p:cNvPr id="5" name="Content Placeholder 4">
            <a:extLst>
              <a:ext uri="{FF2B5EF4-FFF2-40B4-BE49-F238E27FC236}">
                <a16:creationId xmlns:a16="http://schemas.microsoft.com/office/drawing/2014/main" id="{01D0E8C9-11E6-E6D1-66CF-4C3906506697}"/>
              </a:ext>
            </a:extLst>
          </p:cNvPr>
          <p:cNvSpPr>
            <a:spLocks noGrp="1"/>
          </p:cNvSpPr>
          <p:nvPr>
            <p:ph sz="half" idx="13"/>
          </p:nvPr>
        </p:nvSpPr>
        <p:spPr>
          <a:xfrm>
            <a:off x="4371854" y="1822450"/>
            <a:ext cx="3328686" cy="4351338"/>
          </a:xfrm>
        </p:spPr>
        <p:txBody>
          <a:bodyPr/>
          <a:lstStyle/>
          <a:p>
            <a:pPr marL="514350" indent="-514350">
              <a:buFont typeface="+mj-lt"/>
              <a:buAutoNum type="arabicPeriod" startAt="2"/>
            </a:pPr>
            <a:r>
              <a:rPr lang="en-US" sz="2600" dirty="0"/>
              <a:t>One, the other, or both entities are ready to partner.</a:t>
            </a:r>
          </a:p>
          <a:p>
            <a:pPr lvl="1"/>
            <a:r>
              <a:rPr lang="en-US" dirty="0"/>
              <a:t>You have options here. </a:t>
            </a:r>
          </a:p>
          <a:p>
            <a:pPr lvl="1"/>
            <a:r>
              <a:rPr lang="en-US" dirty="0"/>
              <a:t>Where there is overlap, a more formal partnership may be pursued.</a:t>
            </a:r>
          </a:p>
          <a:p>
            <a:endParaRPr lang="en-US" dirty="0"/>
          </a:p>
        </p:txBody>
      </p:sp>
      <p:sp>
        <p:nvSpPr>
          <p:cNvPr id="4" name="Content Placeholder 3">
            <a:extLst>
              <a:ext uri="{FF2B5EF4-FFF2-40B4-BE49-F238E27FC236}">
                <a16:creationId xmlns:a16="http://schemas.microsoft.com/office/drawing/2014/main" id="{FE4EFFED-36AE-8797-BD91-A6ACFBAEA05C}"/>
              </a:ext>
            </a:extLst>
          </p:cNvPr>
          <p:cNvSpPr>
            <a:spLocks noGrp="1"/>
          </p:cNvSpPr>
          <p:nvPr>
            <p:ph sz="half" idx="2"/>
          </p:nvPr>
        </p:nvSpPr>
        <p:spPr/>
        <p:txBody>
          <a:bodyPr>
            <a:normAutofit/>
          </a:bodyPr>
          <a:lstStyle/>
          <a:p>
            <a:pPr marL="514350" indent="-514350">
              <a:buFont typeface="+mj-lt"/>
              <a:buAutoNum type="arabicPeriod" startAt="3"/>
            </a:pPr>
            <a:r>
              <a:rPr lang="en-US" dirty="0"/>
              <a:t>You need more information.</a:t>
            </a:r>
          </a:p>
          <a:p>
            <a:pPr lvl="1"/>
            <a:r>
              <a:rPr lang="en-US" dirty="0"/>
              <a:t>Visit/meet; join councils and boards to build relationship and share about your programs and services</a:t>
            </a:r>
          </a:p>
          <a:p>
            <a:pPr lvl="1"/>
            <a:r>
              <a:rPr lang="en-US" dirty="0"/>
              <a:t>A more formal partnership may be delayed.</a:t>
            </a:r>
          </a:p>
          <a:p>
            <a:pPr marL="457200" lvl="1" indent="0">
              <a:buNone/>
            </a:pPr>
            <a:endParaRPr lang="en-US" dirty="0"/>
          </a:p>
        </p:txBody>
      </p:sp>
    </p:spTree>
    <p:extLst>
      <p:ext uri="{BB962C8B-B14F-4D97-AF65-F5344CB8AC3E}">
        <p14:creationId xmlns:p14="http://schemas.microsoft.com/office/powerpoint/2010/main" val="3744383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71F4C-BAAC-4F2D-FBC0-8B8FC5FC11B0}"/>
              </a:ext>
            </a:extLst>
          </p:cNvPr>
          <p:cNvSpPr>
            <a:spLocks noGrp="1"/>
          </p:cNvSpPr>
          <p:nvPr>
            <p:ph type="title"/>
          </p:nvPr>
        </p:nvSpPr>
        <p:spPr>
          <a:xfrm>
            <a:off x="839788" y="687006"/>
            <a:ext cx="11352212" cy="1325563"/>
          </a:xfrm>
        </p:spPr>
        <p:txBody>
          <a:bodyPr/>
          <a:lstStyle/>
          <a:p>
            <a:r>
              <a:rPr lang="en-US" dirty="0"/>
              <a:t>Step 1: Organization Assessment of Goals/Priorities - </a:t>
            </a:r>
            <a:r>
              <a:rPr lang="en-US" b="1" dirty="0"/>
              <a:t>Individually</a:t>
            </a:r>
          </a:p>
        </p:txBody>
      </p:sp>
      <p:sp>
        <p:nvSpPr>
          <p:cNvPr id="4" name="Text Placeholder 3">
            <a:extLst>
              <a:ext uri="{FF2B5EF4-FFF2-40B4-BE49-F238E27FC236}">
                <a16:creationId xmlns:a16="http://schemas.microsoft.com/office/drawing/2014/main" id="{3228CBAA-48B8-E453-D60F-1F6D04E0BA65}"/>
              </a:ext>
            </a:extLst>
          </p:cNvPr>
          <p:cNvSpPr>
            <a:spLocks noGrp="1"/>
          </p:cNvSpPr>
          <p:nvPr>
            <p:ph type="body" idx="1"/>
          </p:nvPr>
        </p:nvSpPr>
        <p:spPr>
          <a:xfrm>
            <a:off x="836612" y="2012569"/>
            <a:ext cx="5157787" cy="613484"/>
          </a:xfrm>
        </p:spPr>
        <p:txBody>
          <a:bodyPr>
            <a:normAutofit/>
          </a:bodyPr>
          <a:lstStyle/>
          <a:p>
            <a:r>
              <a:rPr lang="en-US" sz="3200" dirty="0"/>
              <a:t>AT Act Program</a:t>
            </a:r>
          </a:p>
        </p:txBody>
      </p:sp>
      <p:sp>
        <p:nvSpPr>
          <p:cNvPr id="3" name="Content Placeholder 2">
            <a:extLst>
              <a:ext uri="{FF2B5EF4-FFF2-40B4-BE49-F238E27FC236}">
                <a16:creationId xmlns:a16="http://schemas.microsoft.com/office/drawing/2014/main" id="{14E7EBA1-B070-574D-E5DE-EC13088DE614}"/>
              </a:ext>
            </a:extLst>
          </p:cNvPr>
          <p:cNvSpPr>
            <a:spLocks noGrp="1"/>
          </p:cNvSpPr>
          <p:nvPr>
            <p:ph sz="half" idx="2"/>
          </p:nvPr>
        </p:nvSpPr>
        <p:spPr>
          <a:xfrm>
            <a:off x="836612" y="2817812"/>
            <a:ext cx="5157787" cy="2743539"/>
          </a:xfrm>
        </p:spPr>
        <p:txBody>
          <a:bodyPr>
            <a:normAutofit/>
          </a:bodyPr>
          <a:lstStyle/>
          <a:p>
            <a:r>
              <a:rPr lang="en-US" dirty="0"/>
              <a:t>Mission</a:t>
            </a:r>
          </a:p>
          <a:p>
            <a:r>
              <a:rPr lang="en-US" dirty="0"/>
              <a:t>Readiness</a:t>
            </a:r>
          </a:p>
          <a:p>
            <a:r>
              <a:rPr lang="en-US" dirty="0"/>
              <a:t>Skills</a:t>
            </a:r>
          </a:p>
          <a:p>
            <a:r>
              <a:rPr lang="en-US" dirty="0"/>
              <a:t>Leadership</a:t>
            </a:r>
          </a:p>
        </p:txBody>
      </p:sp>
      <p:sp>
        <p:nvSpPr>
          <p:cNvPr id="5" name="Text Placeholder 4">
            <a:extLst>
              <a:ext uri="{FF2B5EF4-FFF2-40B4-BE49-F238E27FC236}">
                <a16:creationId xmlns:a16="http://schemas.microsoft.com/office/drawing/2014/main" id="{9D3C96AD-29D2-C74A-BA8C-614B0EE39B32}"/>
              </a:ext>
            </a:extLst>
          </p:cNvPr>
          <p:cNvSpPr>
            <a:spLocks noGrp="1"/>
          </p:cNvSpPr>
          <p:nvPr>
            <p:ph type="body" sz="quarter" idx="3"/>
          </p:nvPr>
        </p:nvSpPr>
        <p:spPr>
          <a:xfrm>
            <a:off x="6169024" y="2012569"/>
            <a:ext cx="5183188" cy="613484"/>
          </a:xfrm>
        </p:spPr>
        <p:txBody>
          <a:bodyPr>
            <a:normAutofit/>
          </a:bodyPr>
          <a:lstStyle/>
          <a:p>
            <a:r>
              <a:rPr lang="en-US" sz="3200" dirty="0"/>
              <a:t>SEA</a:t>
            </a:r>
          </a:p>
        </p:txBody>
      </p:sp>
      <p:sp>
        <p:nvSpPr>
          <p:cNvPr id="6" name="Content Placeholder 5">
            <a:extLst>
              <a:ext uri="{FF2B5EF4-FFF2-40B4-BE49-F238E27FC236}">
                <a16:creationId xmlns:a16="http://schemas.microsoft.com/office/drawing/2014/main" id="{C36096F5-CCC4-5D85-01C1-A81A28206B79}"/>
              </a:ext>
            </a:extLst>
          </p:cNvPr>
          <p:cNvSpPr>
            <a:spLocks noGrp="1"/>
          </p:cNvSpPr>
          <p:nvPr>
            <p:ph sz="quarter" idx="4"/>
          </p:nvPr>
        </p:nvSpPr>
        <p:spPr>
          <a:xfrm>
            <a:off x="6169024" y="2836481"/>
            <a:ext cx="5183188" cy="2743539"/>
          </a:xfrm>
        </p:spPr>
        <p:txBody>
          <a:bodyPr/>
          <a:lstStyle/>
          <a:p>
            <a:r>
              <a:rPr lang="en-US" dirty="0"/>
              <a:t>Mission</a:t>
            </a:r>
          </a:p>
          <a:p>
            <a:r>
              <a:rPr lang="en-US" dirty="0"/>
              <a:t>Readiness</a:t>
            </a:r>
          </a:p>
          <a:p>
            <a:r>
              <a:rPr lang="en-US" dirty="0"/>
              <a:t>Skills</a:t>
            </a:r>
          </a:p>
          <a:p>
            <a:r>
              <a:rPr lang="en-US" dirty="0"/>
              <a:t>Leadership</a:t>
            </a:r>
          </a:p>
        </p:txBody>
      </p:sp>
    </p:spTree>
    <p:extLst>
      <p:ext uri="{BB962C8B-B14F-4D97-AF65-F5344CB8AC3E}">
        <p14:creationId xmlns:p14="http://schemas.microsoft.com/office/powerpoint/2010/main" val="3904504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1FEC7EB-3BAD-3AF8-613A-31DE0F052AF1}"/>
              </a:ext>
            </a:extLst>
          </p:cNvPr>
          <p:cNvSpPr>
            <a:spLocks noGrp="1"/>
          </p:cNvSpPr>
          <p:nvPr>
            <p:ph type="title"/>
          </p:nvPr>
        </p:nvSpPr>
        <p:spPr/>
        <p:txBody>
          <a:bodyPr/>
          <a:lstStyle/>
          <a:p>
            <a:r>
              <a:rPr lang="en-US" dirty="0"/>
              <a:t>Step 1: Organization Assessment of Goals/Priorities - </a:t>
            </a:r>
            <a:r>
              <a:rPr lang="en-US" b="1" dirty="0"/>
              <a:t>Together</a:t>
            </a:r>
          </a:p>
        </p:txBody>
      </p:sp>
      <p:sp>
        <p:nvSpPr>
          <p:cNvPr id="8" name="Content Placeholder 7">
            <a:extLst>
              <a:ext uri="{FF2B5EF4-FFF2-40B4-BE49-F238E27FC236}">
                <a16:creationId xmlns:a16="http://schemas.microsoft.com/office/drawing/2014/main" id="{CB6A3A64-6A9B-07A8-6680-A1D8787CFDEA}"/>
              </a:ext>
            </a:extLst>
          </p:cNvPr>
          <p:cNvSpPr>
            <a:spLocks noGrp="1"/>
          </p:cNvSpPr>
          <p:nvPr>
            <p:ph idx="1"/>
          </p:nvPr>
        </p:nvSpPr>
        <p:spPr>
          <a:xfrm>
            <a:off x="838200" y="2063992"/>
            <a:ext cx="10515600" cy="4211237"/>
          </a:xfrm>
        </p:spPr>
        <p:txBody>
          <a:bodyPr>
            <a:normAutofit/>
          </a:bodyPr>
          <a:lstStyle/>
          <a:p>
            <a:r>
              <a:rPr lang="en-US" sz="3200" dirty="0"/>
              <a:t>Vision</a:t>
            </a:r>
          </a:p>
          <a:p>
            <a:r>
              <a:rPr lang="en-US" sz="3200" dirty="0"/>
              <a:t>History</a:t>
            </a:r>
          </a:p>
          <a:p>
            <a:r>
              <a:rPr lang="en-US" sz="3200" dirty="0"/>
              <a:t>Commitment</a:t>
            </a:r>
          </a:p>
          <a:p>
            <a:endParaRPr lang="en-US" sz="3200" dirty="0"/>
          </a:p>
        </p:txBody>
      </p:sp>
    </p:spTree>
    <p:extLst>
      <p:ext uri="{BB962C8B-B14F-4D97-AF65-F5344CB8AC3E}">
        <p14:creationId xmlns:p14="http://schemas.microsoft.com/office/powerpoint/2010/main" val="22461378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ADC5B-3D89-EB7D-E446-B499C570E3D6}"/>
              </a:ext>
            </a:extLst>
          </p:cNvPr>
          <p:cNvSpPr>
            <a:spLocks noGrp="1"/>
          </p:cNvSpPr>
          <p:nvPr>
            <p:ph type="title"/>
          </p:nvPr>
        </p:nvSpPr>
        <p:spPr>
          <a:xfrm>
            <a:off x="839788" y="668337"/>
            <a:ext cx="10515600" cy="1325563"/>
          </a:xfrm>
        </p:spPr>
        <p:txBody>
          <a:bodyPr/>
          <a:lstStyle/>
          <a:p>
            <a:r>
              <a:rPr lang="en-US" dirty="0"/>
              <a:t>Step 2: Partner Selection - </a:t>
            </a:r>
            <a:r>
              <a:rPr lang="en-US" b="1" dirty="0"/>
              <a:t>Individually</a:t>
            </a:r>
          </a:p>
        </p:txBody>
      </p:sp>
      <p:sp>
        <p:nvSpPr>
          <p:cNvPr id="4" name="Text Placeholder 3">
            <a:extLst>
              <a:ext uri="{FF2B5EF4-FFF2-40B4-BE49-F238E27FC236}">
                <a16:creationId xmlns:a16="http://schemas.microsoft.com/office/drawing/2014/main" id="{AEFBCB64-ADF4-FD5B-DFDE-904B52DF02CB}"/>
              </a:ext>
            </a:extLst>
          </p:cNvPr>
          <p:cNvSpPr>
            <a:spLocks noGrp="1"/>
          </p:cNvSpPr>
          <p:nvPr>
            <p:ph type="body" idx="1"/>
          </p:nvPr>
        </p:nvSpPr>
        <p:spPr/>
        <p:txBody>
          <a:bodyPr>
            <a:normAutofit/>
          </a:bodyPr>
          <a:lstStyle/>
          <a:p>
            <a:r>
              <a:rPr lang="en-US" sz="3200" dirty="0"/>
              <a:t>AT Act Program</a:t>
            </a:r>
          </a:p>
        </p:txBody>
      </p:sp>
      <p:sp>
        <p:nvSpPr>
          <p:cNvPr id="3" name="Content Placeholder 2">
            <a:extLst>
              <a:ext uri="{FF2B5EF4-FFF2-40B4-BE49-F238E27FC236}">
                <a16:creationId xmlns:a16="http://schemas.microsoft.com/office/drawing/2014/main" id="{071D1EFA-5BC0-A4D0-89C7-796DE20F265D}"/>
              </a:ext>
            </a:extLst>
          </p:cNvPr>
          <p:cNvSpPr>
            <a:spLocks noGrp="1"/>
          </p:cNvSpPr>
          <p:nvPr>
            <p:ph sz="half" idx="2"/>
          </p:nvPr>
        </p:nvSpPr>
        <p:spPr/>
        <p:txBody>
          <a:bodyPr>
            <a:normAutofit/>
          </a:bodyPr>
          <a:lstStyle/>
          <a:p>
            <a:r>
              <a:rPr lang="en-US" dirty="0"/>
              <a:t>Identify partners</a:t>
            </a:r>
          </a:p>
          <a:p>
            <a:r>
              <a:rPr lang="en-US" dirty="0"/>
              <a:t>Explore success factors</a:t>
            </a:r>
          </a:p>
          <a:p>
            <a:r>
              <a:rPr lang="en-US" dirty="0"/>
              <a:t>List resources</a:t>
            </a:r>
          </a:p>
          <a:p>
            <a:endParaRPr lang="en-US" dirty="0"/>
          </a:p>
        </p:txBody>
      </p:sp>
      <p:sp>
        <p:nvSpPr>
          <p:cNvPr id="5" name="Text Placeholder 4">
            <a:extLst>
              <a:ext uri="{FF2B5EF4-FFF2-40B4-BE49-F238E27FC236}">
                <a16:creationId xmlns:a16="http://schemas.microsoft.com/office/drawing/2014/main" id="{C8639B66-34F3-1530-521C-EB05E6F2E8BE}"/>
              </a:ext>
            </a:extLst>
          </p:cNvPr>
          <p:cNvSpPr>
            <a:spLocks noGrp="1"/>
          </p:cNvSpPr>
          <p:nvPr>
            <p:ph type="body" sz="quarter" idx="3"/>
          </p:nvPr>
        </p:nvSpPr>
        <p:spPr>
          <a:xfrm>
            <a:off x="6172200" y="1681163"/>
            <a:ext cx="5824728" cy="823912"/>
          </a:xfrm>
        </p:spPr>
        <p:txBody>
          <a:bodyPr>
            <a:normAutofit/>
          </a:bodyPr>
          <a:lstStyle/>
          <a:p>
            <a:r>
              <a:rPr lang="en-US" sz="3200" dirty="0"/>
              <a:t>SEA</a:t>
            </a:r>
          </a:p>
        </p:txBody>
      </p:sp>
      <p:sp>
        <p:nvSpPr>
          <p:cNvPr id="6" name="Content Placeholder 5">
            <a:extLst>
              <a:ext uri="{FF2B5EF4-FFF2-40B4-BE49-F238E27FC236}">
                <a16:creationId xmlns:a16="http://schemas.microsoft.com/office/drawing/2014/main" id="{528707D5-8137-7627-174B-C1D2A021F7D9}"/>
              </a:ext>
            </a:extLst>
          </p:cNvPr>
          <p:cNvSpPr>
            <a:spLocks noGrp="1"/>
          </p:cNvSpPr>
          <p:nvPr>
            <p:ph sz="quarter" idx="4"/>
          </p:nvPr>
        </p:nvSpPr>
        <p:spPr/>
        <p:txBody>
          <a:bodyPr>
            <a:normAutofit/>
          </a:bodyPr>
          <a:lstStyle/>
          <a:p>
            <a:r>
              <a:rPr lang="en-US" dirty="0"/>
              <a:t>Identify partners</a:t>
            </a:r>
          </a:p>
          <a:p>
            <a:r>
              <a:rPr lang="en-US" dirty="0"/>
              <a:t>Explore success factors</a:t>
            </a:r>
          </a:p>
          <a:p>
            <a:r>
              <a:rPr lang="en-US" dirty="0"/>
              <a:t>List resources</a:t>
            </a:r>
          </a:p>
          <a:p>
            <a:endParaRPr lang="en-US" dirty="0"/>
          </a:p>
        </p:txBody>
      </p:sp>
    </p:spTree>
    <p:extLst>
      <p:ext uri="{BB962C8B-B14F-4D97-AF65-F5344CB8AC3E}">
        <p14:creationId xmlns:p14="http://schemas.microsoft.com/office/powerpoint/2010/main" val="26342278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D04E8BD-F7B5-E232-6CDA-BEA1A4A3CE7B}"/>
              </a:ext>
            </a:extLst>
          </p:cNvPr>
          <p:cNvSpPr>
            <a:spLocks noGrp="1"/>
          </p:cNvSpPr>
          <p:nvPr>
            <p:ph type="title"/>
          </p:nvPr>
        </p:nvSpPr>
        <p:spPr>
          <a:xfrm>
            <a:off x="838200" y="606426"/>
            <a:ext cx="10515600" cy="1325563"/>
          </a:xfrm>
        </p:spPr>
        <p:txBody>
          <a:bodyPr>
            <a:normAutofit/>
          </a:bodyPr>
          <a:lstStyle/>
          <a:p>
            <a:r>
              <a:rPr lang="en-US" dirty="0"/>
              <a:t>Step 2: Partner Selection – </a:t>
            </a:r>
            <a:r>
              <a:rPr lang="en-US" b="1" dirty="0"/>
              <a:t>Together</a:t>
            </a:r>
          </a:p>
        </p:txBody>
      </p:sp>
      <p:sp>
        <p:nvSpPr>
          <p:cNvPr id="10" name="Text Placeholder 9">
            <a:extLst>
              <a:ext uri="{FF2B5EF4-FFF2-40B4-BE49-F238E27FC236}">
                <a16:creationId xmlns:a16="http://schemas.microsoft.com/office/drawing/2014/main" id="{070D60BE-2A69-5D40-059D-46985FA4A035}"/>
              </a:ext>
            </a:extLst>
          </p:cNvPr>
          <p:cNvSpPr>
            <a:spLocks noGrp="1"/>
          </p:cNvSpPr>
          <p:nvPr>
            <p:ph type="body" idx="1"/>
          </p:nvPr>
        </p:nvSpPr>
        <p:spPr/>
        <p:txBody>
          <a:bodyPr>
            <a:normAutofit/>
          </a:bodyPr>
          <a:lstStyle/>
          <a:p>
            <a:r>
              <a:rPr lang="en-US" sz="3200" dirty="0"/>
              <a:t>Define Contribution</a:t>
            </a:r>
          </a:p>
        </p:txBody>
      </p:sp>
      <p:sp>
        <p:nvSpPr>
          <p:cNvPr id="8" name="Content Placeholder 7">
            <a:extLst>
              <a:ext uri="{FF2B5EF4-FFF2-40B4-BE49-F238E27FC236}">
                <a16:creationId xmlns:a16="http://schemas.microsoft.com/office/drawing/2014/main" id="{6F6FAD0E-D006-3A81-13C4-33B66BBC4803}"/>
              </a:ext>
            </a:extLst>
          </p:cNvPr>
          <p:cNvSpPr>
            <a:spLocks noGrp="1"/>
          </p:cNvSpPr>
          <p:nvPr>
            <p:ph sz="half" idx="2"/>
          </p:nvPr>
        </p:nvSpPr>
        <p:spPr/>
        <p:txBody>
          <a:bodyPr>
            <a:normAutofit/>
          </a:bodyPr>
          <a:lstStyle/>
          <a:p>
            <a:r>
              <a:rPr lang="en-US" dirty="0"/>
              <a:t>Resources</a:t>
            </a:r>
          </a:p>
          <a:p>
            <a:r>
              <a:rPr lang="en-US" dirty="0"/>
              <a:t>Money</a:t>
            </a:r>
          </a:p>
          <a:p>
            <a:r>
              <a:rPr lang="en-US" dirty="0"/>
              <a:t>Time</a:t>
            </a:r>
          </a:p>
          <a:p>
            <a:r>
              <a:rPr lang="en-US" dirty="0"/>
              <a:t>Staff</a:t>
            </a:r>
          </a:p>
          <a:p>
            <a:r>
              <a:rPr lang="en-US" dirty="0"/>
              <a:t>Skills</a:t>
            </a:r>
          </a:p>
          <a:p>
            <a:r>
              <a:rPr lang="en-US" dirty="0"/>
              <a:t>Expertise</a:t>
            </a:r>
          </a:p>
          <a:p>
            <a:r>
              <a:rPr lang="en-US" dirty="0"/>
              <a:t>Advocacy</a:t>
            </a:r>
          </a:p>
          <a:p>
            <a:endParaRPr lang="en-US" dirty="0"/>
          </a:p>
        </p:txBody>
      </p:sp>
      <p:sp>
        <p:nvSpPr>
          <p:cNvPr id="11" name="Text Placeholder 10">
            <a:extLst>
              <a:ext uri="{FF2B5EF4-FFF2-40B4-BE49-F238E27FC236}">
                <a16:creationId xmlns:a16="http://schemas.microsoft.com/office/drawing/2014/main" id="{54A7D7F1-649D-141B-2088-3C3B686C46DB}"/>
              </a:ext>
            </a:extLst>
          </p:cNvPr>
          <p:cNvSpPr>
            <a:spLocks noGrp="1"/>
          </p:cNvSpPr>
          <p:nvPr>
            <p:ph type="body" sz="quarter" idx="3"/>
          </p:nvPr>
        </p:nvSpPr>
        <p:spPr/>
        <p:txBody>
          <a:bodyPr>
            <a:normAutofit/>
          </a:bodyPr>
          <a:lstStyle/>
          <a:p>
            <a:r>
              <a:rPr lang="en-US" sz="3200" dirty="0"/>
              <a:t>Define Level</a:t>
            </a:r>
          </a:p>
        </p:txBody>
      </p:sp>
      <p:sp>
        <p:nvSpPr>
          <p:cNvPr id="12" name="Content Placeholder 11">
            <a:extLst>
              <a:ext uri="{FF2B5EF4-FFF2-40B4-BE49-F238E27FC236}">
                <a16:creationId xmlns:a16="http://schemas.microsoft.com/office/drawing/2014/main" id="{EF937F9B-9D42-CDEC-3CB9-32829F6B77C7}"/>
              </a:ext>
            </a:extLst>
          </p:cNvPr>
          <p:cNvSpPr>
            <a:spLocks noGrp="1"/>
          </p:cNvSpPr>
          <p:nvPr>
            <p:ph sz="quarter" idx="4"/>
          </p:nvPr>
        </p:nvSpPr>
        <p:spPr/>
        <p:txBody>
          <a:bodyPr>
            <a:normAutofit/>
          </a:bodyPr>
          <a:lstStyle/>
          <a:p>
            <a:r>
              <a:rPr lang="en-US" dirty="0"/>
              <a:t>National, State, Local</a:t>
            </a:r>
          </a:p>
          <a:p>
            <a:r>
              <a:rPr lang="en-US" dirty="0"/>
              <a:t>Collaborative, Advisory, Directive</a:t>
            </a:r>
          </a:p>
          <a:p>
            <a:r>
              <a:rPr lang="en-US" dirty="0"/>
              <a:t>Grant, Agreement, Contract</a:t>
            </a:r>
          </a:p>
        </p:txBody>
      </p:sp>
    </p:spTree>
    <p:extLst>
      <p:ext uri="{BB962C8B-B14F-4D97-AF65-F5344CB8AC3E}">
        <p14:creationId xmlns:p14="http://schemas.microsoft.com/office/powerpoint/2010/main" val="41588146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D4DE93F-B9EC-D3D6-DBC6-EF3753E783A1}"/>
              </a:ext>
            </a:extLst>
          </p:cNvPr>
          <p:cNvSpPr>
            <a:spLocks noGrp="1"/>
          </p:cNvSpPr>
          <p:nvPr>
            <p:ph type="title"/>
          </p:nvPr>
        </p:nvSpPr>
        <p:spPr>
          <a:xfrm>
            <a:off x="838200" y="668337"/>
            <a:ext cx="11049000" cy="1325563"/>
          </a:xfrm>
        </p:spPr>
        <p:txBody>
          <a:bodyPr/>
          <a:lstStyle/>
          <a:p>
            <a:r>
              <a:rPr lang="en-US" dirty="0"/>
              <a:t>Step 3: Partnership Building - </a:t>
            </a:r>
            <a:r>
              <a:rPr lang="en-US" b="1" dirty="0"/>
              <a:t>Individually</a:t>
            </a:r>
          </a:p>
        </p:txBody>
      </p:sp>
      <p:sp>
        <p:nvSpPr>
          <p:cNvPr id="7" name="Text Placeholder 6">
            <a:extLst>
              <a:ext uri="{FF2B5EF4-FFF2-40B4-BE49-F238E27FC236}">
                <a16:creationId xmlns:a16="http://schemas.microsoft.com/office/drawing/2014/main" id="{CD70D8C0-DB28-4E86-496D-E972C1EE09AF}"/>
              </a:ext>
            </a:extLst>
          </p:cNvPr>
          <p:cNvSpPr>
            <a:spLocks noGrp="1"/>
          </p:cNvSpPr>
          <p:nvPr>
            <p:ph type="body" idx="1"/>
          </p:nvPr>
        </p:nvSpPr>
        <p:spPr/>
        <p:txBody>
          <a:bodyPr>
            <a:normAutofit/>
          </a:bodyPr>
          <a:lstStyle/>
          <a:p>
            <a:r>
              <a:rPr lang="en-US" sz="3200" dirty="0"/>
              <a:t>AT Act Program</a:t>
            </a:r>
          </a:p>
        </p:txBody>
      </p:sp>
      <p:sp>
        <p:nvSpPr>
          <p:cNvPr id="8" name="Content Placeholder 7">
            <a:extLst>
              <a:ext uri="{FF2B5EF4-FFF2-40B4-BE49-F238E27FC236}">
                <a16:creationId xmlns:a16="http://schemas.microsoft.com/office/drawing/2014/main" id="{4C4C645B-5890-AFE6-96C3-C4942CEC5A29}"/>
              </a:ext>
            </a:extLst>
          </p:cNvPr>
          <p:cNvSpPr>
            <a:spLocks noGrp="1"/>
          </p:cNvSpPr>
          <p:nvPr>
            <p:ph sz="half" idx="2"/>
          </p:nvPr>
        </p:nvSpPr>
        <p:spPr/>
        <p:txBody>
          <a:bodyPr/>
          <a:lstStyle/>
          <a:p>
            <a:r>
              <a:rPr lang="en-US" dirty="0"/>
              <a:t>Commitment of staff and resources</a:t>
            </a:r>
          </a:p>
          <a:p>
            <a:r>
              <a:rPr lang="en-US" dirty="0"/>
              <a:t>Individual roles</a:t>
            </a:r>
          </a:p>
        </p:txBody>
      </p:sp>
      <p:sp>
        <p:nvSpPr>
          <p:cNvPr id="9" name="Text Placeholder 8">
            <a:extLst>
              <a:ext uri="{FF2B5EF4-FFF2-40B4-BE49-F238E27FC236}">
                <a16:creationId xmlns:a16="http://schemas.microsoft.com/office/drawing/2014/main" id="{8D81C34A-C619-B5BC-77BF-748D8E873547}"/>
              </a:ext>
            </a:extLst>
          </p:cNvPr>
          <p:cNvSpPr>
            <a:spLocks noGrp="1"/>
          </p:cNvSpPr>
          <p:nvPr>
            <p:ph type="body" sz="quarter" idx="3"/>
          </p:nvPr>
        </p:nvSpPr>
        <p:spPr/>
        <p:txBody>
          <a:bodyPr>
            <a:normAutofit/>
          </a:bodyPr>
          <a:lstStyle/>
          <a:p>
            <a:r>
              <a:rPr lang="en-US" sz="3200" dirty="0"/>
              <a:t>SEA</a:t>
            </a:r>
          </a:p>
        </p:txBody>
      </p:sp>
      <p:sp>
        <p:nvSpPr>
          <p:cNvPr id="10" name="Content Placeholder 9">
            <a:extLst>
              <a:ext uri="{FF2B5EF4-FFF2-40B4-BE49-F238E27FC236}">
                <a16:creationId xmlns:a16="http://schemas.microsoft.com/office/drawing/2014/main" id="{74CD0BE8-FEB5-7AA3-4A8F-34311EB5F093}"/>
              </a:ext>
            </a:extLst>
          </p:cNvPr>
          <p:cNvSpPr>
            <a:spLocks noGrp="1"/>
          </p:cNvSpPr>
          <p:nvPr>
            <p:ph sz="quarter" idx="4"/>
          </p:nvPr>
        </p:nvSpPr>
        <p:spPr/>
        <p:txBody>
          <a:bodyPr/>
          <a:lstStyle/>
          <a:p>
            <a:r>
              <a:rPr lang="en-US" dirty="0"/>
              <a:t>Commitment of staff and resources</a:t>
            </a:r>
          </a:p>
          <a:p>
            <a:r>
              <a:rPr lang="en-US" dirty="0"/>
              <a:t>Individual roles</a:t>
            </a:r>
          </a:p>
          <a:p>
            <a:endParaRPr lang="en-US" dirty="0"/>
          </a:p>
        </p:txBody>
      </p:sp>
    </p:spTree>
    <p:extLst>
      <p:ext uri="{BB962C8B-B14F-4D97-AF65-F5344CB8AC3E}">
        <p14:creationId xmlns:p14="http://schemas.microsoft.com/office/powerpoint/2010/main" val="12929761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DAD86-BB74-A6CB-FABA-248EA0DB348C}"/>
              </a:ext>
            </a:extLst>
          </p:cNvPr>
          <p:cNvSpPr>
            <a:spLocks noGrp="1"/>
          </p:cNvSpPr>
          <p:nvPr>
            <p:ph type="title"/>
          </p:nvPr>
        </p:nvSpPr>
        <p:spPr>
          <a:xfrm>
            <a:off x="838200" y="606426"/>
            <a:ext cx="10515600" cy="1325563"/>
          </a:xfrm>
        </p:spPr>
        <p:txBody>
          <a:bodyPr/>
          <a:lstStyle/>
          <a:p>
            <a:r>
              <a:rPr lang="en-US" dirty="0"/>
              <a:t>Step 3: Partnership Building - </a:t>
            </a:r>
            <a:r>
              <a:rPr lang="en-US" b="1" dirty="0"/>
              <a:t>Together</a:t>
            </a:r>
            <a:endParaRPr lang="en-US" dirty="0"/>
          </a:p>
        </p:txBody>
      </p:sp>
      <p:sp>
        <p:nvSpPr>
          <p:cNvPr id="3" name="Text Placeholder 2">
            <a:extLst>
              <a:ext uri="{FF2B5EF4-FFF2-40B4-BE49-F238E27FC236}">
                <a16:creationId xmlns:a16="http://schemas.microsoft.com/office/drawing/2014/main" id="{E7B7E573-6460-CAA3-260F-F80EDA03CE29}"/>
              </a:ext>
            </a:extLst>
          </p:cNvPr>
          <p:cNvSpPr>
            <a:spLocks noGrp="1"/>
          </p:cNvSpPr>
          <p:nvPr>
            <p:ph type="body" idx="1"/>
          </p:nvPr>
        </p:nvSpPr>
        <p:spPr/>
        <p:txBody>
          <a:bodyPr>
            <a:normAutofit/>
          </a:bodyPr>
          <a:lstStyle/>
          <a:p>
            <a:r>
              <a:rPr lang="en-US" sz="3200" dirty="0"/>
              <a:t>Define Roles</a:t>
            </a:r>
          </a:p>
        </p:txBody>
      </p:sp>
      <p:sp>
        <p:nvSpPr>
          <p:cNvPr id="4" name="Content Placeholder 3">
            <a:extLst>
              <a:ext uri="{FF2B5EF4-FFF2-40B4-BE49-F238E27FC236}">
                <a16:creationId xmlns:a16="http://schemas.microsoft.com/office/drawing/2014/main" id="{BD88C4D2-2028-F9C8-3183-36A452C31523}"/>
              </a:ext>
            </a:extLst>
          </p:cNvPr>
          <p:cNvSpPr>
            <a:spLocks noGrp="1"/>
          </p:cNvSpPr>
          <p:nvPr>
            <p:ph sz="half" idx="2"/>
          </p:nvPr>
        </p:nvSpPr>
        <p:spPr/>
        <p:txBody>
          <a:bodyPr/>
          <a:lstStyle/>
          <a:p>
            <a:r>
              <a:rPr lang="en-US" dirty="0"/>
              <a:t>Expectations</a:t>
            </a:r>
          </a:p>
          <a:p>
            <a:r>
              <a:rPr lang="en-US" dirty="0"/>
              <a:t>Accountability</a:t>
            </a:r>
          </a:p>
          <a:p>
            <a:r>
              <a:rPr lang="en-US" dirty="0"/>
              <a:t>Division of Labor</a:t>
            </a:r>
          </a:p>
          <a:p>
            <a:r>
              <a:rPr lang="en-US" dirty="0"/>
              <a:t>Communication</a:t>
            </a:r>
          </a:p>
          <a:p>
            <a:r>
              <a:rPr lang="en-US" dirty="0"/>
              <a:t>Timeline</a:t>
            </a:r>
          </a:p>
          <a:p>
            <a:r>
              <a:rPr lang="en-US" dirty="0"/>
              <a:t>Conflict Resolution</a:t>
            </a:r>
          </a:p>
          <a:p>
            <a:pPr marL="0" indent="0">
              <a:buNone/>
            </a:pPr>
            <a:endParaRPr lang="en-US" dirty="0"/>
          </a:p>
        </p:txBody>
      </p:sp>
      <p:sp>
        <p:nvSpPr>
          <p:cNvPr id="5" name="Text Placeholder 4">
            <a:extLst>
              <a:ext uri="{FF2B5EF4-FFF2-40B4-BE49-F238E27FC236}">
                <a16:creationId xmlns:a16="http://schemas.microsoft.com/office/drawing/2014/main" id="{8C9864D2-B632-A293-1F5E-14BBAEF9E65A}"/>
              </a:ext>
            </a:extLst>
          </p:cNvPr>
          <p:cNvSpPr>
            <a:spLocks noGrp="1"/>
          </p:cNvSpPr>
          <p:nvPr>
            <p:ph type="body" sz="quarter" idx="3"/>
          </p:nvPr>
        </p:nvSpPr>
        <p:spPr/>
        <p:txBody>
          <a:bodyPr>
            <a:normAutofit/>
          </a:bodyPr>
          <a:lstStyle/>
          <a:p>
            <a:r>
              <a:rPr lang="en-US" sz="3200" dirty="0"/>
              <a:t>Define Outcomes</a:t>
            </a:r>
          </a:p>
        </p:txBody>
      </p:sp>
      <p:sp>
        <p:nvSpPr>
          <p:cNvPr id="6" name="Content Placeholder 5">
            <a:extLst>
              <a:ext uri="{FF2B5EF4-FFF2-40B4-BE49-F238E27FC236}">
                <a16:creationId xmlns:a16="http://schemas.microsoft.com/office/drawing/2014/main" id="{18478795-C5EF-878A-B1C6-23E9439B0749}"/>
              </a:ext>
            </a:extLst>
          </p:cNvPr>
          <p:cNvSpPr>
            <a:spLocks noGrp="1"/>
          </p:cNvSpPr>
          <p:nvPr>
            <p:ph sz="quarter" idx="4"/>
          </p:nvPr>
        </p:nvSpPr>
        <p:spPr/>
        <p:txBody>
          <a:bodyPr/>
          <a:lstStyle/>
          <a:p>
            <a:r>
              <a:rPr lang="en-US" sz="2800" dirty="0"/>
              <a:t>Short-term Objectives </a:t>
            </a:r>
          </a:p>
          <a:p>
            <a:r>
              <a:rPr lang="en-US" sz="2800" dirty="0"/>
              <a:t>Intermediate Objectives</a:t>
            </a:r>
          </a:p>
          <a:p>
            <a:r>
              <a:rPr lang="en-US" sz="2800" dirty="0"/>
              <a:t>Long-term Objectives</a:t>
            </a:r>
          </a:p>
          <a:p>
            <a:r>
              <a:rPr lang="en-US" sz="2800" dirty="0"/>
              <a:t>Products</a:t>
            </a:r>
          </a:p>
        </p:txBody>
      </p:sp>
    </p:spTree>
    <p:extLst>
      <p:ext uri="{BB962C8B-B14F-4D97-AF65-F5344CB8AC3E}">
        <p14:creationId xmlns:p14="http://schemas.microsoft.com/office/powerpoint/2010/main" val="3176202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5424D-8DF9-A999-859B-7596D2AC72CE}"/>
              </a:ext>
            </a:extLst>
          </p:cNvPr>
          <p:cNvSpPr>
            <a:spLocks noGrp="1"/>
          </p:cNvSpPr>
          <p:nvPr>
            <p:ph type="title"/>
          </p:nvPr>
        </p:nvSpPr>
        <p:spPr/>
        <p:txBody>
          <a:bodyPr/>
          <a:lstStyle/>
          <a:p>
            <a:r>
              <a:rPr lang="en-US" dirty="0"/>
              <a:t>Reminders</a:t>
            </a:r>
          </a:p>
        </p:txBody>
      </p:sp>
      <p:sp>
        <p:nvSpPr>
          <p:cNvPr id="3" name="Content Placeholder 2">
            <a:extLst>
              <a:ext uri="{FF2B5EF4-FFF2-40B4-BE49-F238E27FC236}">
                <a16:creationId xmlns:a16="http://schemas.microsoft.com/office/drawing/2014/main" id="{CD7AEA4E-2185-5678-B4CE-5D6CCA79576F}"/>
              </a:ext>
            </a:extLst>
          </p:cNvPr>
          <p:cNvSpPr>
            <a:spLocks noGrp="1"/>
          </p:cNvSpPr>
          <p:nvPr>
            <p:ph idx="1"/>
          </p:nvPr>
        </p:nvSpPr>
        <p:spPr>
          <a:xfrm>
            <a:off x="838200" y="1965725"/>
            <a:ext cx="10931434" cy="4211237"/>
          </a:xfrm>
        </p:spPr>
        <p:txBody>
          <a:bodyPr/>
          <a:lstStyle/>
          <a:p>
            <a:r>
              <a:rPr lang="en-US" dirty="0"/>
              <a:t>To see captions, click on the CC button on the control panel.</a:t>
            </a:r>
          </a:p>
          <a:p>
            <a:endParaRPr lang="en-US" dirty="0"/>
          </a:p>
          <a:p>
            <a:r>
              <a:rPr lang="en-US" dirty="0"/>
              <a:t>This webinar will be recorded and can be accessed moving forward.</a:t>
            </a:r>
          </a:p>
          <a:p>
            <a:pPr marL="0" indent="0">
              <a:buNone/>
            </a:pPr>
            <a:endParaRPr lang="en-US" dirty="0"/>
          </a:p>
          <a:p>
            <a:r>
              <a:rPr lang="en-US" dirty="0"/>
              <a:t>Please enter comments or questions in the chat. We will answer them as time permits.</a:t>
            </a:r>
          </a:p>
          <a:p>
            <a:pPr marL="0" indent="0">
              <a:buNone/>
            </a:pPr>
            <a:endParaRPr lang="en-US" dirty="0"/>
          </a:p>
          <a:p>
            <a:endParaRPr lang="en-US" dirty="0"/>
          </a:p>
        </p:txBody>
      </p:sp>
    </p:spTree>
    <p:extLst>
      <p:ext uri="{BB962C8B-B14F-4D97-AF65-F5344CB8AC3E}">
        <p14:creationId xmlns:p14="http://schemas.microsoft.com/office/powerpoint/2010/main" val="18771435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71F4C-BAAC-4F2D-FBC0-8B8FC5FC11B0}"/>
              </a:ext>
            </a:extLst>
          </p:cNvPr>
          <p:cNvSpPr>
            <a:spLocks noGrp="1"/>
          </p:cNvSpPr>
          <p:nvPr>
            <p:ph type="title"/>
          </p:nvPr>
        </p:nvSpPr>
        <p:spPr>
          <a:xfrm>
            <a:off x="839788" y="606426"/>
            <a:ext cx="11352212" cy="1325563"/>
          </a:xfrm>
        </p:spPr>
        <p:txBody>
          <a:bodyPr/>
          <a:lstStyle/>
          <a:p>
            <a:r>
              <a:rPr lang="en-US" dirty="0"/>
              <a:t>Step 4: Maintenance and Evaluation – </a:t>
            </a:r>
            <a:r>
              <a:rPr lang="en-US" b="1" dirty="0"/>
              <a:t>Individually</a:t>
            </a:r>
            <a:r>
              <a:rPr lang="en-US" dirty="0"/>
              <a:t>  </a:t>
            </a:r>
          </a:p>
        </p:txBody>
      </p:sp>
      <p:sp>
        <p:nvSpPr>
          <p:cNvPr id="4" name="Text Placeholder 3">
            <a:extLst>
              <a:ext uri="{FF2B5EF4-FFF2-40B4-BE49-F238E27FC236}">
                <a16:creationId xmlns:a16="http://schemas.microsoft.com/office/drawing/2014/main" id="{3228CBAA-48B8-E453-D60F-1F6D04E0BA65}"/>
              </a:ext>
            </a:extLst>
          </p:cNvPr>
          <p:cNvSpPr>
            <a:spLocks noGrp="1"/>
          </p:cNvSpPr>
          <p:nvPr>
            <p:ph type="body" idx="1"/>
          </p:nvPr>
        </p:nvSpPr>
        <p:spPr>
          <a:xfrm>
            <a:off x="839788" y="1681163"/>
            <a:ext cx="5157787" cy="823912"/>
          </a:xfrm>
        </p:spPr>
        <p:txBody>
          <a:bodyPr>
            <a:normAutofit/>
          </a:bodyPr>
          <a:lstStyle/>
          <a:p>
            <a:r>
              <a:rPr lang="en-US" sz="3200" dirty="0"/>
              <a:t>AT Act Program</a:t>
            </a:r>
          </a:p>
        </p:txBody>
      </p:sp>
      <p:sp>
        <p:nvSpPr>
          <p:cNvPr id="3" name="Content Placeholder 2">
            <a:extLst>
              <a:ext uri="{FF2B5EF4-FFF2-40B4-BE49-F238E27FC236}">
                <a16:creationId xmlns:a16="http://schemas.microsoft.com/office/drawing/2014/main" id="{14E7EBA1-B070-574D-E5DE-EC13088DE614}"/>
              </a:ext>
            </a:extLst>
          </p:cNvPr>
          <p:cNvSpPr>
            <a:spLocks noGrp="1"/>
          </p:cNvSpPr>
          <p:nvPr>
            <p:ph sz="half" idx="2"/>
          </p:nvPr>
        </p:nvSpPr>
        <p:spPr>
          <a:xfrm>
            <a:off x="839788" y="2486406"/>
            <a:ext cx="5256212" cy="3684588"/>
          </a:xfrm>
        </p:spPr>
        <p:txBody>
          <a:bodyPr>
            <a:normAutofit/>
          </a:bodyPr>
          <a:lstStyle/>
          <a:p>
            <a:r>
              <a:rPr lang="en-US" dirty="0"/>
              <a:t>Re-prioritize if necessary</a:t>
            </a:r>
          </a:p>
          <a:p>
            <a:r>
              <a:rPr lang="en-US" dirty="0"/>
              <a:t>Assess progress toward goals</a:t>
            </a:r>
          </a:p>
          <a:p>
            <a:r>
              <a:rPr lang="en-US" dirty="0"/>
              <a:t>Assess outcomes</a:t>
            </a:r>
          </a:p>
        </p:txBody>
      </p:sp>
      <p:sp>
        <p:nvSpPr>
          <p:cNvPr id="5" name="Text Placeholder 4">
            <a:extLst>
              <a:ext uri="{FF2B5EF4-FFF2-40B4-BE49-F238E27FC236}">
                <a16:creationId xmlns:a16="http://schemas.microsoft.com/office/drawing/2014/main" id="{9D3C96AD-29D2-C74A-BA8C-614B0EE39B32}"/>
              </a:ext>
            </a:extLst>
          </p:cNvPr>
          <p:cNvSpPr>
            <a:spLocks noGrp="1"/>
          </p:cNvSpPr>
          <p:nvPr>
            <p:ph type="body" sz="quarter" idx="3"/>
          </p:nvPr>
        </p:nvSpPr>
        <p:spPr>
          <a:xfrm>
            <a:off x="6172200" y="1681163"/>
            <a:ext cx="5183188" cy="823912"/>
          </a:xfrm>
        </p:spPr>
        <p:txBody>
          <a:bodyPr>
            <a:normAutofit/>
          </a:bodyPr>
          <a:lstStyle/>
          <a:p>
            <a:r>
              <a:rPr lang="en-US" sz="3200" dirty="0"/>
              <a:t>SEA</a:t>
            </a:r>
          </a:p>
        </p:txBody>
      </p:sp>
      <p:sp>
        <p:nvSpPr>
          <p:cNvPr id="6" name="Content Placeholder 5">
            <a:extLst>
              <a:ext uri="{FF2B5EF4-FFF2-40B4-BE49-F238E27FC236}">
                <a16:creationId xmlns:a16="http://schemas.microsoft.com/office/drawing/2014/main" id="{C36096F5-CCC4-5D85-01C1-A81A28206B79}"/>
              </a:ext>
            </a:extLst>
          </p:cNvPr>
          <p:cNvSpPr>
            <a:spLocks noGrp="1"/>
          </p:cNvSpPr>
          <p:nvPr>
            <p:ph sz="quarter" idx="4"/>
          </p:nvPr>
        </p:nvSpPr>
        <p:spPr>
          <a:xfrm>
            <a:off x="6172200" y="2505075"/>
            <a:ext cx="5183188" cy="3684588"/>
          </a:xfrm>
        </p:spPr>
        <p:txBody>
          <a:bodyPr/>
          <a:lstStyle/>
          <a:p>
            <a:r>
              <a:rPr lang="en-US" dirty="0"/>
              <a:t>Re-prioritize if necessary</a:t>
            </a:r>
          </a:p>
          <a:p>
            <a:r>
              <a:rPr lang="en-US" dirty="0"/>
              <a:t>Assess progress toward goals</a:t>
            </a:r>
          </a:p>
          <a:p>
            <a:r>
              <a:rPr lang="en-US" dirty="0"/>
              <a:t>Assess outcomes</a:t>
            </a:r>
          </a:p>
        </p:txBody>
      </p:sp>
    </p:spTree>
    <p:extLst>
      <p:ext uri="{BB962C8B-B14F-4D97-AF65-F5344CB8AC3E}">
        <p14:creationId xmlns:p14="http://schemas.microsoft.com/office/powerpoint/2010/main" val="6601473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50BB49A7-95CA-6E54-5804-E362538E41BA}"/>
              </a:ext>
            </a:extLst>
          </p:cNvPr>
          <p:cNvSpPr>
            <a:spLocks noGrp="1"/>
          </p:cNvSpPr>
          <p:nvPr>
            <p:ph type="title"/>
          </p:nvPr>
        </p:nvSpPr>
        <p:spPr>
          <a:xfrm>
            <a:off x="838200" y="747479"/>
            <a:ext cx="10515600" cy="1325563"/>
          </a:xfrm>
        </p:spPr>
        <p:txBody>
          <a:bodyPr/>
          <a:lstStyle/>
          <a:p>
            <a:r>
              <a:rPr lang="en-US" dirty="0"/>
              <a:t>Step 4: Maintenance and Evaluation – </a:t>
            </a:r>
            <a:r>
              <a:rPr lang="en-US" b="1" dirty="0"/>
              <a:t>Together</a:t>
            </a:r>
            <a:r>
              <a:rPr lang="en-US" dirty="0"/>
              <a:t> </a:t>
            </a:r>
          </a:p>
        </p:txBody>
      </p:sp>
      <p:sp>
        <p:nvSpPr>
          <p:cNvPr id="10" name="Content Placeholder 9">
            <a:extLst>
              <a:ext uri="{FF2B5EF4-FFF2-40B4-BE49-F238E27FC236}">
                <a16:creationId xmlns:a16="http://schemas.microsoft.com/office/drawing/2014/main" id="{7722CCFD-A40E-E303-FCF2-3445F29A80F9}"/>
              </a:ext>
            </a:extLst>
          </p:cNvPr>
          <p:cNvSpPr>
            <a:spLocks noGrp="1"/>
          </p:cNvSpPr>
          <p:nvPr>
            <p:ph idx="1"/>
          </p:nvPr>
        </p:nvSpPr>
        <p:spPr>
          <a:xfrm>
            <a:off x="838200" y="2218544"/>
            <a:ext cx="10515600" cy="3958418"/>
          </a:xfrm>
        </p:spPr>
        <p:txBody>
          <a:bodyPr/>
          <a:lstStyle/>
          <a:p>
            <a:r>
              <a:rPr lang="en-US" dirty="0"/>
              <a:t>Revisit Roles and Accountability</a:t>
            </a:r>
          </a:p>
          <a:p>
            <a:r>
              <a:rPr lang="en-US" dirty="0"/>
              <a:t>Do partners complement each other?</a:t>
            </a:r>
          </a:p>
          <a:p>
            <a:endParaRPr lang="en-US" dirty="0"/>
          </a:p>
        </p:txBody>
      </p:sp>
    </p:spTree>
    <p:extLst>
      <p:ext uri="{BB962C8B-B14F-4D97-AF65-F5344CB8AC3E}">
        <p14:creationId xmlns:p14="http://schemas.microsoft.com/office/powerpoint/2010/main" val="28129854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37B96-4DCC-800F-826D-946E400F37E1}"/>
              </a:ext>
            </a:extLst>
          </p:cNvPr>
          <p:cNvSpPr>
            <a:spLocks noGrp="1"/>
          </p:cNvSpPr>
          <p:nvPr>
            <p:ph type="title"/>
          </p:nvPr>
        </p:nvSpPr>
        <p:spPr/>
        <p:txBody>
          <a:bodyPr/>
          <a:lstStyle/>
          <a:p>
            <a:r>
              <a:rPr lang="en-US" dirty="0"/>
              <a:t>Demonstrations</a:t>
            </a:r>
          </a:p>
        </p:txBody>
      </p:sp>
      <p:sp>
        <p:nvSpPr>
          <p:cNvPr id="7" name="Text Placeholder 6">
            <a:extLst>
              <a:ext uri="{FF2B5EF4-FFF2-40B4-BE49-F238E27FC236}">
                <a16:creationId xmlns:a16="http://schemas.microsoft.com/office/drawing/2014/main" id="{2CD6D347-015C-A3C1-A651-A63297F97AF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128614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AB884-2DFF-8585-A066-F9E818A83194}"/>
              </a:ext>
            </a:extLst>
          </p:cNvPr>
          <p:cNvSpPr>
            <a:spLocks noGrp="1"/>
          </p:cNvSpPr>
          <p:nvPr>
            <p:ph type="title"/>
          </p:nvPr>
        </p:nvSpPr>
        <p:spPr/>
        <p:txBody>
          <a:bodyPr/>
          <a:lstStyle/>
          <a:p>
            <a:r>
              <a:rPr lang="en-US" dirty="0"/>
              <a:t>Practice</a:t>
            </a:r>
          </a:p>
        </p:txBody>
      </p:sp>
      <p:sp>
        <p:nvSpPr>
          <p:cNvPr id="4" name="Text Placeholder 3">
            <a:extLst>
              <a:ext uri="{FF2B5EF4-FFF2-40B4-BE49-F238E27FC236}">
                <a16:creationId xmlns:a16="http://schemas.microsoft.com/office/drawing/2014/main" id="{8AC8882F-7780-6131-E55E-CA38BD1647A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1831096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E7644-93C3-0127-55F2-48031DF939EC}"/>
              </a:ext>
            </a:extLst>
          </p:cNvPr>
          <p:cNvSpPr>
            <a:spLocks noGrp="1"/>
          </p:cNvSpPr>
          <p:nvPr>
            <p:ph type="title"/>
          </p:nvPr>
        </p:nvSpPr>
        <p:spPr/>
        <p:txBody>
          <a:bodyPr/>
          <a:lstStyle/>
          <a:p>
            <a:r>
              <a:rPr lang="en-US" dirty="0"/>
              <a:t>Discussion / Chat</a:t>
            </a:r>
          </a:p>
        </p:txBody>
      </p:sp>
      <p:sp>
        <p:nvSpPr>
          <p:cNvPr id="3" name="Text Placeholder 2">
            <a:extLst>
              <a:ext uri="{FF2B5EF4-FFF2-40B4-BE49-F238E27FC236}">
                <a16:creationId xmlns:a16="http://schemas.microsoft.com/office/drawing/2014/main" id="{862304BC-690A-499E-18AA-39014D3ACB90}"/>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205576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3EF55-B57A-9EAC-99E3-96E99CAD482B}"/>
              </a:ext>
            </a:extLst>
          </p:cNvPr>
          <p:cNvSpPr>
            <a:spLocks noGrp="1"/>
          </p:cNvSpPr>
          <p:nvPr>
            <p:ph type="title"/>
          </p:nvPr>
        </p:nvSpPr>
        <p:spPr/>
        <p:txBody>
          <a:bodyPr/>
          <a:lstStyle/>
          <a:p>
            <a:r>
              <a:rPr lang="en-US" dirty="0"/>
              <a:t>Actual and/or Anticipated Barriers</a:t>
            </a:r>
          </a:p>
        </p:txBody>
      </p:sp>
      <p:sp>
        <p:nvSpPr>
          <p:cNvPr id="3" name="Content Placeholder 2">
            <a:extLst>
              <a:ext uri="{FF2B5EF4-FFF2-40B4-BE49-F238E27FC236}">
                <a16:creationId xmlns:a16="http://schemas.microsoft.com/office/drawing/2014/main" id="{3AF8A3E8-ECE4-5DFC-FD40-D5BDC11863FB}"/>
              </a:ext>
            </a:extLst>
          </p:cNvPr>
          <p:cNvSpPr>
            <a:spLocks noGrp="1"/>
          </p:cNvSpPr>
          <p:nvPr>
            <p:ph idx="1"/>
          </p:nvPr>
        </p:nvSpPr>
        <p:spPr/>
        <p:txBody>
          <a:bodyPr/>
          <a:lstStyle/>
          <a:p>
            <a:r>
              <a:rPr lang="en-US" dirty="0"/>
              <a:t>Not sure who to communicate / visit with to initiate / develop a relationship </a:t>
            </a:r>
          </a:p>
          <a:p>
            <a:r>
              <a:rPr lang="en-US" dirty="0"/>
              <a:t>Difficulty reaching contacts or having them respond</a:t>
            </a:r>
          </a:p>
          <a:p>
            <a:r>
              <a:rPr lang="en-US" dirty="0"/>
              <a:t>Issues with turnover at agency / organization</a:t>
            </a:r>
          </a:p>
          <a:p>
            <a:r>
              <a:rPr lang="en-US" dirty="0"/>
              <a:t>No current reason to partner / other entities are already partnering to provide these types of services</a:t>
            </a:r>
          </a:p>
          <a:p>
            <a:r>
              <a:rPr lang="en-US" dirty="0"/>
              <a:t>Others?</a:t>
            </a:r>
          </a:p>
          <a:p>
            <a:endParaRPr lang="en-US" dirty="0"/>
          </a:p>
        </p:txBody>
      </p:sp>
    </p:spTree>
    <p:extLst>
      <p:ext uri="{BB962C8B-B14F-4D97-AF65-F5344CB8AC3E}">
        <p14:creationId xmlns:p14="http://schemas.microsoft.com/office/powerpoint/2010/main" val="20646335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829DF-039B-8A32-5419-057B9FAFC443}"/>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C16822AC-C3AD-0AC6-249F-6A48B144BF8F}"/>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2898330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1B6FD-3471-D617-FFCD-DE653AA7B47E}"/>
              </a:ext>
            </a:extLst>
          </p:cNvPr>
          <p:cNvSpPr>
            <a:spLocks noGrp="1"/>
          </p:cNvSpPr>
          <p:nvPr>
            <p:ph type="title"/>
          </p:nvPr>
        </p:nvSpPr>
        <p:spPr/>
        <p:txBody>
          <a:bodyPr/>
          <a:lstStyle/>
          <a:p>
            <a:r>
              <a:rPr lang="en-US" dirty="0"/>
              <a:t>Homework due next week!</a:t>
            </a:r>
          </a:p>
        </p:txBody>
      </p:sp>
      <p:sp>
        <p:nvSpPr>
          <p:cNvPr id="3" name="Content Placeholder 2">
            <a:extLst>
              <a:ext uri="{FF2B5EF4-FFF2-40B4-BE49-F238E27FC236}">
                <a16:creationId xmlns:a16="http://schemas.microsoft.com/office/drawing/2014/main" id="{0D7406DD-CFF7-CD6A-A86F-8F0A30A4D57F}"/>
              </a:ext>
            </a:extLst>
          </p:cNvPr>
          <p:cNvSpPr>
            <a:spLocks noGrp="1"/>
          </p:cNvSpPr>
          <p:nvPr>
            <p:ph idx="1"/>
          </p:nvPr>
        </p:nvSpPr>
        <p:spPr/>
        <p:txBody>
          <a:bodyPr/>
          <a:lstStyle/>
          <a:p>
            <a:r>
              <a:rPr lang="en-US" dirty="0"/>
              <a:t>Pick a colleague or colleagues to brainstorm with you</a:t>
            </a:r>
          </a:p>
          <a:p>
            <a:r>
              <a:rPr lang="en-US" dirty="0"/>
              <a:t>Look at the CDC Framework</a:t>
            </a:r>
          </a:p>
          <a:p>
            <a:r>
              <a:rPr lang="en-US" dirty="0"/>
              <a:t>Come to the coaching session ready to discuss questions and next steps</a:t>
            </a:r>
          </a:p>
          <a:p>
            <a:pPr marL="0" indent="0">
              <a:buNone/>
            </a:pPr>
            <a:endParaRPr lang="en-US" dirty="0"/>
          </a:p>
        </p:txBody>
      </p:sp>
    </p:spTree>
    <p:extLst>
      <p:ext uri="{BB962C8B-B14F-4D97-AF65-F5344CB8AC3E}">
        <p14:creationId xmlns:p14="http://schemas.microsoft.com/office/powerpoint/2010/main" val="13752563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4C68D-1949-C34D-8F6A-1901A1818AB1}"/>
              </a:ext>
            </a:extLst>
          </p:cNvPr>
          <p:cNvSpPr>
            <a:spLocks noGrp="1"/>
          </p:cNvSpPr>
          <p:nvPr>
            <p:ph type="title"/>
          </p:nvPr>
        </p:nvSpPr>
        <p:spPr>
          <a:xfrm>
            <a:off x="838200" y="582771"/>
            <a:ext cx="10515600" cy="1325563"/>
          </a:xfrm>
        </p:spPr>
        <p:txBody>
          <a:bodyPr>
            <a:normAutofit/>
          </a:bodyPr>
          <a:lstStyle/>
          <a:p>
            <a:r>
              <a:rPr lang="en-US" dirty="0"/>
              <a:t>Contact Information</a:t>
            </a:r>
          </a:p>
        </p:txBody>
      </p:sp>
      <p:sp>
        <p:nvSpPr>
          <p:cNvPr id="3" name="Content Placeholder 2">
            <a:extLst>
              <a:ext uri="{FF2B5EF4-FFF2-40B4-BE49-F238E27FC236}">
                <a16:creationId xmlns:a16="http://schemas.microsoft.com/office/drawing/2014/main" id="{7C84E5F9-D546-E343-88DF-7486724ED882}"/>
              </a:ext>
            </a:extLst>
          </p:cNvPr>
          <p:cNvSpPr>
            <a:spLocks noGrp="1"/>
          </p:cNvSpPr>
          <p:nvPr>
            <p:ph idx="1"/>
          </p:nvPr>
        </p:nvSpPr>
        <p:spPr>
          <a:xfrm>
            <a:off x="838200" y="1965725"/>
            <a:ext cx="10515600" cy="4211237"/>
          </a:xfrm>
        </p:spPr>
        <p:txBody>
          <a:bodyPr/>
          <a:lstStyle/>
          <a:p>
            <a:r>
              <a:rPr lang="en-US" dirty="0"/>
              <a:t>Allyson Robinson</a:t>
            </a:r>
          </a:p>
          <a:p>
            <a:r>
              <a:rPr lang="en-US" dirty="0">
                <a:hlinkClick r:id="rId3"/>
              </a:rPr>
              <a:t>allyson.robinson@okstate.edu</a:t>
            </a:r>
            <a:endParaRPr lang="en-US" dirty="0"/>
          </a:p>
          <a:p>
            <a:r>
              <a:rPr lang="en-US" dirty="0"/>
              <a:t>405-744-4608</a:t>
            </a:r>
          </a:p>
        </p:txBody>
      </p:sp>
    </p:spTree>
    <p:extLst>
      <p:ext uri="{BB962C8B-B14F-4D97-AF65-F5344CB8AC3E}">
        <p14:creationId xmlns:p14="http://schemas.microsoft.com/office/powerpoint/2010/main" val="16440937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2A67D-012A-8AB4-E139-8C5CB4C5E73B}"/>
              </a:ext>
            </a:extLst>
          </p:cNvPr>
          <p:cNvSpPr>
            <a:spLocks noGrp="1"/>
          </p:cNvSpPr>
          <p:nvPr>
            <p:ph type="title"/>
          </p:nvPr>
        </p:nvSpPr>
        <p:spPr>
          <a:xfrm>
            <a:off x="838200" y="582771"/>
            <a:ext cx="10515600" cy="1325563"/>
          </a:xfrm>
        </p:spPr>
        <p:txBody>
          <a:bodyPr/>
          <a:lstStyle/>
          <a:p>
            <a:r>
              <a:rPr lang="en-US" dirty="0"/>
              <a:t>ATAP and AT3</a:t>
            </a:r>
          </a:p>
        </p:txBody>
      </p:sp>
      <p:sp>
        <p:nvSpPr>
          <p:cNvPr id="3" name="Content Placeholder 2">
            <a:extLst>
              <a:ext uri="{FF2B5EF4-FFF2-40B4-BE49-F238E27FC236}">
                <a16:creationId xmlns:a16="http://schemas.microsoft.com/office/drawing/2014/main" id="{78578EA7-8AD7-36E6-95C6-3AE9A451A346}"/>
              </a:ext>
            </a:extLst>
          </p:cNvPr>
          <p:cNvSpPr>
            <a:spLocks noGrp="1"/>
          </p:cNvSpPr>
          <p:nvPr>
            <p:ph idx="1"/>
          </p:nvPr>
        </p:nvSpPr>
        <p:spPr>
          <a:xfrm>
            <a:off x="838200" y="1965725"/>
            <a:ext cx="10515600" cy="4211237"/>
          </a:xfrm>
        </p:spPr>
        <p:txBody>
          <a:bodyPr>
            <a:normAutofit fontScale="70000" lnSpcReduction="20000"/>
          </a:bodyPr>
          <a:lstStyle/>
          <a:p>
            <a:pPr marL="0" indent="0">
              <a:buNone/>
            </a:pPr>
            <a:r>
              <a:rPr lang="en-US" dirty="0"/>
              <a:t>The Association of Assistive Technology Act Programs (ATAP) facilitates the coordination of state and territory assistive technology (AT) programs nationally to maintain and enhance a strong, effective, and efficient national network of state and territory wide AT programs.  As part of this mission and effort, ATAP also provides technical assistance and support to its members through the Assistive Technology and Training Technical Assistance (AT3) Center.  </a:t>
            </a:r>
          </a:p>
          <a:p>
            <a:pPr marL="0" indent="0">
              <a:buNone/>
            </a:pPr>
            <a:r>
              <a:rPr lang="en-US" dirty="0"/>
              <a:t>The AT3 Center provides training and technical assistance for all AT Act Section 4 State and Territory AT Programs to support quality implementation of state-level and state-leadership activities.  </a:t>
            </a:r>
          </a:p>
          <a:p>
            <a:pPr marL="0" indent="0">
              <a:buNone/>
            </a:pPr>
            <a:r>
              <a:rPr lang="en-US" dirty="0"/>
              <a:t>ATAP and AT3 both support national assistive technology internet sites that make general AT information available to the public and other stakeholders.  To learn more visit us at</a:t>
            </a:r>
          </a:p>
          <a:p>
            <a:pPr marL="0" indent="0">
              <a:buNone/>
            </a:pPr>
            <a:endParaRPr lang="en-US" dirty="0"/>
          </a:p>
          <a:p>
            <a:pPr marL="0" indent="0" algn="ctr">
              <a:buNone/>
            </a:pPr>
            <a:r>
              <a:rPr lang="en-US" dirty="0">
                <a:hlinkClick r:id="rId2"/>
              </a:rPr>
              <a:t>https://ataporg.org</a:t>
            </a:r>
            <a:endParaRPr lang="en-US" dirty="0"/>
          </a:p>
          <a:p>
            <a:pPr marL="0" indent="0" algn="ctr">
              <a:buNone/>
            </a:pPr>
            <a:r>
              <a:rPr lang="en-US" dirty="0">
                <a:hlinkClick r:id="rId3"/>
              </a:rPr>
              <a:t>https://at3center.net</a:t>
            </a:r>
            <a:r>
              <a:rPr lang="en-US" dirty="0"/>
              <a:t> </a:t>
            </a:r>
          </a:p>
          <a:p>
            <a:pPr marL="0" indent="0">
              <a:buNone/>
            </a:pPr>
            <a:endParaRPr lang="en-US" dirty="0"/>
          </a:p>
        </p:txBody>
      </p:sp>
    </p:spTree>
    <p:extLst>
      <p:ext uri="{BB962C8B-B14F-4D97-AF65-F5344CB8AC3E}">
        <p14:creationId xmlns:p14="http://schemas.microsoft.com/office/powerpoint/2010/main" val="2358421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1BD85-83D2-5AA9-B331-D64FCF374DFC}"/>
              </a:ext>
            </a:extLst>
          </p:cNvPr>
          <p:cNvSpPr>
            <a:spLocks noGrp="1"/>
          </p:cNvSpPr>
          <p:nvPr>
            <p:ph type="title"/>
          </p:nvPr>
        </p:nvSpPr>
        <p:spPr/>
        <p:txBody>
          <a:bodyPr/>
          <a:lstStyle/>
          <a:p>
            <a:r>
              <a:rPr lang="en-US" dirty="0"/>
              <a:t>Webinar Evaluation and Pre-Test:</a:t>
            </a:r>
          </a:p>
        </p:txBody>
      </p:sp>
      <p:sp>
        <p:nvSpPr>
          <p:cNvPr id="3" name="Content Placeholder 2">
            <a:extLst>
              <a:ext uri="{FF2B5EF4-FFF2-40B4-BE49-F238E27FC236}">
                <a16:creationId xmlns:a16="http://schemas.microsoft.com/office/drawing/2014/main" id="{DFF000E9-C7C8-E956-CEFD-B253D96234FB}"/>
              </a:ext>
            </a:extLst>
          </p:cNvPr>
          <p:cNvSpPr>
            <a:spLocks noGrp="1"/>
          </p:cNvSpPr>
          <p:nvPr>
            <p:ph idx="1"/>
          </p:nvPr>
        </p:nvSpPr>
        <p:spPr/>
        <p:txBody>
          <a:bodyPr/>
          <a:lstStyle/>
          <a:p>
            <a:endParaRPr lang="en-US" dirty="0"/>
          </a:p>
          <a:p>
            <a:r>
              <a:rPr lang="en-US" dirty="0"/>
              <a:t>You will receive a short evaluation survey for this webinar.   It will be posted as a link to the chat just prior to the end of this webinar. When you receive it, please take a moment to respond.</a:t>
            </a:r>
          </a:p>
          <a:p>
            <a:endParaRPr lang="en-US" dirty="0"/>
          </a:p>
          <a:p>
            <a:r>
              <a:rPr lang="en-US" dirty="0"/>
              <a:t>Complete a pre-test – Helps us capture baseline information for those participating in the cohort.</a:t>
            </a:r>
          </a:p>
        </p:txBody>
      </p:sp>
    </p:spTree>
    <p:extLst>
      <p:ext uri="{BB962C8B-B14F-4D97-AF65-F5344CB8AC3E}">
        <p14:creationId xmlns:p14="http://schemas.microsoft.com/office/powerpoint/2010/main" val="3040857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F2423-ED3F-8098-EA05-CA38E8D4813B}"/>
              </a:ext>
            </a:extLst>
          </p:cNvPr>
          <p:cNvSpPr>
            <a:spLocks noGrp="1"/>
          </p:cNvSpPr>
          <p:nvPr>
            <p:ph type="title"/>
          </p:nvPr>
        </p:nvSpPr>
        <p:spPr>
          <a:xfrm>
            <a:off x="838200" y="640162"/>
            <a:ext cx="10515600" cy="1325563"/>
          </a:xfrm>
        </p:spPr>
        <p:txBody>
          <a:bodyPr/>
          <a:lstStyle/>
          <a:p>
            <a:r>
              <a:rPr lang="en-US" dirty="0"/>
              <a:t>2022 Leadership Symposium</a:t>
            </a:r>
          </a:p>
        </p:txBody>
      </p:sp>
      <p:sp>
        <p:nvSpPr>
          <p:cNvPr id="3" name="Content Placeholder 2">
            <a:extLst>
              <a:ext uri="{FF2B5EF4-FFF2-40B4-BE49-F238E27FC236}">
                <a16:creationId xmlns:a16="http://schemas.microsoft.com/office/drawing/2014/main" id="{9DF0A3D5-26DB-8523-EABC-E25DEDF89335}"/>
              </a:ext>
            </a:extLst>
          </p:cNvPr>
          <p:cNvSpPr>
            <a:spLocks noGrp="1"/>
          </p:cNvSpPr>
          <p:nvPr>
            <p:ph idx="1"/>
          </p:nvPr>
        </p:nvSpPr>
        <p:spPr>
          <a:xfrm>
            <a:off x="838200" y="1965725"/>
            <a:ext cx="10278291" cy="4211237"/>
          </a:xfrm>
        </p:spPr>
        <p:txBody>
          <a:bodyPr>
            <a:normAutofit/>
          </a:bodyPr>
          <a:lstStyle/>
          <a:p>
            <a:r>
              <a:rPr lang="en-US" b="0" i="0" u="none" strike="noStrike" dirty="0">
                <a:solidFill>
                  <a:srgbClr val="000000"/>
                </a:solidFill>
                <a:effectLst/>
                <a:latin typeface="Calibri" panose="020F0502020204030204" pitchFamily="34" charset="0"/>
              </a:rPr>
              <a:t>With an increasing range of assistive technology (AT) needs in states and territories, AT Act Programs aren’t able to partner with every potential organization, state agency or entity.  </a:t>
            </a:r>
          </a:p>
          <a:p>
            <a:r>
              <a:rPr lang="en-US" b="0" i="0" u="none" strike="noStrike" dirty="0">
                <a:solidFill>
                  <a:srgbClr val="000000"/>
                </a:solidFill>
                <a:effectLst/>
                <a:latin typeface="Calibri" panose="020F0502020204030204" pitchFamily="34" charset="0"/>
              </a:rPr>
              <a:t>Needs and capabilities are different in every state/</a:t>
            </a:r>
            <a:r>
              <a:rPr lang="en-US" b="0" i="0" u="none" strike="noStrike" dirty="0">
                <a:effectLst/>
                <a:latin typeface="Calibri" panose="020F0502020204030204" pitchFamily="34" charset="0"/>
              </a:rPr>
              <a:t>territory.  </a:t>
            </a:r>
          </a:p>
          <a:p>
            <a:r>
              <a:rPr lang="en-US" b="0" i="0" u="none" strike="noStrike" dirty="0">
                <a:solidFill>
                  <a:srgbClr val="000000"/>
                </a:solidFill>
                <a:effectLst/>
                <a:latin typeface="Calibri" panose="020F0502020204030204" pitchFamily="34" charset="0"/>
              </a:rPr>
              <a:t>This session will focus on partnership matching – strategically examining and planning formal and informal partnerships within the limited staff and financial resources of AT </a:t>
            </a:r>
            <a:r>
              <a:rPr lang="en-US" b="0" i="0" u="none" strike="noStrike" dirty="0">
                <a:effectLst/>
                <a:latin typeface="Calibri" panose="020F0502020204030204" pitchFamily="34" charset="0"/>
              </a:rPr>
              <a:t>Act Programs </a:t>
            </a:r>
            <a:r>
              <a:rPr lang="en-US" b="0" i="0" u="none" strike="noStrike" dirty="0">
                <a:solidFill>
                  <a:srgbClr val="000000"/>
                </a:solidFill>
                <a:effectLst/>
                <a:latin typeface="Calibri" panose="020F0502020204030204" pitchFamily="34" charset="0"/>
              </a:rPr>
              <a:t>to maximize outcomes. </a:t>
            </a:r>
          </a:p>
        </p:txBody>
      </p:sp>
    </p:spTree>
    <p:extLst>
      <p:ext uri="{BB962C8B-B14F-4D97-AF65-F5344CB8AC3E}">
        <p14:creationId xmlns:p14="http://schemas.microsoft.com/office/powerpoint/2010/main" val="4831348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461B2-4795-FD67-2987-97172CF64A3A}"/>
              </a:ext>
            </a:extLst>
          </p:cNvPr>
          <p:cNvSpPr>
            <a:spLocks noGrp="1"/>
          </p:cNvSpPr>
          <p:nvPr>
            <p:ph type="title"/>
          </p:nvPr>
        </p:nvSpPr>
        <p:spPr/>
        <p:txBody>
          <a:bodyPr/>
          <a:lstStyle/>
          <a:p>
            <a:r>
              <a:rPr lang="en-US" dirty="0"/>
              <a:t>Why me?</a:t>
            </a:r>
          </a:p>
        </p:txBody>
      </p:sp>
      <p:sp>
        <p:nvSpPr>
          <p:cNvPr id="3" name="Content Placeholder 2">
            <a:extLst>
              <a:ext uri="{FF2B5EF4-FFF2-40B4-BE49-F238E27FC236}">
                <a16:creationId xmlns:a16="http://schemas.microsoft.com/office/drawing/2014/main" id="{99E69433-9CDD-28F8-8AD1-F5492DB19618}"/>
              </a:ext>
            </a:extLst>
          </p:cNvPr>
          <p:cNvSpPr>
            <a:spLocks noGrp="1"/>
          </p:cNvSpPr>
          <p:nvPr>
            <p:ph idx="1"/>
          </p:nvPr>
        </p:nvSpPr>
        <p:spPr/>
        <p:txBody>
          <a:bodyPr/>
          <a:lstStyle/>
          <a:p>
            <a:r>
              <a:rPr lang="en-US" dirty="0">
                <a:solidFill>
                  <a:srgbClr val="000000"/>
                </a:solidFill>
                <a:latin typeface="Calibri" panose="020F0502020204030204" pitchFamily="34" charset="0"/>
              </a:rPr>
              <a:t>I did my homework.</a:t>
            </a:r>
          </a:p>
          <a:p>
            <a:r>
              <a:rPr lang="en-US" b="0" i="0" u="none" strike="noStrike" dirty="0">
                <a:solidFill>
                  <a:srgbClr val="000000"/>
                </a:solidFill>
                <a:effectLst/>
                <a:latin typeface="Calibri" panose="020F0502020204030204" pitchFamily="34" charset="0"/>
              </a:rPr>
              <a:t>In Oklahoma the AT Act Program has a fruitful partnership with the State Education Agency (SEA) that has withstood the test of time.</a:t>
            </a:r>
            <a:endParaRPr lang="en-US" b="0" i="0" u="none" strike="noStrike" dirty="0">
              <a:solidFill>
                <a:srgbClr val="4A4E57"/>
              </a:solidFill>
              <a:effectLst/>
              <a:latin typeface="Open Sans" panose="020B0606030504020204" pitchFamily="34" charset="0"/>
            </a:endParaRPr>
          </a:p>
        </p:txBody>
      </p:sp>
    </p:spTree>
    <p:extLst>
      <p:ext uri="{BB962C8B-B14F-4D97-AF65-F5344CB8AC3E}">
        <p14:creationId xmlns:p14="http://schemas.microsoft.com/office/powerpoint/2010/main" val="10916423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EF1EF-3181-A3E1-6C33-6C9DE4EC9078}"/>
              </a:ext>
            </a:extLst>
          </p:cNvPr>
          <p:cNvSpPr>
            <a:spLocks noGrp="1"/>
          </p:cNvSpPr>
          <p:nvPr>
            <p:ph type="title"/>
          </p:nvPr>
        </p:nvSpPr>
        <p:spPr>
          <a:xfrm>
            <a:off x="838200" y="681037"/>
            <a:ext cx="10515600" cy="1325563"/>
          </a:xfrm>
        </p:spPr>
        <p:txBody>
          <a:bodyPr/>
          <a:lstStyle/>
          <a:p>
            <a:r>
              <a:rPr lang="en-US" dirty="0"/>
              <a:t>2024 Education PAL</a:t>
            </a:r>
          </a:p>
        </p:txBody>
      </p:sp>
      <p:sp>
        <p:nvSpPr>
          <p:cNvPr id="3" name="Content Placeholder 2">
            <a:extLst>
              <a:ext uri="{FF2B5EF4-FFF2-40B4-BE49-F238E27FC236}">
                <a16:creationId xmlns:a16="http://schemas.microsoft.com/office/drawing/2014/main" id="{576A9EEA-B064-3739-E5DA-C85023EFBA19}"/>
              </a:ext>
            </a:extLst>
          </p:cNvPr>
          <p:cNvSpPr>
            <a:spLocks noGrp="1"/>
          </p:cNvSpPr>
          <p:nvPr>
            <p:ph idx="1"/>
          </p:nvPr>
        </p:nvSpPr>
        <p:spPr>
          <a:xfrm>
            <a:off x="838200" y="1825625"/>
            <a:ext cx="10515600" cy="4351338"/>
          </a:xfrm>
        </p:spPr>
        <p:txBody>
          <a:bodyPr/>
          <a:lstStyle/>
          <a:p>
            <a:r>
              <a:rPr lang="en-US" dirty="0"/>
              <a:t>Participants will have a guided interactive experience with the CDC Self-Assessment Toolkit. </a:t>
            </a:r>
          </a:p>
          <a:p>
            <a:r>
              <a:rPr lang="en-US" dirty="0"/>
              <a:t>By examining strengths and weaknesses in targeted areas, AT Act Programs will be better able to determine their readiness to partner with an SEA. </a:t>
            </a:r>
          </a:p>
          <a:p>
            <a:r>
              <a:rPr lang="en-US" dirty="0"/>
              <a:t>Answers discovered through the self-assessment tool will guide an AT Act Program in developing and making progress towards goals that result in a more successful relationship / collaboration / partnership with their SEA.</a:t>
            </a:r>
          </a:p>
        </p:txBody>
      </p:sp>
    </p:spTree>
    <p:extLst>
      <p:ext uri="{BB962C8B-B14F-4D97-AF65-F5344CB8AC3E}">
        <p14:creationId xmlns:p14="http://schemas.microsoft.com/office/powerpoint/2010/main" val="2319466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873AAA51-DE07-039C-E34E-6A6BA88530A6}"/>
              </a:ext>
            </a:extLst>
          </p:cNvPr>
          <p:cNvSpPr>
            <a:spLocks noGrp="1"/>
          </p:cNvSpPr>
          <p:nvPr>
            <p:ph type="title"/>
          </p:nvPr>
        </p:nvSpPr>
        <p:spPr/>
        <p:txBody>
          <a:bodyPr/>
          <a:lstStyle/>
          <a:p>
            <a:r>
              <a:rPr lang="en-US" dirty="0"/>
              <a:t>Learning Objectives</a:t>
            </a:r>
          </a:p>
        </p:txBody>
      </p:sp>
      <p:sp>
        <p:nvSpPr>
          <p:cNvPr id="7" name="Content Placeholder 6">
            <a:extLst>
              <a:ext uri="{FF2B5EF4-FFF2-40B4-BE49-F238E27FC236}">
                <a16:creationId xmlns:a16="http://schemas.microsoft.com/office/drawing/2014/main" id="{CB896237-54B3-1EC7-D296-7EA01AECA2E2}"/>
              </a:ext>
            </a:extLst>
          </p:cNvPr>
          <p:cNvSpPr>
            <a:spLocks noGrp="1"/>
          </p:cNvSpPr>
          <p:nvPr>
            <p:ph idx="1"/>
          </p:nvPr>
        </p:nvSpPr>
        <p:spPr>
          <a:xfrm>
            <a:off x="838200" y="1825625"/>
            <a:ext cx="10515600" cy="4351338"/>
          </a:xfrm>
        </p:spPr>
        <p:txBody>
          <a:bodyPr/>
          <a:lstStyle/>
          <a:p>
            <a:r>
              <a:rPr lang="en-US" dirty="0"/>
              <a:t>Explain the CDC Strategic Partnering Framework. </a:t>
            </a:r>
          </a:p>
          <a:p>
            <a:pPr lvl="0"/>
            <a:r>
              <a:rPr lang="en-US" dirty="0"/>
              <a:t>Complete an organizational self-assessment to help determine readiness to partner. </a:t>
            </a:r>
          </a:p>
        </p:txBody>
      </p:sp>
    </p:spTree>
    <p:extLst>
      <p:ext uri="{BB962C8B-B14F-4D97-AF65-F5344CB8AC3E}">
        <p14:creationId xmlns:p14="http://schemas.microsoft.com/office/powerpoint/2010/main" val="3132623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B151F-F0A0-7B8F-791A-9964C521D000}"/>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77D97DA5-7330-BE78-5EE4-EF4D01D525A7}"/>
              </a:ext>
            </a:extLst>
          </p:cNvPr>
          <p:cNvSpPr>
            <a:spLocks noGrp="1"/>
          </p:cNvSpPr>
          <p:nvPr>
            <p:ph idx="1"/>
          </p:nvPr>
        </p:nvSpPr>
        <p:spPr/>
        <p:txBody>
          <a:bodyPr>
            <a:normAutofit/>
          </a:bodyPr>
          <a:lstStyle/>
          <a:p>
            <a:r>
              <a:rPr lang="en-US" sz="3200" dirty="0"/>
              <a:t>Overview of the CDC Strategic Partnering Framework</a:t>
            </a:r>
          </a:p>
          <a:p>
            <a:r>
              <a:rPr lang="en-US" sz="3200" dirty="0"/>
              <a:t>Demonstration of the tool</a:t>
            </a:r>
          </a:p>
          <a:p>
            <a:r>
              <a:rPr lang="en-US" sz="3200" dirty="0"/>
              <a:t>Practice with the tool</a:t>
            </a:r>
          </a:p>
          <a:p>
            <a:r>
              <a:rPr lang="en-US" sz="3200" dirty="0"/>
              <a:t>Discussion / Chat</a:t>
            </a:r>
          </a:p>
          <a:p>
            <a:endParaRPr lang="en-US" sz="3200" dirty="0"/>
          </a:p>
        </p:txBody>
      </p:sp>
    </p:spTree>
    <p:extLst>
      <p:ext uri="{BB962C8B-B14F-4D97-AF65-F5344CB8AC3E}">
        <p14:creationId xmlns:p14="http://schemas.microsoft.com/office/powerpoint/2010/main" val="3518040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28F2014-657F-8476-A39A-C03E866F8BA7}"/>
              </a:ext>
            </a:extLst>
          </p:cNvPr>
          <p:cNvSpPr>
            <a:spLocks noGrp="1"/>
          </p:cNvSpPr>
          <p:nvPr>
            <p:ph type="title"/>
          </p:nvPr>
        </p:nvSpPr>
        <p:spPr/>
        <p:txBody>
          <a:bodyPr/>
          <a:lstStyle/>
          <a:p>
            <a:r>
              <a:rPr lang="en-US" dirty="0"/>
              <a:t>Overview of the CDC Strategic Partnering</a:t>
            </a:r>
          </a:p>
        </p:txBody>
      </p:sp>
      <p:sp>
        <p:nvSpPr>
          <p:cNvPr id="5" name="Text Placeholder 4">
            <a:extLst>
              <a:ext uri="{FF2B5EF4-FFF2-40B4-BE49-F238E27FC236}">
                <a16:creationId xmlns:a16="http://schemas.microsoft.com/office/drawing/2014/main" id="{EF76D9F9-152D-0BD9-13AD-941FD63355BB}"/>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919885059"/>
      </p:ext>
    </p:extLst>
  </p:cSld>
  <p:clrMapOvr>
    <a:masterClrMapping/>
  </p:clrMapOvr>
</p:sld>
</file>

<file path=ppt/theme/theme1.xml><?xml version="1.0" encoding="utf-8"?>
<a:theme xmlns:a="http://schemas.openxmlformats.org/drawingml/2006/main" name="Custom Design">
  <a:themeElements>
    <a:clrScheme name="ATAP">
      <a:dk1>
        <a:sysClr val="windowText" lastClr="000000"/>
      </a:dk1>
      <a:lt1>
        <a:sysClr val="window" lastClr="FFFFFF"/>
      </a:lt1>
      <a:dk2>
        <a:srgbClr val="44546A"/>
      </a:dk2>
      <a:lt2>
        <a:srgbClr val="FFFFFF"/>
      </a:lt2>
      <a:accent1>
        <a:srgbClr val="266194"/>
      </a:accent1>
      <a:accent2>
        <a:srgbClr val="DB252E"/>
      </a:accent2>
      <a:accent3>
        <a:srgbClr val="7CAED5"/>
      </a:accent3>
      <a:accent4>
        <a:srgbClr val="242C49"/>
      </a:accent4>
      <a:accent5>
        <a:srgbClr val="FFD965"/>
      </a:accent5>
      <a:accent6>
        <a:srgbClr val="70AD47"/>
      </a:accent6>
      <a:hlink>
        <a:srgbClr val="0563C1"/>
      </a:hlink>
      <a:folHlink>
        <a:srgbClr val="266194"/>
      </a:folHlink>
    </a:clrScheme>
    <a:fontScheme name="ATAP">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8B81A4E-73BC-4AE4-B275-FE8B62000EF9}" vid="{235C5344-8963-4129-98D6-D867B494B5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ATAP AT3 joint template</Template>
  <TotalTime>10444</TotalTime>
  <Words>1139</Words>
  <Application>Microsoft Macintosh PowerPoint</Application>
  <PresentationFormat>Widescreen</PresentationFormat>
  <Paragraphs>165</Paragraphs>
  <Slides>29</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Arial Bold</vt:lpstr>
      <vt:lpstr>Calibri</vt:lpstr>
      <vt:lpstr>Open Sans</vt:lpstr>
      <vt:lpstr>Times New Roman</vt:lpstr>
      <vt:lpstr>Custom Design</vt:lpstr>
      <vt:lpstr>CDC Self-Assessment Toolkit  Strategic Partnering:  A Guide to the Conceptual Framework </vt:lpstr>
      <vt:lpstr>Reminders</vt:lpstr>
      <vt:lpstr>Webinar Evaluation and Pre-Test:</vt:lpstr>
      <vt:lpstr>2022 Leadership Symposium</vt:lpstr>
      <vt:lpstr>Why me?</vt:lpstr>
      <vt:lpstr>2024 Education PAL</vt:lpstr>
      <vt:lpstr>Learning Objectives</vt:lpstr>
      <vt:lpstr>Outline</vt:lpstr>
      <vt:lpstr>Overview of the CDC Strategic Partnering</vt:lpstr>
      <vt:lpstr>A 4-Step Guide!</vt:lpstr>
      <vt:lpstr>Left, Right, and Center</vt:lpstr>
      <vt:lpstr>How to get started</vt:lpstr>
      <vt:lpstr>Potential Outcomes</vt:lpstr>
      <vt:lpstr>Step 1: Organization Assessment of Goals/Priorities - Individually</vt:lpstr>
      <vt:lpstr>Step 1: Organization Assessment of Goals/Priorities - Together</vt:lpstr>
      <vt:lpstr>Step 2: Partner Selection - Individually</vt:lpstr>
      <vt:lpstr>Step 2: Partner Selection – Together</vt:lpstr>
      <vt:lpstr>Step 3: Partnership Building - Individually</vt:lpstr>
      <vt:lpstr>Step 3: Partnership Building - Together</vt:lpstr>
      <vt:lpstr>Step 4: Maintenance and Evaluation – Individually  </vt:lpstr>
      <vt:lpstr>Step 4: Maintenance and Evaluation – Together </vt:lpstr>
      <vt:lpstr>Demonstrations</vt:lpstr>
      <vt:lpstr>Practice</vt:lpstr>
      <vt:lpstr>Discussion / Chat</vt:lpstr>
      <vt:lpstr>Actual and/or Anticipated Barriers</vt:lpstr>
      <vt:lpstr>Questions</vt:lpstr>
      <vt:lpstr>Homework due next week!</vt:lpstr>
      <vt:lpstr>Contact Information</vt:lpstr>
      <vt:lpstr>ATAP and AT3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Jamie Anderson</dc:creator>
  <cp:lastModifiedBy>Robinson, Allyson</cp:lastModifiedBy>
  <cp:revision>21</cp:revision>
  <dcterms:created xsi:type="dcterms:W3CDTF">2023-08-09T16:27:05Z</dcterms:created>
  <dcterms:modified xsi:type="dcterms:W3CDTF">2024-02-07T23:23:53Z</dcterms:modified>
</cp:coreProperties>
</file>