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handoutMasterIdLst>
    <p:handoutMasterId r:id="rId59"/>
  </p:handoutMasterIdLst>
  <p:sldIdLst>
    <p:sldId id="256" r:id="rId2"/>
    <p:sldId id="285" r:id="rId3"/>
    <p:sldId id="286" r:id="rId4"/>
    <p:sldId id="526" r:id="rId5"/>
    <p:sldId id="260" r:id="rId6"/>
    <p:sldId id="264" r:id="rId7"/>
    <p:sldId id="302" r:id="rId8"/>
    <p:sldId id="435" r:id="rId9"/>
    <p:sldId id="559" r:id="rId10"/>
    <p:sldId id="300" r:id="rId11"/>
    <p:sldId id="301" r:id="rId12"/>
    <p:sldId id="318" r:id="rId13"/>
    <p:sldId id="563" r:id="rId14"/>
    <p:sldId id="304" r:id="rId15"/>
    <p:sldId id="303" r:id="rId16"/>
    <p:sldId id="536" r:id="rId17"/>
    <p:sldId id="319" r:id="rId18"/>
    <p:sldId id="537" r:id="rId19"/>
    <p:sldId id="316" r:id="rId20"/>
    <p:sldId id="317" r:id="rId21"/>
    <p:sldId id="549" r:id="rId22"/>
    <p:sldId id="539" r:id="rId23"/>
    <p:sldId id="540" r:id="rId24"/>
    <p:sldId id="564" r:id="rId25"/>
    <p:sldId id="545" r:id="rId26"/>
    <p:sldId id="546" r:id="rId27"/>
    <p:sldId id="565" r:id="rId28"/>
    <p:sldId id="312" r:id="rId29"/>
    <p:sldId id="313" r:id="rId30"/>
    <p:sldId id="315" r:id="rId31"/>
    <p:sldId id="560" r:id="rId32"/>
    <p:sldId id="554" r:id="rId33"/>
    <p:sldId id="265" r:id="rId34"/>
    <p:sldId id="266" r:id="rId35"/>
    <p:sldId id="332" r:id="rId36"/>
    <p:sldId id="268" r:id="rId37"/>
    <p:sldId id="305" r:id="rId38"/>
    <p:sldId id="306" r:id="rId39"/>
    <p:sldId id="271" r:id="rId40"/>
    <p:sldId id="307" r:id="rId41"/>
    <p:sldId id="308" r:id="rId42"/>
    <p:sldId id="276" r:id="rId43"/>
    <p:sldId id="278" r:id="rId44"/>
    <p:sldId id="557" r:id="rId45"/>
    <p:sldId id="556" r:id="rId46"/>
    <p:sldId id="558" r:id="rId47"/>
    <p:sldId id="334" r:id="rId48"/>
    <p:sldId id="335" r:id="rId49"/>
    <p:sldId id="336" r:id="rId50"/>
    <p:sldId id="337" r:id="rId51"/>
    <p:sldId id="339" r:id="rId52"/>
    <p:sldId id="284" r:id="rId53"/>
    <p:sldId id="287" r:id="rId54"/>
    <p:sldId id="561" r:id="rId55"/>
    <p:sldId id="409" r:id="rId56"/>
    <p:sldId id="412"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D78692-6D66-36FF-B89E-62A5E8D71BC0}" name="Hinchey, Averie" initials="HA" userId="S::averie.hinchey@okstate.edu::5dabbb83-3df8-48de-aabf-b46b6be165c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2C49"/>
    <a:srgbClr val="DB25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286" autoAdjust="0"/>
    <p:restoredTop sz="80354" autoAdjust="0"/>
  </p:normalViewPr>
  <p:slideViewPr>
    <p:cSldViewPr snapToGrid="0">
      <p:cViewPr varScale="1">
        <p:scale>
          <a:sx n="85" d="100"/>
          <a:sy n="85" d="100"/>
        </p:scale>
        <p:origin x="1096" y="160"/>
      </p:cViewPr>
      <p:guideLst/>
    </p:cSldViewPr>
  </p:slideViewPr>
  <p:outlineViewPr>
    <p:cViewPr>
      <p:scale>
        <a:sx n="33" d="100"/>
        <a:sy n="33" d="100"/>
      </p:scale>
      <p:origin x="0" y="-2460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82" d="100"/>
          <a:sy n="82" d="100"/>
        </p:scale>
        <p:origin x="3992"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DD6BD8C-623F-E548-F1EC-498E253862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82B3A7-E449-8DC1-4C24-D84A9FC4DA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A83E02-4F54-B242-A36B-30646F6DE76A}" type="datetimeFigureOut">
              <a:rPr lang="en-US" smtClean="0"/>
              <a:t>8/14/24</a:t>
            </a:fld>
            <a:endParaRPr lang="en-US"/>
          </a:p>
        </p:txBody>
      </p:sp>
      <p:sp>
        <p:nvSpPr>
          <p:cNvPr id="4" name="Footer Placeholder 3">
            <a:extLst>
              <a:ext uri="{FF2B5EF4-FFF2-40B4-BE49-F238E27FC236}">
                <a16:creationId xmlns:a16="http://schemas.microsoft.com/office/drawing/2014/main" id="{D09DC90C-9EFD-BD92-B2DC-7F148B73241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92C477F-D8CC-6FB2-CA7E-3B384C9F81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9DB982-772E-6045-BFFA-13199AF67E37}" type="slidenum">
              <a:rPr lang="en-US" smtClean="0"/>
              <a:t>‹#›</a:t>
            </a:fld>
            <a:endParaRPr lang="en-US"/>
          </a:p>
        </p:txBody>
      </p:sp>
    </p:spTree>
    <p:extLst>
      <p:ext uri="{BB962C8B-B14F-4D97-AF65-F5344CB8AC3E}">
        <p14:creationId xmlns:p14="http://schemas.microsoft.com/office/powerpoint/2010/main" val="615992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FBD04-C01B-4F60-9E64-C8BAA1B6096F}" type="datetimeFigureOut">
              <a:rPr lang="en-US" smtClean="0"/>
              <a:t>8/14/24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0CA1E4-08F5-43B4-8AAD-3A47821C82CA}" type="slidenum">
              <a:rPr lang="en-US" smtClean="0"/>
              <a:t>‹#›</a:t>
            </a:fld>
            <a:endParaRPr lang="en-US"/>
          </a:p>
        </p:txBody>
      </p:sp>
    </p:spTree>
    <p:extLst>
      <p:ext uri="{BB962C8B-B14F-4D97-AF65-F5344CB8AC3E}">
        <p14:creationId xmlns:p14="http://schemas.microsoft.com/office/powerpoint/2010/main" val="1511612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000000"/>
                </a:solidFill>
                <a:effectLst/>
              </a:rPr>
              <a:t>Vice-President of Easter Seals Crossroads in Indianapolis </a:t>
            </a:r>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1</a:t>
            </a:fld>
            <a:endParaRPr lang="en-US"/>
          </a:p>
        </p:txBody>
      </p:sp>
    </p:spTree>
    <p:extLst>
      <p:ext uri="{BB962C8B-B14F-4D97-AF65-F5344CB8AC3E}">
        <p14:creationId xmlns:p14="http://schemas.microsoft.com/office/powerpoint/2010/main" val="3240321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F8C13AE-7C20-9D44-857D-5DB6F0D6D044}" type="slidenum">
              <a:rPr lang="en-US" smtClean="0"/>
              <a:t>32</a:t>
            </a:fld>
            <a:endParaRPr lang="en-US"/>
          </a:p>
        </p:txBody>
      </p:sp>
    </p:spTree>
    <p:extLst>
      <p:ext uri="{BB962C8B-B14F-4D97-AF65-F5344CB8AC3E}">
        <p14:creationId xmlns:p14="http://schemas.microsoft.com/office/powerpoint/2010/main" val="3001094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ighlight>
                  <a:srgbClr val="FFFF00"/>
                </a:highlight>
              </a:rPr>
              <a:t>Spread the Word to End the Word was removed</a:t>
            </a:r>
          </a:p>
        </p:txBody>
      </p:sp>
      <p:sp>
        <p:nvSpPr>
          <p:cNvPr id="4" name="Slide Number Placeholder 3"/>
          <p:cNvSpPr>
            <a:spLocks noGrp="1"/>
          </p:cNvSpPr>
          <p:nvPr>
            <p:ph type="sldNum" sz="quarter" idx="5"/>
          </p:nvPr>
        </p:nvSpPr>
        <p:spPr/>
        <p:txBody>
          <a:bodyPr/>
          <a:lstStyle/>
          <a:p>
            <a:fld id="{7F8C13AE-7C20-9D44-857D-5DB6F0D6D044}" type="slidenum">
              <a:rPr lang="en-US" smtClean="0"/>
              <a:t>35</a:t>
            </a:fld>
            <a:endParaRPr lang="en-US"/>
          </a:p>
        </p:txBody>
      </p:sp>
    </p:spTree>
    <p:extLst>
      <p:ext uri="{BB962C8B-B14F-4D97-AF65-F5344CB8AC3E}">
        <p14:creationId xmlns:p14="http://schemas.microsoft.com/office/powerpoint/2010/main" val="569319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200 blood pressure monitors</a:t>
            </a:r>
          </a:p>
        </p:txBody>
      </p:sp>
      <p:sp>
        <p:nvSpPr>
          <p:cNvPr id="4" name="Slide Number Placeholder 3"/>
          <p:cNvSpPr>
            <a:spLocks noGrp="1"/>
          </p:cNvSpPr>
          <p:nvPr>
            <p:ph type="sldNum" sz="quarter" idx="5"/>
          </p:nvPr>
        </p:nvSpPr>
        <p:spPr/>
        <p:txBody>
          <a:bodyPr/>
          <a:lstStyle/>
          <a:p>
            <a:fld id="{8C0CA1E4-08F5-43B4-8AAD-3A47821C82CA}" type="slidenum">
              <a:rPr lang="en-US" smtClean="0"/>
              <a:t>37</a:t>
            </a:fld>
            <a:endParaRPr lang="en-US"/>
          </a:p>
        </p:txBody>
      </p:sp>
    </p:spTree>
    <p:extLst>
      <p:ext uri="{BB962C8B-B14F-4D97-AF65-F5344CB8AC3E}">
        <p14:creationId xmlns:p14="http://schemas.microsoft.com/office/powerpoint/2010/main" val="2571816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F8C13AE-7C20-9D44-857D-5DB6F0D6D044}" type="slidenum">
              <a:rPr lang="en-US" smtClean="0"/>
              <a:t>39</a:t>
            </a:fld>
            <a:endParaRPr lang="en-US"/>
          </a:p>
        </p:txBody>
      </p:sp>
    </p:spTree>
    <p:extLst>
      <p:ext uri="{BB962C8B-B14F-4D97-AF65-F5344CB8AC3E}">
        <p14:creationId xmlns:p14="http://schemas.microsoft.com/office/powerpoint/2010/main" val="2662815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F8C13AE-7C20-9D44-857D-5DB6F0D6D044}" type="slidenum">
              <a:rPr lang="en-US" smtClean="0"/>
              <a:t>40</a:t>
            </a:fld>
            <a:endParaRPr lang="en-US"/>
          </a:p>
        </p:txBody>
      </p:sp>
    </p:spTree>
    <p:extLst>
      <p:ext uri="{BB962C8B-B14F-4D97-AF65-F5344CB8AC3E}">
        <p14:creationId xmlns:p14="http://schemas.microsoft.com/office/powerpoint/2010/main" val="2209786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F8C13AE-7C20-9D44-857D-5DB6F0D6D044}" type="slidenum">
              <a:rPr lang="en-US" smtClean="0"/>
              <a:t>41</a:t>
            </a:fld>
            <a:endParaRPr lang="en-US"/>
          </a:p>
        </p:txBody>
      </p:sp>
    </p:spTree>
    <p:extLst>
      <p:ext uri="{BB962C8B-B14F-4D97-AF65-F5344CB8AC3E}">
        <p14:creationId xmlns:p14="http://schemas.microsoft.com/office/powerpoint/2010/main" val="2003135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F8C13AE-7C20-9D44-857D-5DB6F0D6D044}" type="slidenum">
              <a:rPr lang="en-US" smtClean="0"/>
              <a:t>45</a:t>
            </a:fld>
            <a:endParaRPr lang="en-US"/>
          </a:p>
        </p:txBody>
      </p:sp>
    </p:spTree>
    <p:extLst>
      <p:ext uri="{BB962C8B-B14F-4D97-AF65-F5344CB8AC3E}">
        <p14:creationId xmlns:p14="http://schemas.microsoft.com/office/powerpoint/2010/main" val="26300931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3 minutes</a:t>
            </a:r>
          </a:p>
          <a:p>
            <a:endParaRPr lang="en-US"/>
          </a:p>
          <a:p>
            <a:pPr marL="457200" indent="-457200">
              <a:buFont typeface="+mj-lt"/>
              <a:buAutoNum type="arabicPeriod"/>
            </a:pPr>
            <a:r>
              <a:rPr lang="en-US"/>
              <a:t>Evaluation Report</a:t>
            </a:r>
          </a:p>
          <a:p>
            <a:pPr marL="457200" indent="-457200">
              <a:buFont typeface="+mj-lt"/>
              <a:buAutoNum type="arabicPeriod"/>
            </a:pPr>
            <a:r>
              <a:rPr lang="en-US"/>
              <a:t>Video</a:t>
            </a:r>
          </a:p>
          <a:p>
            <a:pPr marL="457200" indent="-457200">
              <a:buFont typeface="+mj-lt"/>
              <a:buAutoNum type="arabicPeriod"/>
            </a:pPr>
            <a:r>
              <a:rPr lang="en-US"/>
              <a:t>Order/Referral/Prescription</a:t>
            </a:r>
          </a:p>
          <a:p>
            <a:pPr marL="457200" indent="-457200">
              <a:buFont typeface="+mj-lt"/>
              <a:buAutoNum type="arabicPeriod"/>
            </a:pPr>
            <a:r>
              <a:rPr lang="en-US"/>
              <a:t>Letter of Medical Necessity</a:t>
            </a:r>
          </a:p>
          <a:p>
            <a:pPr marL="457200" indent="-457200">
              <a:buFont typeface="+mj-lt"/>
              <a:buAutoNum type="arabicPeriod"/>
            </a:pPr>
            <a:r>
              <a:rPr lang="en-US"/>
              <a:t>Copy of Dr. Notes</a:t>
            </a:r>
          </a:p>
          <a:p>
            <a:pPr marL="457200" indent="-457200">
              <a:buFont typeface="+mj-lt"/>
              <a:buAutoNum type="arabicPeriod"/>
            </a:pPr>
            <a:r>
              <a:rPr lang="en-US"/>
              <a:t>Release of Liability</a:t>
            </a:r>
          </a:p>
          <a:p>
            <a:pPr marL="457200" indent="-457200">
              <a:buFont typeface="+mj-lt"/>
              <a:buAutoNum type="arabicPeriod"/>
            </a:pPr>
            <a:r>
              <a:rPr lang="en-US"/>
              <a:t>Copy of Insurance Card</a:t>
            </a:r>
          </a:p>
          <a:p>
            <a:endParaRPr lang="en-US"/>
          </a:p>
          <a:p>
            <a:endParaRPr lang="en-US"/>
          </a:p>
        </p:txBody>
      </p:sp>
      <p:sp>
        <p:nvSpPr>
          <p:cNvPr id="4" name="Slide Number Placeholder 3"/>
          <p:cNvSpPr>
            <a:spLocks noGrp="1"/>
          </p:cNvSpPr>
          <p:nvPr>
            <p:ph type="sldNum" sz="quarter" idx="5"/>
          </p:nvPr>
        </p:nvSpPr>
        <p:spPr/>
        <p:txBody>
          <a:bodyPr/>
          <a:lstStyle/>
          <a:p>
            <a:fld id="{7F8C13AE-7C20-9D44-857D-5DB6F0D6D044}" type="slidenum">
              <a:rPr lang="en-US" smtClean="0"/>
              <a:t>50</a:t>
            </a:fld>
            <a:endParaRPr lang="en-US"/>
          </a:p>
        </p:txBody>
      </p:sp>
    </p:spTree>
    <p:extLst>
      <p:ext uri="{BB962C8B-B14F-4D97-AF65-F5344CB8AC3E}">
        <p14:creationId xmlns:p14="http://schemas.microsoft.com/office/powerpoint/2010/main" val="6247120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1" i="0" u="none" strike="noStrike" kern="1200" dirty="0">
                <a:solidFill>
                  <a:schemeClr val="tx1"/>
                </a:solidFill>
                <a:effectLst/>
                <a:latin typeface="+mn-lt"/>
                <a:ea typeface="+mn-ea"/>
                <a:cs typeface="+mn-cs"/>
              </a:rPr>
              <a:t>Thanks so much for joining us today! We hope you learned a few things today. </a:t>
            </a:r>
            <a:endParaRPr lang="en-US" sz="1200" b="1" i="0" kern="1200" dirty="0">
              <a:solidFill>
                <a:schemeClr val="tx1"/>
              </a:solidFill>
              <a:effectLst/>
              <a:latin typeface="+mn-lt"/>
              <a:ea typeface="+mn-ea"/>
              <a:cs typeface="+mn-cs"/>
            </a:endParaRPr>
          </a:p>
          <a:p>
            <a:pPr rtl="0" fontAlgn="base"/>
            <a:r>
              <a:rPr lang="en-US" sz="1200" b="1" i="0" u="none" strike="noStrike" kern="1200" dirty="0">
                <a:solidFill>
                  <a:schemeClr val="tx1"/>
                </a:solidFill>
                <a:effectLst/>
                <a:latin typeface="+mn-lt"/>
                <a:ea typeface="+mn-ea"/>
                <a:cs typeface="+mn-cs"/>
              </a:rPr>
              <a:t>Please reach out to us if you have questions or need assistance in the future. (Read contact information.)</a:t>
            </a:r>
            <a:r>
              <a:rPr lang="en-US" sz="1200" b="1" i="0" kern="1200" dirty="0">
                <a:solidFill>
                  <a:schemeClr val="tx1"/>
                </a:solidFill>
                <a:effectLst/>
                <a:latin typeface="+mn-lt"/>
                <a:ea typeface="+mn-ea"/>
                <a:cs typeface="+mn-cs"/>
              </a:rPr>
              <a:t>​</a:t>
            </a:r>
          </a:p>
          <a:p>
            <a:pPr rtl="0" fontAlgn="base"/>
            <a:r>
              <a:rPr lang="en-US" sz="1200" b="1" i="0" kern="1200" dirty="0">
                <a:solidFill>
                  <a:schemeClr val="tx1"/>
                </a:solidFill>
                <a:effectLst/>
                <a:latin typeface="+mn-lt"/>
                <a:ea typeface="+mn-ea"/>
                <a:cs typeface="+mn-cs"/>
              </a:rPr>
              <a:t>​</a:t>
            </a:r>
          </a:p>
          <a:p>
            <a:pPr rtl="0" fontAlgn="base"/>
            <a:r>
              <a:rPr lang="en-US" sz="1200" b="1" i="0" u="none" strike="noStrike" kern="1200" dirty="0">
                <a:solidFill>
                  <a:schemeClr val="tx1"/>
                </a:solidFill>
                <a:effectLst/>
                <a:latin typeface="+mn-lt"/>
                <a:ea typeface="+mn-ea"/>
                <a:cs typeface="+mn-cs"/>
              </a:rPr>
              <a:t>Thanks and enjoy your day.</a:t>
            </a:r>
            <a:r>
              <a:rPr lang="en-US" sz="1200" b="1" i="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55</a:t>
            </a:fld>
            <a:endParaRPr lang="en-US"/>
          </a:p>
        </p:txBody>
      </p:sp>
    </p:spTree>
    <p:extLst>
      <p:ext uri="{BB962C8B-B14F-4D97-AF65-F5344CB8AC3E}">
        <p14:creationId xmlns:p14="http://schemas.microsoft.com/office/powerpoint/2010/main" val="3990195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Goals of this session</a:t>
            </a:r>
          </a:p>
        </p:txBody>
      </p:sp>
      <p:sp>
        <p:nvSpPr>
          <p:cNvPr id="4" name="Slide Number Placeholder 3"/>
          <p:cNvSpPr>
            <a:spLocks noGrp="1"/>
          </p:cNvSpPr>
          <p:nvPr>
            <p:ph type="sldNum" sz="quarter" idx="5"/>
          </p:nvPr>
        </p:nvSpPr>
        <p:spPr/>
        <p:txBody>
          <a:bodyPr/>
          <a:lstStyle/>
          <a:p>
            <a:fld id="{8C0CA1E4-08F5-43B4-8AAD-3A47821C82CA}" type="slidenum">
              <a:rPr lang="en-US" smtClean="0"/>
              <a:t>5</a:t>
            </a:fld>
            <a:endParaRPr lang="en-US"/>
          </a:p>
        </p:txBody>
      </p:sp>
    </p:spTree>
    <p:extLst>
      <p:ext uri="{BB962C8B-B14F-4D97-AF65-F5344CB8AC3E}">
        <p14:creationId xmlns:p14="http://schemas.microsoft.com/office/powerpoint/2010/main" val="1853950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www.ecfr.gov</a:t>
            </a:r>
            <a:r>
              <a:rPr lang="en-US" dirty="0"/>
              <a:t>/</a:t>
            </a:r>
            <a:r>
              <a:rPr lang="en-US" dirty="0" err="1"/>
              <a:t>cgi</a:t>
            </a:r>
            <a:r>
              <a:rPr lang="en-US" dirty="0"/>
              <a:t>-bin/</a:t>
            </a:r>
            <a:r>
              <a:rPr lang="en-US" dirty="0" err="1"/>
              <a:t>text-idx?SID</a:t>
            </a:r>
            <a:r>
              <a:rPr lang="en-US" dirty="0"/>
              <a:t>=f768b2d0479dad50ca81a2fbac000e46&amp;mc=</a:t>
            </a:r>
            <a:r>
              <a:rPr lang="en-US" dirty="0" err="1"/>
              <a:t>true&amp;node</a:t>
            </a:r>
            <a:r>
              <a:rPr lang="en-US" dirty="0"/>
              <a:t>=pt34.2.300&amp;rgn=div5#se34.2.300_1105</a:t>
            </a:r>
          </a:p>
          <a:p>
            <a:r>
              <a:rPr lang="en-US" dirty="0"/>
              <a:t>34 CFR 300.105</a:t>
            </a:r>
          </a:p>
        </p:txBody>
      </p:sp>
      <p:sp>
        <p:nvSpPr>
          <p:cNvPr id="4" name="Slide Number Placeholder 3"/>
          <p:cNvSpPr>
            <a:spLocks noGrp="1"/>
          </p:cNvSpPr>
          <p:nvPr>
            <p:ph type="sldNum" sz="quarter" idx="5"/>
          </p:nvPr>
        </p:nvSpPr>
        <p:spPr/>
        <p:txBody>
          <a:bodyPr/>
          <a:lstStyle/>
          <a:p>
            <a:fld id="{E0746DE6-3336-457D-A091-FA20AC1C536E}" type="slidenum">
              <a:rPr lang="en-US" smtClean="0"/>
              <a:t>8</a:t>
            </a:fld>
            <a:endParaRPr lang="en-US"/>
          </a:p>
        </p:txBody>
      </p:sp>
    </p:spTree>
    <p:extLst>
      <p:ext uri="{BB962C8B-B14F-4D97-AF65-F5344CB8AC3E}">
        <p14:creationId xmlns:p14="http://schemas.microsoft.com/office/powerpoint/2010/main" val="92268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12</a:t>
            </a:fld>
            <a:endParaRPr lang="en-US"/>
          </a:p>
        </p:txBody>
      </p:sp>
    </p:spTree>
    <p:extLst>
      <p:ext uri="{BB962C8B-B14F-4D97-AF65-F5344CB8AC3E}">
        <p14:creationId xmlns:p14="http://schemas.microsoft.com/office/powerpoint/2010/main" val="3244078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Payor of last resort?</a:t>
            </a:r>
          </a:p>
        </p:txBody>
      </p:sp>
      <p:sp>
        <p:nvSpPr>
          <p:cNvPr id="4" name="Slide Number Placeholder 3"/>
          <p:cNvSpPr>
            <a:spLocks noGrp="1"/>
          </p:cNvSpPr>
          <p:nvPr>
            <p:ph type="sldNum" sz="quarter" idx="5"/>
          </p:nvPr>
        </p:nvSpPr>
        <p:spPr/>
        <p:txBody>
          <a:bodyPr/>
          <a:lstStyle/>
          <a:p>
            <a:fld id="{7F8C13AE-7C20-9D44-857D-5DB6F0D6D044}" type="slidenum">
              <a:rPr lang="en-US" smtClean="0"/>
              <a:t>14</a:t>
            </a:fld>
            <a:endParaRPr lang="en-US"/>
          </a:p>
        </p:txBody>
      </p:sp>
    </p:spTree>
    <p:extLst>
      <p:ext uri="{BB962C8B-B14F-4D97-AF65-F5344CB8AC3E}">
        <p14:creationId xmlns:p14="http://schemas.microsoft.com/office/powerpoint/2010/main" val="2649568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Could help us modify the training content to better meet participants’ needs</a:t>
            </a:r>
          </a:p>
          <a:p>
            <a:r>
              <a:rPr lang="en-US" dirty="0"/>
              <a:t>Could help us know if we’re on the right track with content</a:t>
            </a:r>
          </a:p>
        </p:txBody>
      </p:sp>
      <p:sp>
        <p:nvSpPr>
          <p:cNvPr id="4" name="Slide Number Placeholder 3"/>
          <p:cNvSpPr>
            <a:spLocks noGrp="1"/>
          </p:cNvSpPr>
          <p:nvPr>
            <p:ph type="sldNum" sz="quarter" idx="5"/>
          </p:nvPr>
        </p:nvSpPr>
        <p:spPr/>
        <p:txBody>
          <a:bodyPr/>
          <a:lstStyle/>
          <a:p>
            <a:fld id="{8C0CA1E4-08F5-43B4-8AAD-3A47821C82CA}" type="slidenum">
              <a:rPr lang="en-US" smtClean="0"/>
              <a:t>16</a:t>
            </a:fld>
            <a:endParaRPr lang="en-US"/>
          </a:p>
        </p:txBody>
      </p:sp>
    </p:spTree>
    <p:extLst>
      <p:ext uri="{BB962C8B-B14F-4D97-AF65-F5344CB8AC3E}">
        <p14:creationId xmlns:p14="http://schemas.microsoft.com/office/powerpoint/2010/main" val="4226792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400" dirty="0"/>
              <a:t>Age</a:t>
            </a:r>
          </a:p>
          <a:p>
            <a:pPr lvl="1"/>
            <a:r>
              <a:rPr lang="en-US" sz="2400" dirty="0"/>
              <a:t>Disability/Medical diagnosis</a:t>
            </a:r>
          </a:p>
          <a:p>
            <a:pPr lvl="2"/>
            <a:r>
              <a:rPr lang="en-US" sz="2000" dirty="0"/>
              <a:t>Prognosis</a:t>
            </a:r>
          </a:p>
          <a:p>
            <a:pPr lvl="2"/>
            <a:r>
              <a:rPr lang="en-US" sz="2000" dirty="0"/>
              <a:t>Evaluation reports, etc.</a:t>
            </a:r>
          </a:p>
          <a:p>
            <a:pPr lvl="1"/>
            <a:r>
              <a:rPr lang="en-US" sz="2400" dirty="0"/>
              <a:t>Financial status</a:t>
            </a:r>
          </a:p>
          <a:p>
            <a:pPr lvl="2"/>
            <a:r>
              <a:rPr lang="en-US" sz="2000" dirty="0"/>
              <a:t>Employment status</a:t>
            </a:r>
          </a:p>
          <a:p>
            <a:pPr lvl="2"/>
            <a:r>
              <a:rPr lang="en-US" sz="2000" dirty="0"/>
              <a:t>Level and source of income</a:t>
            </a:r>
          </a:p>
          <a:p>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28</a:t>
            </a:fld>
            <a:endParaRPr lang="en-US"/>
          </a:p>
        </p:txBody>
      </p:sp>
    </p:spTree>
    <p:extLst>
      <p:ext uri="{BB962C8B-B14F-4D97-AF65-F5344CB8AC3E}">
        <p14:creationId xmlns:p14="http://schemas.microsoft.com/office/powerpoint/2010/main" val="430421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Insurance – Medicaid – </a:t>
            </a:r>
            <a:r>
              <a:rPr lang="en-US" dirty="0" err="1"/>
              <a:t>SoonerSelect</a:t>
            </a:r>
            <a:r>
              <a:rPr lang="en-US" dirty="0"/>
              <a:t>  transition peer-to-peer – changed denial to approval</a:t>
            </a:r>
          </a:p>
        </p:txBody>
      </p:sp>
      <p:sp>
        <p:nvSpPr>
          <p:cNvPr id="4" name="Slide Number Placeholder 3"/>
          <p:cNvSpPr>
            <a:spLocks noGrp="1"/>
          </p:cNvSpPr>
          <p:nvPr>
            <p:ph type="sldNum" sz="quarter" idx="5"/>
          </p:nvPr>
        </p:nvSpPr>
        <p:spPr/>
        <p:txBody>
          <a:bodyPr/>
          <a:lstStyle/>
          <a:p>
            <a:fld id="{8C0CA1E4-08F5-43B4-8AAD-3A47821C82CA}" type="slidenum">
              <a:rPr lang="en-US" smtClean="0"/>
              <a:t>29</a:t>
            </a:fld>
            <a:endParaRPr lang="en-US"/>
          </a:p>
        </p:txBody>
      </p:sp>
    </p:spTree>
    <p:extLst>
      <p:ext uri="{BB962C8B-B14F-4D97-AF65-F5344CB8AC3E}">
        <p14:creationId xmlns:p14="http://schemas.microsoft.com/office/powerpoint/2010/main" val="3758489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helping 1 to helping all</a:t>
            </a:r>
          </a:p>
        </p:txBody>
      </p:sp>
      <p:sp>
        <p:nvSpPr>
          <p:cNvPr id="4" name="Slide Number Placeholder 3"/>
          <p:cNvSpPr>
            <a:spLocks noGrp="1"/>
          </p:cNvSpPr>
          <p:nvPr>
            <p:ph type="sldNum" sz="quarter" idx="5"/>
          </p:nvPr>
        </p:nvSpPr>
        <p:spPr/>
        <p:txBody>
          <a:bodyPr/>
          <a:lstStyle/>
          <a:p>
            <a:fld id="{8C0CA1E4-08F5-43B4-8AAD-3A47821C82CA}" type="slidenum">
              <a:rPr lang="en-US" smtClean="0"/>
              <a:t>31</a:t>
            </a:fld>
            <a:endParaRPr lang="en-US"/>
          </a:p>
        </p:txBody>
      </p:sp>
    </p:spTree>
    <p:extLst>
      <p:ext uri="{BB962C8B-B14F-4D97-AF65-F5344CB8AC3E}">
        <p14:creationId xmlns:p14="http://schemas.microsoft.com/office/powerpoint/2010/main" val="15850572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s://at3center.net/" TargetMode="External"/><Relationship Id="rId4" Type="http://schemas.openxmlformats.org/officeDocument/2006/relationships/hyperlink" Target="https://ataporg.org/"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E981F-11A5-350B-D54C-2C1C0BC29E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AFF0B4-6961-26A3-3B59-66C70BC5A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94C2BA65-3F67-BCF3-8F86-CD8841A281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0" y="792149"/>
            <a:ext cx="8825396" cy="1053968"/>
          </a:xfrm>
          <a:prstGeom prst="rect">
            <a:avLst/>
          </a:prstGeom>
        </p:spPr>
      </p:pic>
      <p:sp>
        <p:nvSpPr>
          <p:cNvPr id="11" name="Rectangle 10">
            <a:extLst>
              <a:ext uri="{FF2B5EF4-FFF2-40B4-BE49-F238E27FC236}">
                <a16:creationId xmlns:a16="http://schemas.microsoft.com/office/drawing/2014/main" id="{D45F69F8-1E73-88E6-4BDF-CC2EF3DCB3E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F159F3E-873C-A803-181F-530019C02DF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6646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ED267E-796B-4574-80EC-702A88AD8452}"/>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3" name="Footer Placeholder 2">
            <a:extLst>
              <a:ext uri="{FF2B5EF4-FFF2-40B4-BE49-F238E27FC236}">
                <a16:creationId xmlns:a16="http://schemas.microsoft.com/office/drawing/2014/main" id="{1A40BCE8-29A3-49C5-BC63-68620D9844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EB47FFE-E6E8-46AB-A125-B16646F7B4A6}"/>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5" name="Rectangle 4">
            <a:extLst>
              <a:ext uri="{FF2B5EF4-FFF2-40B4-BE49-F238E27FC236}">
                <a16:creationId xmlns:a16="http://schemas.microsoft.com/office/drawing/2014/main" id="{0044C5D1-D8FF-4166-AB88-E4DF344EF79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A09694-29F7-4892-928C-626E05430DB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8BF8D6A6-024F-4D1E-9814-1CE1935818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8" name="Picture 7" descr="AT3 logo">
            <a:extLst>
              <a:ext uri="{FF2B5EF4-FFF2-40B4-BE49-F238E27FC236}">
                <a16:creationId xmlns:a16="http://schemas.microsoft.com/office/drawing/2014/main" id="{DAD270C5-48E4-4B39-A892-F1F3E3A11A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595263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5230B-7D13-4C50-AEAF-FEFB3B6CDC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46BDA6-ECB3-4E17-8A5D-D72C950712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6397AB-544E-44DC-AA26-6F8BACB8A5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849625B-FEAB-4F88-84C4-AC4E4C8F75F5}"/>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6" name="Footer Placeholder 5">
            <a:extLst>
              <a:ext uri="{FF2B5EF4-FFF2-40B4-BE49-F238E27FC236}">
                <a16:creationId xmlns:a16="http://schemas.microsoft.com/office/drawing/2014/main" id="{6DEB2157-381A-46D0-9B7B-6E08E5BBC5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5C4EF0-0BB2-485E-BA19-0BA583866F2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140ACAFF-CF3F-4EE8-A96E-53768939BD6B}"/>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1FD980E-34A9-402F-90B5-4728CFAFE370}"/>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D29198FC-76C4-4F8F-B5EB-826639F43B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FC3685A9-585C-466E-9218-F7FA4FFDB74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935889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507B7-1D36-4E90-B121-D6CD326E1A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1B7FFF-8FF9-4206-BF47-435EFC51B0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D13676-25FC-4F31-BC94-3C0E12DD1D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1C79FC-E434-48B1-A513-6F9842B3176C}"/>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6" name="Footer Placeholder 5">
            <a:extLst>
              <a:ext uri="{FF2B5EF4-FFF2-40B4-BE49-F238E27FC236}">
                <a16:creationId xmlns:a16="http://schemas.microsoft.com/office/drawing/2014/main" id="{CCC74631-0FF2-41C6-8611-1735E7880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669CC0-AFE8-4CE9-ABB8-F658378F18D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423CAA52-3342-4D9B-A243-12E7A51A4DD1}"/>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94B2AD9-CAD1-41C0-BAAB-A3C1A300D85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1AFF6D27-E686-4C25-B2BE-C936E4C147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1635CBEF-DEB0-4DC7-921F-196B534345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41781012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D1DA7-C8DF-43F0-980D-3EC3D6CA8A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2DEAD8-8BCC-4459-B2D9-ADDA7631BEF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D06340-5628-4FA3-9864-31E5CEE34F41}"/>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5" name="Footer Placeholder 4">
            <a:extLst>
              <a:ext uri="{FF2B5EF4-FFF2-40B4-BE49-F238E27FC236}">
                <a16:creationId xmlns:a16="http://schemas.microsoft.com/office/drawing/2014/main" id="{1E8157DF-C994-4B58-BFCF-7E3C5CE8D5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5FE48D-102E-4F71-A2D9-88C24B5B56D3}"/>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2FD96D55-6F8C-4E86-AF09-087B2283AC0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7F2DF5E-0BDC-4995-A740-C7028F2E190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F610C0C1-20A3-4E4B-969D-1A237264EF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2DE6626-D3AE-4464-8C6C-7171495296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043081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E01DCF-4E9F-4F55-85F0-10811B6C6E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2F99CC-0645-4651-96F3-D070A01246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90E598-4C1C-4B7D-AD89-BF87F3CB9CEB}"/>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5" name="Footer Placeholder 4">
            <a:extLst>
              <a:ext uri="{FF2B5EF4-FFF2-40B4-BE49-F238E27FC236}">
                <a16:creationId xmlns:a16="http://schemas.microsoft.com/office/drawing/2014/main" id="{B6D3FB72-0274-4FD8-9F65-B01CE24332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EE614-95AF-4A0A-A305-4E5EF511EBD2}"/>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641A6185-7F49-4042-9CE5-10F6F8FE9E7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8F8B3A-D7CF-4FE4-9E7E-24FE7C848D5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2495C583-8E4B-470D-9D0F-65429530ED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04B2C591-4455-4A9B-9AC8-B5E57D5645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940096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Slide with Landscape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F5621-CA77-50ED-606C-037989FD83CE}"/>
              </a:ext>
            </a:extLst>
          </p:cNvPr>
          <p:cNvSpPr>
            <a:spLocks noGrp="1"/>
          </p:cNvSpPr>
          <p:nvPr>
            <p:ph type="ctrTitle"/>
          </p:nvPr>
        </p:nvSpPr>
        <p:spPr>
          <a:xfrm>
            <a:off x="906089" y="1371947"/>
            <a:ext cx="5261031" cy="2387600"/>
          </a:xfrm>
        </p:spPr>
        <p:txBody>
          <a:bodyPr anchor="b">
            <a:normAutofit/>
          </a:bodyPr>
          <a:lstStyle>
            <a:lvl1pPr algn="l">
              <a:defRPr sz="5400">
                <a:solidFill>
                  <a:srgbClr val="0063A2"/>
                </a:solidFill>
              </a:defRPr>
            </a:lvl1pPr>
          </a:lstStyle>
          <a:p>
            <a:r>
              <a:rPr lang="en-US"/>
              <a:t>Click to edit Master title style</a:t>
            </a:r>
          </a:p>
        </p:txBody>
      </p:sp>
      <p:sp>
        <p:nvSpPr>
          <p:cNvPr id="3" name="Subtitle 2">
            <a:extLst>
              <a:ext uri="{FF2B5EF4-FFF2-40B4-BE49-F238E27FC236}">
                <a16:creationId xmlns:a16="http://schemas.microsoft.com/office/drawing/2014/main" id="{22DF6977-8393-82AB-EA20-59B29C6A54E9}"/>
              </a:ext>
            </a:extLst>
          </p:cNvPr>
          <p:cNvSpPr>
            <a:spLocks noGrp="1"/>
          </p:cNvSpPr>
          <p:nvPr>
            <p:ph type="subTitle" idx="1"/>
          </p:nvPr>
        </p:nvSpPr>
        <p:spPr>
          <a:xfrm>
            <a:off x="906089" y="3851622"/>
            <a:ext cx="5261031" cy="1655762"/>
          </a:xfrm>
        </p:spPr>
        <p:txBody>
          <a:bodyPr/>
          <a:lstStyle>
            <a:lvl1pPr marL="0" indent="0" algn="l">
              <a:buNone/>
              <a:defRPr sz="24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cxnSp>
        <p:nvCxnSpPr>
          <p:cNvPr id="7" name="Google Shape;166;p23">
            <a:extLst>
              <a:ext uri="{FF2B5EF4-FFF2-40B4-BE49-F238E27FC236}">
                <a16:creationId xmlns:a16="http://schemas.microsoft.com/office/drawing/2014/main" id="{57E15D53-430A-5530-6DA0-CDA4E842EBB6}"/>
              </a:ext>
            </a:extLst>
          </p:cNvPr>
          <p:cNvCxnSpPr>
            <a:cxnSpLocks/>
          </p:cNvCxnSpPr>
          <p:nvPr userDrawn="1"/>
        </p:nvCxnSpPr>
        <p:spPr>
          <a:xfrm>
            <a:off x="701390" y="696465"/>
            <a:ext cx="6329330" cy="0"/>
          </a:xfrm>
          <a:prstGeom prst="straightConnector1">
            <a:avLst/>
          </a:prstGeom>
          <a:noFill/>
          <a:ln w="9525" cap="flat" cmpd="sng">
            <a:solidFill>
              <a:schemeClr val="dk1"/>
            </a:solidFill>
            <a:prstDash val="solid"/>
            <a:round/>
            <a:headEnd type="none" w="med" len="med"/>
            <a:tailEnd type="none" w="med" len="med"/>
          </a:ln>
        </p:spPr>
      </p:cxnSp>
      <p:cxnSp>
        <p:nvCxnSpPr>
          <p:cNvPr id="13" name="Google Shape;166;p23">
            <a:extLst>
              <a:ext uri="{FF2B5EF4-FFF2-40B4-BE49-F238E27FC236}">
                <a16:creationId xmlns:a16="http://schemas.microsoft.com/office/drawing/2014/main" id="{3DBBDE4B-2835-8FAC-0D3F-6DB966723C58}"/>
              </a:ext>
            </a:extLst>
          </p:cNvPr>
          <p:cNvCxnSpPr>
            <a:cxnSpLocks/>
          </p:cNvCxnSpPr>
          <p:nvPr userDrawn="1"/>
        </p:nvCxnSpPr>
        <p:spPr>
          <a:xfrm>
            <a:off x="701390" y="6182865"/>
            <a:ext cx="6329330" cy="0"/>
          </a:xfrm>
          <a:prstGeom prst="straightConnector1">
            <a:avLst/>
          </a:prstGeom>
          <a:noFill/>
          <a:ln w="9525" cap="flat" cmpd="sng">
            <a:solidFill>
              <a:schemeClr val="dk1"/>
            </a:solidFill>
            <a:prstDash val="solid"/>
            <a:round/>
            <a:headEnd type="none" w="med" len="med"/>
            <a:tailEnd type="none" w="med" len="med"/>
          </a:ln>
        </p:spPr>
      </p:cxnSp>
      <p:sp>
        <p:nvSpPr>
          <p:cNvPr id="4" name="Picture Placeholder 7">
            <a:extLst>
              <a:ext uri="{FF2B5EF4-FFF2-40B4-BE49-F238E27FC236}">
                <a16:creationId xmlns:a16="http://schemas.microsoft.com/office/drawing/2014/main" id="{D9A44F6E-4CF8-47C6-0E6C-8DC42B7E41DD}"/>
              </a:ext>
            </a:extLst>
          </p:cNvPr>
          <p:cNvSpPr>
            <a:spLocks noGrp="1"/>
          </p:cNvSpPr>
          <p:nvPr>
            <p:ph type="pic" sz="quarter" idx="12"/>
          </p:nvPr>
        </p:nvSpPr>
        <p:spPr>
          <a:xfrm>
            <a:off x="7015481" y="1824686"/>
            <a:ext cx="4829990" cy="3219993"/>
          </a:xfrm>
        </p:spPr>
        <p:txBody>
          <a:bodyPr/>
          <a:lstStyle/>
          <a:p>
            <a:r>
              <a:rPr lang="en-US"/>
              <a:t>Click icon to add picture</a:t>
            </a:r>
          </a:p>
        </p:txBody>
      </p:sp>
      <p:sp>
        <p:nvSpPr>
          <p:cNvPr id="5" name="Slide Number Placeholder 4">
            <a:extLst>
              <a:ext uri="{FF2B5EF4-FFF2-40B4-BE49-F238E27FC236}">
                <a16:creationId xmlns:a16="http://schemas.microsoft.com/office/drawing/2014/main" id="{ABFAEB95-D9D3-E16C-D51F-9A0A57A28266}"/>
              </a:ext>
            </a:extLst>
          </p:cNvPr>
          <p:cNvSpPr>
            <a:spLocks noGrp="1"/>
          </p:cNvSpPr>
          <p:nvPr>
            <p:ph type="sldNum" sz="quarter" idx="13"/>
          </p:nvPr>
        </p:nvSpPr>
        <p:spPr/>
        <p:txBody>
          <a:bodyPr/>
          <a:lstStyle/>
          <a:p>
            <a:fld id="{B183EB55-6F8A-E54A-90C0-1FAD11D97FCD}" type="slidenum">
              <a:rPr lang="en-US" smtClean="0"/>
              <a:t>‹#›</a:t>
            </a:fld>
            <a:endParaRPr lang="en-US"/>
          </a:p>
        </p:txBody>
      </p:sp>
    </p:spTree>
    <p:extLst>
      <p:ext uri="{BB962C8B-B14F-4D97-AF65-F5344CB8AC3E}">
        <p14:creationId xmlns:p14="http://schemas.microsoft.com/office/powerpoint/2010/main" val="27574188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Blank with Bottm Line Raised">
    <p:spTree>
      <p:nvGrpSpPr>
        <p:cNvPr id="1" name=""/>
        <p:cNvGrpSpPr/>
        <p:nvPr/>
      </p:nvGrpSpPr>
      <p:grpSpPr>
        <a:xfrm>
          <a:off x="0" y="0"/>
          <a:ext cx="0" cy="0"/>
          <a:chOff x="0" y="0"/>
          <a:chExt cx="0" cy="0"/>
        </a:xfrm>
      </p:grpSpPr>
      <p:cxnSp>
        <p:nvCxnSpPr>
          <p:cNvPr id="5" name="Google Shape;166;p23">
            <a:extLst>
              <a:ext uri="{FF2B5EF4-FFF2-40B4-BE49-F238E27FC236}">
                <a16:creationId xmlns:a16="http://schemas.microsoft.com/office/drawing/2014/main" id="{8E1420D4-4F94-881E-54C7-458F669FC74B}"/>
              </a:ext>
            </a:extLst>
          </p:cNvPr>
          <p:cNvCxnSpPr>
            <a:cxnSpLocks/>
          </p:cNvCxnSpPr>
          <p:nvPr userDrawn="1"/>
        </p:nvCxnSpPr>
        <p:spPr>
          <a:xfrm>
            <a:off x="701390" y="5028980"/>
            <a:ext cx="10789220" cy="0"/>
          </a:xfrm>
          <a:prstGeom prst="straightConnector1">
            <a:avLst/>
          </a:prstGeom>
          <a:noFill/>
          <a:ln w="28575" cap="flat" cmpd="sng">
            <a:solidFill>
              <a:srgbClr val="0063A2"/>
            </a:solidFill>
            <a:prstDash val="solid"/>
            <a:round/>
            <a:headEnd type="none" w="med" len="med"/>
            <a:tailEnd type="none" w="med" len="med"/>
          </a:ln>
        </p:spPr>
      </p:cxnSp>
      <p:sp>
        <p:nvSpPr>
          <p:cNvPr id="2" name="Slide Number Placeholder 1">
            <a:extLst>
              <a:ext uri="{FF2B5EF4-FFF2-40B4-BE49-F238E27FC236}">
                <a16:creationId xmlns:a16="http://schemas.microsoft.com/office/drawing/2014/main" id="{048EF9B3-6DEC-997D-671D-D76E25C2543B}"/>
              </a:ext>
            </a:extLst>
          </p:cNvPr>
          <p:cNvSpPr>
            <a:spLocks noGrp="1"/>
          </p:cNvSpPr>
          <p:nvPr>
            <p:ph type="sldNum" sz="quarter" idx="10"/>
          </p:nvPr>
        </p:nvSpPr>
        <p:spPr/>
        <p:txBody>
          <a:bodyPr/>
          <a:lstStyle/>
          <a:p>
            <a:fld id="{B183EB55-6F8A-E54A-90C0-1FAD11D97FCD}" type="slidenum">
              <a:rPr lang="en-US" smtClean="0"/>
              <a:t>‹#›</a:t>
            </a:fld>
            <a:endParaRPr lang="en-US"/>
          </a:p>
        </p:txBody>
      </p:sp>
      <p:sp>
        <p:nvSpPr>
          <p:cNvPr id="3" name="Title 2">
            <a:extLst>
              <a:ext uri="{FF2B5EF4-FFF2-40B4-BE49-F238E27FC236}">
                <a16:creationId xmlns:a16="http://schemas.microsoft.com/office/drawing/2014/main" id="{142D1450-C7E2-D295-0B84-9A74444D568B}"/>
              </a:ext>
            </a:extLst>
          </p:cNvPr>
          <p:cNvSpPr>
            <a:spLocks noGrp="1"/>
          </p:cNvSpPr>
          <p:nvPr>
            <p:ph type="title"/>
          </p:nvPr>
        </p:nvSpPr>
        <p:spPr>
          <a:xfrm>
            <a:off x="838200" y="3511096"/>
            <a:ext cx="10515600" cy="1325563"/>
          </a:xfrm>
        </p:spPr>
        <p:txBody>
          <a:bodyPr/>
          <a:lstStyle>
            <a:lvl1pPr>
              <a:defRPr>
                <a:solidFill>
                  <a:srgbClr val="0063A2"/>
                </a:solidFill>
              </a:defRPr>
            </a:lvl1pPr>
          </a:lstStyle>
          <a:p>
            <a:r>
              <a:rPr lang="en-US"/>
              <a:t>Click to edit Master title style</a:t>
            </a:r>
          </a:p>
        </p:txBody>
      </p:sp>
    </p:spTree>
    <p:extLst>
      <p:ext uri="{BB962C8B-B14F-4D97-AF65-F5344CB8AC3E}">
        <p14:creationId xmlns:p14="http://schemas.microsoft.com/office/powerpoint/2010/main" val="1203318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 with Portrait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F5621-CA77-50ED-606C-037989FD83CE}"/>
              </a:ext>
            </a:extLst>
          </p:cNvPr>
          <p:cNvSpPr>
            <a:spLocks noGrp="1"/>
          </p:cNvSpPr>
          <p:nvPr>
            <p:ph type="ctrTitle"/>
          </p:nvPr>
        </p:nvSpPr>
        <p:spPr>
          <a:xfrm>
            <a:off x="906089" y="1371947"/>
            <a:ext cx="5261031" cy="2387600"/>
          </a:xfrm>
        </p:spPr>
        <p:txBody>
          <a:bodyPr anchor="b">
            <a:normAutofit/>
          </a:bodyPr>
          <a:lstStyle>
            <a:lvl1pPr algn="l">
              <a:defRPr sz="5400">
                <a:solidFill>
                  <a:srgbClr val="0063A2"/>
                </a:solidFill>
              </a:defRPr>
            </a:lvl1pPr>
          </a:lstStyle>
          <a:p>
            <a:r>
              <a:rPr lang="en-US"/>
              <a:t>Click to edit Master title style</a:t>
            </a:r>
          </a:p>
        </p:txBody>
      </p:sp>
      <p:sp>
        <p:nvSpPr>
          <p:cNvPr id="3" name="Subtitle 2">
            <a:extLst>
              <a:ext uri="{FF2B5EF4-FFF2-40B4-BE49-F238E27FC236}">
                <a16:creationId xmlns:a16="http://schemas.microsoft.com/office/drawing/2014/main" id="{22DF6977-8393-82AB-EA20-59B29C6A54E9}"/>
              </a:ext>
            </a:extLst>
          </p:cNvPr>
          <p:cNvSpPr>
            <a:spLocks noGrp="1"/>
          </p:cNvSpPr>
          <p:nvPr>
            <p:ph type="subTitle" idx="1"/>
          </p:nvPr>
        </p:nvSpPr>
        <p:spPr>
          <a:xfrm>
            <a:off x="906089" y="3851622"/>
            <a:ext cx="5261031" cy="1655762"/>
          </a:xfrm>
        </p:spPr>
        <p:txBody>
          <a:bodyPr/>
          <a:lstStyle>
            <a:lvl1pPr marL="0" indent="0" algn="l">
              <a:buNone/>
              <a:defRPr sz="24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cxnSp>
        <p:nvCxnSpPr>
          <p:cNvPr id="7" name="Google Shape;166;p23">
            <a:extLst>
              <a:ext uri="{FF2B5EF4-FFF2-40B4-BE49-F238E27FC236}">
                <a16:creationId xmlns:a16="http://schemas.microsoft.com/office/drawing/2014/main" id="{57E15D53-430A-5530-6DA0-CDA4E842EBB6}"/>
              </a:ext>
            </a:extLst>
          </p:cNvPr>
          <p:cNvCxnSpPr>
            <a:cxnSpLocks/>
          </p:cNvCxnSpPr>
          <p:nvPr userDrawn="1"/>
        </p:nvCxnSpPr>
        <p:spPr>
          <a:xfrm>
            <a:off x="701390" y="696465"/>
            <a:ext cx="6329330" cy="0"/>
          </a:xfrm>
          <a:prstGeom prst="straightConnector1">
            <a:avLst/>
          </a:prstGeom>
          <a:noFill/>
          <a:ln w="9525" cap="flat" cmpd="sng">
            <a:solidFill>
              <a:schemeClr val="dk1"/>
            </a:solidFill>
            <a:prstDash val="solid"/>
            <a:round/>
            <a:headEnd type="none" w="med" len="med"/>
            <a:tailEnd type="none" w="med" len="med"/>
          </a:ln>
        </p:spPr>
      </p:cxnSp>
      <p:cxnSp>
        <p:nvCxnSpPr>
          <p:cNvPr id="13" name="Google Shape;166;p23">
            <a:extLst>
              <a:ext uri="{FF2B5EF4-FFF2-40B4-BE49-F238E27FC236}">
                <a16:creationId xmlns:a16="http://schemas.microsoft.com/office/drawing/2014/main" id="{3DBBDE4B-2835-8FAC-0D3F-6DB966723C58}"/>
              </a:ext>
            </a:extLst>
          </p:cNvPr>
          <p:cNvCxnSpPr>
            <a:cxnSpLocks/>
          </p:cNvCxnSpPr>
          <p:nvPr userDrawn="1"/>
        </p:nvCxnSpPr>
        <p:spPr>
          <a:xfrm>
            <a:off x="701390" y="6182865"/>
            <a:ext cx="6329330" cy="0"/>
          </a:xfrm>
          <a:prstGeom prst="straightConnector1">
            <a:avLst/>
          </a:prstGeom>
          <a:noFill/>
          <a:ln w="9525" cap="flat" cmpd="sng">
            <a:solidFill>
              <a:schemeClr val="dk1"/>
            </a:solidFill>
            <a:prstDash val="solid"/>
            <a:round/>
            <a:headEnd type="none" w="med" len="med"/>
            <a:tailEnd type="none" w="med" len="med"/>
          </a:ln>
        </p:spPr>
      </p:cxnSp>
      <p:sp>
        <p:nvSpPr>
          <p:cNvPr id="8" name="Picture Placeholder 7">
            <a:extLst>
              <a:ext uri="{FF2B5EF4-FFF2-40B4-BE49-F238E27FC236}">
                <a16:creationId xmlns:a16="http://schemas.microsoft.com/office/drawing/2014/main" id="{685ADA6E-C131-4328-3BA3-5BCCEBCCC07A}"/>
              </a:ext>
            </a:extLst>
          </p:cNvPr>
          <p:cNvSpPr>
            <a:spLocks noGrp="1"/>
          </p:cNvSpPr>
          <p:nvPr>
            <p:ph type="pic" sz="quarter" idx="10"/>
          </p:nvPr>
        </p:nvSpPr>
        <p:spPr>
          <a:xfrm>
            <a:off x="7314883" y="228600"/>
            <a:ext cx="4572000" cy="6400800"/>
          </a:xfrm>
        </p:spPr>
        <p:txBody>
          <a:bodyPr/>
          <a:lstStyle/>
          <a:p>
            <a:r>
              <a:rPr lang="en-US"/>
              <a:t>Click icon to add picture</a:t>
            </a:r>
          </a:p>
        </p:txBody>
      </p:sp>
      <p:sp>
        <p:nvSpPr>
          <p:cNvPr id="4" name="Slide Number Placeholder 8">
            <a:extLst>
              <a:ext uri="{FF2B5EF4-FFF2-40B4-BE49-F238E27FC236}">
                <a16:creationId xmlns:a16="http://schemas.microsoft.com/office/drawing/2014/main" id="{FAA3DADF-F841-6C84-01BF-F060DFD10CDA}"/>
              </a:ext>
            </a:extLst>
          </p:cNvPr>
          <p:cNvSpPr txBox="1">
            <a:spLocks/>
          </p:cNvSpPr>
          <p:nvPr userDrawn="1"/>
        </p:nvSpPr>
        <p:spPr>
          <a:xfrm>
            <a:off x="906089" y="6335997"/>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2400" kern="1200">
                <a:solidFill>
                  <a:schemeClr val="tx1"/>
                </a:solidFill>
                <a:latin typeface="Source Sans Pro" panose="020B0503030403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83EB55-6F8A-E54A-90C0-1FAD11D97FCD}" type="slidenum">
              <a:rPr lang="en-US" smtClean="0"/>
              <a:pPr/>
              <a:t>‹#›</a:t>
            </a:fld>
            <a:endParaRPr lang="en-US"/>
          </a:p>
        </p:txBody>
      </p:sp>
    </p:spTree>
    <p:extLst>
      <p:ext uri="{BB962C8B-B14F-4D97-AF65-F5344CB8AC3E}">
        <p14:creationId xmlns:p14="http://schemas.microsoft.com/office/powerpoint/2010/main" val="25630207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554808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
        <p:nvSpPr>
          <p:cNvPr id="3" name="TextBox 2">
            <a:extLst>
              <a:ext uri="{FF2B5EF4-FFF2-40B4-BE49-F238E27FC236}">
                <a16:creationId xmlns:a16="http://schemas.microsoft.com/office/drawing/2014/main" id="{3E232EA6-29E6-6EA5-36C1-24D254E18BFB}"/>
              </a:ext>
            </a:extLst>
          </p:cNvPr>
          <p:cNvSpPr txBox="1"/>
          <p:nvPr userDrawn="1"/>
        </p:nvSpPr>
        <p:spPr>
          <a:xfrm>
            <a:off x="1371599" y="1095935"/>
            <a:ext cx="9843247" cy="3539430"/>
          </a:xfrm>
          <a:prstGeom prst="rect">
            <a:avLst/>
          </a:prstGeom>
          <a:noFill/>
        </p:spPr>
        <p:txBody>
          <a:bodyPr wrap="square">
            <a:spAutoFit/>
          </a:bodyPr>
          <a:lstStyle/>
          <a:p>
            <a:pPr marL="0" marR="0">
              <a:spcBef>
                <a:spcPts val="0"/>
              </a:spcBef>
              <a:spcAft>
                <a:spcPts val="0"/>
              </a:spcAft>
            </a:pPr>
            <a:r>
              <a:rPr lang="en-US" sz="1600" dirty="0">
                <a:solidFill>
                  <a:srgbClr val="203864"/>
                </a:solidFill>
                <a:effectLst/>
                <a:latin typeface="+mn-lt"/>
                <a:ea typeface="Calibri" panose="020F0502020204030204" pitchFamily="34" charset="0"/>
              </a:rPr>
              <a:t>The </a:t>
            </a:r>
            <a:r>
              <a:rPr lang="en-US" sz="1600" b="1" dirty="0">
                <a:solidFill>
                  <a:srgbClr val="203864"/>
                </a:solidFill>
                <a:effectLst/>
                <a:latin typeface="+mn-lt"/>
                <a:ea typeface="Calibri" panose="020F0502020204030204" pitchFamily="34" charset="0"/>
              </a:rPr>
              <a:t>Association of Assistive Technology Act Programs</a:t>
            </a:r>
            <a:r>
              <a:rPr lang="en-US" sz="1600" dirty="0">
                <a:solidFill>
                  <a:srgbClr val="203864"/>
                </a:solidFill>
                <a:effectLst/>
                <a:latin typeface="+mn-lt"/>
                <a:ea typeface="Calibri" panose="020F0502020204030204" pitchFamily="34" charset="0"/>
              </a:rPr>
              <a:t> (ATAP)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t>
            </a:r>
            <a:r>
              <a:rPr lang="en-US" sz="1600" b="1" dirty="0">
                <a:solidFill>
                  <a:srgbClr val="203864"/>
                </a:solidFill>
                <a:effectLst/>
                <a:latin typeface="+mn-lt"/>
                <a:ea typeface="Calibri" panose="020F0502020204030204" pitchFamily="34" charset="0"/>
              </a:rPr>
              <a:t>Assistive Technology and Training Technical Assistance</a:t>
            </a:r>
            <a:r>
              <a:rPr lang="en-US" sz="1600" dirty="0">
                <a:solidFill>
                  <a:srgbClr val="203864"/>
                </a:solidFill>
                <a:effectLst/>
                <a:latin typeface="+mn-lt"/>
                <a:ea typeface="Calibri" panose="020F0502020204030204" pitchFamily="34" charset="0"/>
              </a:rPr>
              <a:t> (AT3) </a:t>
            </a:r>
            <a:r>
              <a:rPr lang="en-US" sz="1600" b="1" dirty="0">
                <a:solidFill>
                  <a:srgbClr val="203864"/>
                </a:solidFill>
                <a:effectLst/>
                <a:latin typeface="+mn-lt"/>
                <a:ea typeface="Calibri" panose="020F0502020204030204" pitchFamily="34" charset="0"/>
              </a:rPr>
              <a:t>Center</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The AT3 Center provides training and technical assistance for all </a:t>
            </a:r>
            <a:r>
              <a:rPr lang="en-US" sz="1600" b="1" dirty="0">
                <a:solidFill>
                  <a:srgbClr val="203864"/>
                </a:solidFill>
                <a:effectLst/>
                <a:latin typeface="+mn-lt"/>
                <a:ea typeface="Calibri" panose="020F0502020204030204" pitchFamily="34" charset="0"/>
              </a:rPr>
              <a:t>AT Act Section 4 State and Territory AT Programs</a:t>
            </a:r>
            <a:r>
              <a:rPr lang="en-US" sz="1600" dirty="0">
                <a:solidFill>
                  <a:srgbClr val="203864"/>
                </a:solidFill>
                <a:effectLst/>
                <a:latin typeface="+mn-lt"/>
                <a:ea typeface="Calibri" panose="020F0502020204030204" pitchFamily="34" charset="0"/>
              </a:rPr>
              <a:t> to support quality implementation of state-level and state-leadership activities.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ATAP and AT3 both support national assistive technology internet sites that make general AT information available to the public and other stakeholders.  To learn more visit us at</a:t>
            </a:r>
          </a:p>
          <a:p>
            <a:pPr marL="0" marR="0">
              <a:spcBef>
                <a:spcPts val="0"/>
              </a:spcBef>
              <a:spcAft>
                <a:spcPts val="0"/>
              </a:spcAft>
            </a:pP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4"/>
              </a:rPr>
              <a:t>https://ataporg.org</a:t>
            </a: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5"/>
              </a:rPr>
              <a:t>https://at3center.net</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p:txBody>
      </p:sp>
    </p:spTree>
    <p:extLst>
      <p:ext uri="{BB962C8B-B14F-4D97-AF65-F5344CB8AC3E}">
        <p14:creationId xmlns:p14="http://schemas.microsoft.com/office/powerpoint/2010/main" val="131754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B76D-4736-4893-AD84-8CA450A97420}"/>
              </a:ext>
            </a:extLst>
          </p:cNvPr>
          <p:cNvSpPr>
            <a:spLocks noGrp="1"/>
          </p:cNvSpPr>
          <p:nvPr>
            <p:ph type="title"/>
          </p:nvPr>
        </p:nvSpPr>
        <p:spPr>
          <a:xfrm>
            <a:off x="838200" y="582771"/>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0EB4F5D-5F84-4D52-95CB-C9FC0D7E0565}"/>
              </a:ext>
            </a:extLst>
          </p:cNvPr>
          <p:cNvSpPr>
            <a:spLocks noGrp="1"/>
          </p:cNvSpPr>
          <p:nvPr>
            <p:ph idx="1"/>
          </p:nvPr>
        </p:nvSpPr>
        <p:spPr>
          <a:xfrm>
            <a:off x="838200" y="1965725"/>
            <a:ext cx="10515600" cy="42112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69DACD-8E3B-4F05-AC17-1F6054575954}"/>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5" name="Footer Placeholder 4">
            <a:extLst>
              <a:ext uri="{FF2B5EF4-FFF2-40B4-BE49-F238E27FC236}">
                <a16:creationId xmlns:a16="http://schemas.microsoft.com/office/drawing/2014/main" id="{277FB106-AEE0-4D09-A6A8-7D7EFA6319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A5D3A-81AA-47DE-A465-3561FE996CAC}"/>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46107C0A-BA4B-4557-933C-41AF0966FE2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CC1A0D-3803-48F3-AF00-6DFACD14AE7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693952F-0720-4354-A351-9B2C07C52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9CA29072-ED45-4C4F-89B6-3CD551C6AE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927575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C9C5A-DE54-4E0A-B714-02996F599E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BEE66B-04EB-4715-908A-EECDB96426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ACA2A4-9EE0-4DF6-BD00-36EFBE012048}"/>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5" name="Footer Placeholder 4">
            <a:extLst>
              <a:ext uri="{FF2B5EF4-FFF2-40B4-BE49-F238E27FC236}">
                <a16:creationId xmlns:a16="http://schemas.microsoft.com/office/drawing/2014/main" id="{32588275-11F2-4AFD-9324-13F09EBEB8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3DF91E-52D7-4D5B-8009-FC1539BB4195}"/>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FC171ACE-5F9A-4476-A3B0-9D9EC334B96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626A05B-B2AC-4453-8182-387DC9CD548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9C6EDDBB-4495-4F05-A481-63BD1CD020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AF08D0E-CA56-4E9B-80E8-EA9EE6C998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82671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38CA7-B80F-4C2F-8257-9B6BC022D5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0A435C-1644-4010-AE2F-12C068732A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39BE55-E7B3-4E91-854E-2285F526FBB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4B0F6D-AB93-4515-98B2-01A61922F5A2}"/>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6" name="Footer Placeholder 5">
            <a:extLst>
              <a:ext uri="{FF2B5EF4-FFF2-40B4-BE49-F238E27FC236}">
                <a16:creationId xmlns:a16="http://schemas.microsoft.com/office/drawing/2014/main" id="{29809237-411E-4B10-9D16-32D7C9CF0A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704DB-C730-46D7-8905-D62B6FB6DDE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C9557ED1-78C2-4719-94A9-0645CB5F27C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9260A7F-4FE2-4B3E-BB00-8D999E919AE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20C89ED1-A118-4C71-810D-8EC89835FD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3CB6F122-BCDE-43CF-997E-A373943282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66930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38CA7-B80F-4C2F-8257-9B6BC022D5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0A435C-1644-4010-AE2F-12C068732A69}"/>
              </a:ext>
            </a:extLst>
          </p:cNvPr>
          <p:cNvSpPr>
            <a:spLocks noGrp="1"/>
          </p:cNvSpPr>
          <p:nvPr>
            <p:ph sz="half" idx="1"/>
          </p:nvPr>
        </p:nvSpPr>
        <p:spPr>
          <a:xfrm>
            <a:off x="838201" y="1825625"/>
            <a:ext cx="332868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39BE55-E7B3-4E91-854E-2285F526FBB5}"/>
              </a:ext>
            </a:extLst>
          </p:cNvPr>
          <p:cNvSpPr>
            <a:spLocks noGrp="1"/>
          </p:cNvSpPr>
          <p:nvPr>
            <p:ph sz="half" idx="2"/>
          </p:nvPr>
        </p:nvSpPr>
        <p:spPr>
          <a:xfrm>
            <a:off x="7905508" y="1825625"/>
            <a:ext cx="3448291"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44B0F6D-AB93-4515-98B2-01A61922F5A2}"/>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6" name="Footer Placeholder 5">
            <a:extLst>
              <a:ext uri="{FF2B5EF4-FFF2-40B4-BE49-F238E27FC236}">
                <a16:creationId xmlns:a16="http://schemas.microsoft.com/office/drawing/2014/main" id="{29809237-411E-4B10-9D16-32D7C9CF0A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704DB-C730-46D7-8905-D62B6FB6DDE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C9557ED1-78C2-4719-94A9-0645CB5F27C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9260A7F-4FE2-4B3E-BB00-8D999E919AE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20C89ED1-A118-4C71-810D-8EC89835FD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3CB6F122-BCDE-43CF-997E-A373943282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
        <p:nvSpPr>
          <p:cNvPr id="12" name="Content Placeholder 2">
            <a:extLst>
              <a:ext uri="{FF2B5EF4-FFF2-40B4-BE49-F238E27FC236}">
                <a16:creationId xmlns:a16="http://schemas.microsoft.com/office/drawing/2014/main" id="{B614E3A8-D714-E0C2-2EA6-5052C8BCCA79}"/>
              </a:ext>
            </a:extLst>
          </p:cNvPr>
          <p:cNvSpPr>
            <a:spLocks noGrp="1"/>
          </p:cNvSpPr>
          <p:nvPr>
            <p:ph sz="half" idx="13"/>
          </p:nvPr>
        </p:nvSpPr>
        <p:spPr>
          <a:xfrm>
            <a:off x="4371854" y="1837056"/>
            <a:ext cx="332868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5913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459DD-FD18-495A-8093-295DB84835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C47AA6-BF37-4233-BE53-59AEBB55A2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ACA4E1-7E04-4DA2-B7C7-6C936E5C908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BC9E18-367C-4516-8177-6932A8472A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AEC5EBF-6ACF-42B6-A388-71B4910F9C2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03A529-0692-4AE1-B23A-03090ED09DC4}"/>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8" name="Footer Placeholder 7">
            <a:extLst>
              <a:ext uri="{FF2B5EF4-FFF2-40B4-BE49-F238E27FC236}">
                <a16:creationId xmlns:a16="http://schemas.microsoft.com/office/drawing/2014/main" id="{7DCAC07A-F55F-46E2-8100-6A852C8EDA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547BBC-79B3-4FFC-8AE8-1EB5379AFE0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10" name="Rectangle 9">
            <a:extLst>
              <a:ext uri="{FF2B5EF4-FFF2-40B4-BE49-F238E27FC236}">
                <a16:creationId xmlns:a16="http://schemas.microsoft.com/office/drawing/2014/main" id="{9532F857-ED8D-4849-B651-A949606DC37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EC1C8DF-AB91-4C11-A6D1-EEBF6A12A1C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TAP logo">
            <a:extLst>
              <a:ext uri="{FF2B5EF4-FFF2-40B4-BE49-F238E27FC236}">
                <a16:creationId xmlns:a16="http://schemas.microsoft.com/office/drawing/2014/main" id="{25F52F88-7B69-4EB3-8A92-5956FB77E2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3" name="Picture 12" descr="AT3 logo">
            <a:extLst>
              <a:ext uri="{FF2B5EF4-FFF2-40B4-BE49-F238E27FC236}">
                <a16:creationId xmlns:a16="http://schemas.microsoft.com/office/drawing/2014/main" id="{53AA10DD-8023-46DE-A503-8D62A5D6F03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152473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5B2C2-775B-4660-A671-5D039CD5BB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6D78CB-5FF7-49C7-8971-0FCD05438C3D}"/>
              </a:ext>
            </a:extLst>
          </p:cNvPr>
          <p:cNvSpPr>
            <a:spLocks noGrp="1"/>
          </p:cNvSpPr>
          <p:nvPr>
            <p:ph type="dt" sz="half" idx="10"/>
          </p:nvPr>
        </p:nvSpPr>
        <p:spPr/>
        <p:txBody>
          <a:bodyPr/>
          <a:lstStyle/>
          <a:p>
            <a:fld id="{1A853C08-13FE-4279-A52F-CE7D995F6710}" type="datetimeFigureOut">
              <a:rPr lang="en-US" smtClean="0"/>
              <a:t>8/14/24</a:t>
            </a:fld>
            <a:endParaRPr lang="en-US"/>
          </a:p>
        </p:txBody>
      </p:sp>
      <p:sp>
        <p:nvSpPr>
          <p:cNvPr id="4" name="Footer Placeholder 3">
            <a:extLst>
              <a:ext uri="{FF2B5EF4-FFF2-40B4-BE49-F238E27FC236}">
                <a16:creationId xmlns:a16="http://schemas.microsoft.com/office/drawing/2014/main" id="{7FCB681D-6C60-4D43-A21E-AEB64A85A2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8EBE15-ECDC-48B9-B2B6-DFA38500C74D}"/>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6" name="Rectangle 5">
            <a:extLst>
              <a:ext uri="{FF2B5EF4-FFF2-40B4-BE49-F238E27FC236}">
                <a16:creationId xmlns:a16="http://schemas.microsoft.com/office/drawing/2014/main" id="{279CD6F8-B6CA-4BB1-9E41-662DC17B1D58}"/>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FD9477-C8F6-4573-BE72-43802B47F2CF}"/>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TAP logo">
            <a:extLst>
              <a:ext uri="{FF2B5EF4-FFF2-40B4-BE49-F238E27FC236}">
                <a16:creationId xmlns:a16="http://schemas.microsoft.com/office/drawing/2014/main" id="{6C223D0A-0736-488D-AC59-E747FE9F7E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D0004A9B-6BF6-46A5-813D-1C9BB84AD4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269311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BA834D-87F1-B872-C64D-05B076C6D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t>8/14/24</a:t>
            </a:fld>
            <a:endParaRPr lang="en-US"/>
          </a:p>
        </p:txBody>
      </p:sp>
      <p:sp>
        <p:nvSpPr>
          <p:cNvPr id="5" name="Footer Placeholder 4">
            <a:extLst>
              <a:ext uri="{FF2B5EF4-FFF2-40B4-BE49-F238E27FC236}">
                <a16:creationId xmlns:a16="http://schemas.microsoft.com/office/drawing/2014/main"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t>‹#›</a:t>
            </a:fld>
            <a:endParaRPr lang="en-US"/>
          </a:p>
        </p:txBody>
      </p:sp>
      <p:sp>
        <p:nvSpPr>
          <p:cNvPr id="7" name="Rectangle 6">
            <a:extLst>
              <a:ext uri="{FF2B5EF4-FFF2-40B4-BE49-F238E27FC236}">
                <a16:creationId xmlns:a16="http://schemas.microsoft.com/office/drawing/2014/main" id="{D83A1446-C143-43C9-A9B9-B612075818F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3775C4E-B1D0-4481-BE34-03E80AB6032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253AAF0-02D9-4F4D-A290-D2C4D8FBD92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C2C4F0C3-C07B-42C1-8591-106D4FCC286A}"/>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73832342"/>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2" r:id="rId3"/>
    <p:sldLayoutId id="2147483673" r:id="rId4"/>
    <p:sldLayoutId id="2147483674" r:id="rId5"/>
    <p:sldLayoutId id="2147483675" r:id="rId6"/>
    <p:sldLayoutId id="2147483683" r:id="rId7"/>
    <p:sldLayoutId id="2147483676" r:id="rId8"/>
    <p:sldLayoutId id="2147483677" r:id="rId9"/>
    <p:sldLayoutId id="2147483678" r:id="rId10"/>
    <p:sldLayoutId id="2147483679" r:id="rId11"/>
    <p:sldLayoutId id="2147483680" r:id="rId12"/>
    <p:sldLayoutId id="2147483681" r:id="rId13"/>
    <p:sldLayoutId id="2147483682" r:id="rId14"/>
    <p:sldLayoutId id="2147483684" r:id="rId15"/>
    <p:sldLayoutId id="2147483685" r:id="rId16"/>
    <p:sldLayoutId id="214748368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hyperlink" Target="https://www.gofundme.com/" TargetMode="Externa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www.christopherreeve.org/"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hyperlink" Target="https://www.donorschoose.org/"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s://www.donorschoose.or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https://ofe.org/"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hyperlink" Target="mailto:allyson.robinson@okstate.edu"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hyperlink" Target="https://at3center.net/" TargetMode="External"/><Relationship Id="rId2" Type="http://schemas.openxmlformats.org/officeDocument/2006/relationships/hyperlink" Target="https://ataporg.org/"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hyperlink" Target="https://www.ecfr.gov/cgi-bin/text-idx?SID=f768b2d0479dad50ca81a2fbac000e46&amp;mc=true&amp;node=pt34.2.300&amp;rgn=div5#se34.2.300_1105"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866F-71D5-E828-EDF3-36D325C0DC3A}"/>
              </a:ext>
            </a:extLst>
          </p:cNvPr>
          <p:cNvSpPr>
            <a:spLocks noGrp="1"/>
          </p:cNvSpPr>
          <p:nvPr>
            <p:ph type="ctrTitle"/>
          </p:nvPr>
        </p:nvSpPr>
        <p:spPr>
          <a:xfrm>
            <a:off x="1524000" y="1122363"/>
            <a:ext cx="9144000" cy="2387600"/>
          </a:xfrm>
        </p:spPr>
        <p:txBody>
          <a:bodyPr>
            <a:normAutofit/>
          </a:bodyPr>
          <a:lstStyle/>
          <a:p>
            <a:r>
              <a:rPr lang="en-US" dirty="0"/>
              <a:t>How to Fund Parts B &amp; C</a:t>
            </a:r>
          </a:p>
        </p:txBody>
      </p:sp>
      <p:sp>
        <p:nvSpPr>
          <p:cNvPr id="3" name="Subtitle 2">
            <a:extLst>
              <a:ext uri="{FF2B5EF4-FFF2-40B4-BE49-F238E27FC236}">
                <a16:creationId xmlns:a16="http://schemas.microsoft.com/office/drawing/2014/main" id="{95B40C0D-9B10-DF00-D96E-8F097EF527E0}"/>
              </a:ext>
            </a:extLst>
          </p:cNvPr>
          <p:cNvSpPr>
            <a:spLocks noGrp="1"/>
          </p:cNvSpPr>
          <p:nvPr>
            <p:ph type="subTitle" idx="1"/>
          </p:nvPr>
        </p:nvSpPr>
        <p:spPr>
          <a:xfrm>
            <a:off x="1524000" y="3602038"/>
            <a:ext cx="9144000" cy="1000442"/>
          </a:xfrm>
        </p:spPr>
        <p:txBody>
          <a:bodyPr>
            <a:noAutofit/>
          </a:bodyPr>
          <a:lstStyle/>
          <a:p>
            <a:r>
              <a:rPr lang="en-US" dirty="0"/>
              <a:t>Presented by Allyson Robinson </a:t>
            </a:r>
          </a:p>
          <a:p>
            <a:r>
              <a:rPr lang="en-US" dirty="0"/>
              <a:t>with much credit due ATAP and AT3</a:t>
            </a:r>
          </a:p>
        </p:txBody>
      </p:sp>
    </p:spTree>
    <p:extLst>
      <p:ext uri="{BB962C8B-B14F-4D97-AF65-F5344CB8AC3E}">
        <p14:creationId xmlns:p14="http://schemas.microsoft.com/office/powerpoint/2010/main" val="247781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A9CD3-244F-BA77-45E2-A9C723478DF8}"/>
              </a:ext>
            </a:extLst>
          </p:cNvPr>
          <p:cNvSpPr>
            <a:spLocks noGrp="1"/>
          </p:cNvSpPr>
          <p:nvPr>
            <p:ph type="title"/>
          </p:nvPr>
        </p:nvSpPr>
        <p:spPr>
          <a:xfrm>
            <a:off x="838200" y="582771"/>
            <a:ext cx="10515600" cy="1325563"/>
          </a:xfrm>
        </p:spPr>
        <p:txBody>
          <a:bodyPr/>
          <a:lstStyle/>
          <a:p>
            <a:r>
              <a:rPr lang="en-US"/>
              <a:t>Steps to Acquire Funding</a:t>
            </a:r>
          </a:p>
        </p:txBody>
      </p:sp>
      <p:sp>
        <p:nvSpPr>
          <p:cNvPr id="3" name="Content Placeholder 2">
            <a:extLst>
              <a:ext uri="{FF2B5EF4-FFF2-40B4-BE49-F238E27FC236}">
                <a16:creationId xmlns:a16="http://schemas.microsoft.com/office/drawing/2014/main" id="{8BF6E14C-F4F1-23B6-E05B-93150A77A0F9}"/>
              </a:ext>
            </a:extLst>
          </p:cNvPr>
          <p:cNvSpPr>
            <a:spLocks noGrp="1"/>
          </p:cNvSpPr>
          <p:nvPr>
            <p:ph idx="1"/>
          </p:nvPr>
        </p:nvSpPr>
        <p:spPr>
          <a:xfrm>
            <a:off x="838200" y="1965725"/>
            <a:ext cx="10515600" cy="4211237"/>
          </a:xfrm>
        </p:spPr>
        <p:txBody>
          <a:bodyPr vert="horz" lIns="91440" tIns="45720" rIns="91440" bIns="45720" rtlCol="0" anchor="t">
            <a:normAutofit/>
          </a:bodyPr>
          <a:lstStyle/>
          <a:p>
            <a:pPr marL="514350" indent="-514350">
              <a:buFont typeface="+mj-lt"/>
              <a:buAutoNum type="arabicPeriod"/>
            </a:pPr>
            <a:r>
              <a:rPr lang="en-US" dirty="0"/>
              <a:t>Define and document the need.</a:t>
            </a:r>
          </a:p>
          <a:p>
            <a:pPr marL="514350" indent="-514350">
              <a:buFont typeface="+mj-lt"/>
              <a:buAutoNum type="arabicPeriod"/>
            </a:pPr>
            <a:r>
              <a:rPr lang="en-US" dirty="0"/>
              <a:t>Identify the equipment and/or services needed.</a:t>
            </a:r>
          </a:p>
          <a:p>
            <a:pPr marL="514350" indent="-514350">
              <a:buFont typeface="+mj-lt"/>
              <a:buAutoNum type="arabicPeriod"/>
            </a:pPr>
            <a:r>
              <a:rPr lang="en-US" dirty="0"/>
              <a:t>Determine if an alternative device will meet the need.</a:t>
            </a:r>
          </a:p>
          <a:p>
            <a:pPr marL="514350" indent="-514350">
              <a:buFont typeface="+mj-lt"/>
              <a:buAutoNum type="arabicPeriod"/>
            </a:pPr>
            <a:r>
              <a:rPr lang="en-US" dirty="0"/>
              <a:t>Determine potential funding sources.</a:t>
            </a:r>
          </a:p>
          <a:p>
            <a:pPr marL="514350" indent="-514350">
              <a:buFont typeface="+mj-lt"/>
              <a:buAutoNum type="arabicPeriod"/>
            </a:pPr>
            <a:r>
              <a:rPr lang="en-US" dirty="0"/>
              <a:t>Gather all essential information to be submitted including prescriptions and other justifications.</a:t>
            </a:r>
          </a:p>
          <a:p>
            <a:pPr marL="514350" indent="-514350">
              <a:buFont typeface="+mj-lt"/>
              <a:buAutoNum type="arabicPeriod"/>
            </a:pPr>
            <a:r>
              <a:rPr lang="en-US" dirty="0"/>
              <a:t>Seek appeals as appropriate.</a:t>
            </a:r>
          </a:p>
        </p:txBody>
      </p:sp>
      <p:sp>
        <p:nvSpPr>
          <p:cNvPr id="4" name="Slide Number Placeholder 3">
            <a:extLst>
              <a:ext uri="{FF2B5EF4-FFF2-40B4-BE49-F238E27FC236}">
                <a16:creationId xmlns:a16="http://schemas.microsoft.com/office/drawing/2014/main" id="{700A5D23-6791-1717-0834-374C1679D749}"/>
              </a:ext>
            </a:extLst>
          </p:cNvPr>
          <p:cNvSpPr>
            <a:spLocks noGrp="1"/>
          </p:cNvSpPr>
          <p:nvPr>
            <p:ph type="dt" sz="half" idx="10"/>
          </p:nvPr>
        </p:nvSpPr>
        <p:spPr>
          <a:xfrm>
            <a:off x="838200" y="6356350"/>
            <a:ext cx="2743200" cy="365125"/>
          </a:xfrm>
        </p:spPr>
        <p:txBody>
          <a:bodyPr/>
          <a:lstStyle/>
          <a:p>
            <a:fld id="{B183EB55-6F8A-E54A-90C0-1FAD11D97FCD}" type="slidenum">
              <a:rPr lang="en-US" smtClean="0"/>
              <a:pPr/>
              <a:t>10</a:t>
            </a:fld>
            <a:endParaRPr lang="en-US"/>
          </a:p>
        </p:txBody>
      </p:sp>
    </p:spTree>
    <p:extLst>
      <p:ext uri="{BB962C8B-B14F-4D97-AF65-F5344CB8AC3E}">
        <p14:creationId xmlns:p14="http://schemas.microsoft.com/office/powerpoint/2010/main" val="2715286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BAB45-A748-D02A-D7EF-D7F750759530}"/>
              </a:ext>
            </a:extLst>
          </p:cNvPr>
          <p:cNvSpPr>
            <a:spLocks noGrp="1"/>
          </p:cNvSpPr>
          <p:nvPr>
            <p:ph type="title"/>
          </p:nvPr>
        </p:nvSpPr>
        <p:spPr/>
        <p:txBody>
          <a:bodyPr/>
          <a:lstStyle/>
          <a:p>
            <a:r>
              <a:rPr lang="en-US"/>
              <a:t>Steps 1, 2, and 3!</a:t>
            </a:r>
          </a:p>
        </p:txBody>
      </p:sp>
      <p:sp>
        <p:nvSpPr>
          <p:cNvPr id="3" name="Content Placeholder 2">
            <a:extLst>
              <a:ext uri="{FF2B5EF4-FFF2-40B4-BE49-F238E27FC236}">
                <a16:creationId xmlns:a16="http://schemas.microsoft.com/office/drawing/2014/main" id="{6B52B983-3322-D139-1897-E7F3CFA93E53}"/>
              </a:ext>
            </a:extLst>
          </p:cNvPr>
          <p:cNvSpPr>
            <a:spLocks noGrp="1"/>
          </p:cNvSpPr>
          <p:nvPr>
            <p:ph idx="1"/>
          </p:nvPr>
        </p:nvSpPr>
        <p:spPr/>
        <p:txBody>
          <a:bodyPr>
            <a:normAutofit/>
          </a:bodyPr>
          <a:lstStyle/>
          <a:p>
            <a:r>
              <a:rPr lang="en-US" dirty="0"/>
              <a:t>All these steps will be completed when an AT assessment is conducted!</a:t>
            </a:r>
          </a:p>
          <a:p>
            <a:r>
              <a:rPr lang="en-US" dirty="0"/>
              <a:t>We like using the SETT (Student Environments Tasks Tools) Framework from Joy </a:t>
            </a:r>
            <a:r>
              <a:rPr lang="en-US" dirty="0" err="1"/>
              <a:t>Zabala</a:t>
            </a:r>
            <a:r>
              <a:rPr lang="en-US" dirty="0"/>
              <a:t> and the WATI (Wisconsin Assistive Technology Initiative) forms to collect information during the process.</a:t>
            </a:r>
          </a:p>
          <a:p>
            <a:r>
              <a:rPr lang="en-US" dirty="0"/>
              <a:t>We substitute “Child”, “Infant”, Toddler”, etc. when using forms created for “Students”.</a:t>
            </a:r>
          </a:p>
        </p:txBody>
      </p:sp>
      <p:sp>
        <p:nvSpPr>
          <p:cNvPr id="4" name="Slide Number Placeholder 3">
            <a:extLst>
              <a:ext uri="{FF2B5EF4-FFF2-40B4-BE49-F238E27FC236}">
                <a16:creationId xmlns:a16="http://schemas.microsoft.com/office/drawing/2014/main" id="{D9FA7788-073B-6F95-3791-37A2FEA567AE}"/>
              </a:ext>
            </a:extLst>
          </p:cNvPr>
          <p:cNvSpPr>
            <a:spLocks noGrp="1"/>
          </p:cNvSpPr>
          <p:nvPr>
            <p:ph type="sldNum" sz="quarter" idx="10"/>
          </p:nvPr>
        </p:nvSpPr>
        <p:spPr/>
        <p:txBody>
          <a:bodyPr/>
          <a:lstStyle/>
          <a:p>
            <a:fld id="{B183EB55-6F8A-E54A-90C0-1FAD11D97FCD}" type="slidenum">
              <a:rPr lang="en-US" smtClean="0"/>
              <a:t>11</a:t>
            </a:fld>
            <a:endParaRPr lang="en-US"/>
          </a:p>
        </p:txBody>
      </p:sp>
    </p:spTree>
    <p:extLst>
      <p:ext uri="{BB962C8B-B14F-4D97-AF65-F5344CB8AC3E}">
        <p14:creationId xmlns:p14="http://schemas.microsoft.com/office/powerpoint/2010/main" val="4251779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7F2E-B368-B717-6658-A7F179F727B9}"/>
              </a:ext>
            </a:extLst>
          </p:cNvPr>
          <p:cNvSpPr>
            <a:spLocks noGrp="1"/>
          </p:cNvSpPr>
          <p:nvPr>
            <p:ph type="ctrTitle"/>
          </p:nvPr>
        </p:nvSpPr>
        <p:spPr>
          <a:xfrm>
            <a:off x="906089" y="1371947"/>
            <a:ext cx="5261031" cy="2387600"/>
          </a:xfrm>
        </p:spPr>
        <p:txBody>
          <a:bodyPr anchor="b">
            <a:normAutofit/>
          </a:bodyPr>
          <a:lstStyle/>
          <a:p>
            <a:r>
              <a:rPr lang="en-US" dirty="0"/>
              <a:t>SETT Framework</a:t>
            </a:r>
          </a:p>
        </p:txBody>
      </p:sp>
      <p:sp>
        <p:nvSpPr>
          <p:cNvPr id="11" name="Subtitle 2">
            <a:extLst>
              <a:ext uri="{FF2B5EF4-FFF2-40B4-BE49-F238E27FC236}">
                <a16:creationId xmlns:a16="http://schemas.microsoft.com/office/drawing/2014/main" id="{16C78A6D-8F73-D07A-DC22-3B27AAB3FB39}"/>
              </a:ext>
            </a:extLst>
          </p:cNvPr>
          <p:cNvSpPr>
            <a:spLocks noGrp="1"/>
          </p:cNvSpPr>
          <p:nvPr>
            <p:ph type="subTitle" idx="1"/>
          </p:nvPr>
        </p:nvSpPr>
        <p:spPr>
          <a:xfrm>
            <a:off x="906089" y="3851622"/>
            <a:ext cx="5261031" cy="1655762"/>
          </a:xfrm>
        </p:spPr>
        <p:txBody>
          <a:bodyPr/>
          <a:lstStyle/>
          <a:p>
            <a:r>
              <a:rPr lang="en-US" dirty="0" err="1"/>
              <a:t>joyzabala.com</a:t>
            </a:r>
            <a:endParaRPr lang="en-US" dirty="0"/>
          </a:p>
          <a:p>
            <a:endParaRPr lang="en-US" dirty="0"/>
          </a:p>
        </p:txBody>
      </p:sp>
      <p:pic>
        <p:nvPicPr>
          <p:cNvPr id="6" name="Content Placeholder 5" descr="Screenshot of SETT Framework Gathering Data Form">
            <a:extLst>
              <a:ext uri="{FF2B5EF4-FFF2-40B4-BE49-F238E27FC236}">
                <a16:creationId xmlns:a16="http://schemas.microsoft.com/office/drawing/2014/main" id="{8D1B23F8-B04A-751C-B93F-21D77139CEAA}"/>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676" r="1525"/>
          <a:stretch/>
        </p:blipFill>
        <p:spPr>
          <a:xfrm>
            <a:off x="5886137" y="1601368"/>
            <a:ext cx="5581338" cy="3655263"/>
          </a:xfrm>
          <a:noFill/>
          <a:ln w="38100">
            <a:solidFill>
              <a:schemeClr val="accent1"/>
            </a:solidFill>
          </a:ln>
        </p:spPr>
      </p:pic>
      <p:sp>
        <p:nvSpPr>
          <p:cNvPr id="4" name="Slide Number Placeholder 3" hidden="1">
            <a:extLst>
              <a:ext uri="{FF2B5EF4-FFF2-40B4-BE49-F238E27FC236}">
                <a16:creationId xmlns:a16="http://schemas.microsoft.com/office/drawing/2014/main" id="{740D9C62-0D6F-B5B5-D672-3017530F2AEB}"/>
              </a:ext>
            </a:extLst>
          </p:cNvPr>
          <p:cNvSpPr>
            <a:spLocks noGrp="1"/>
          </p:cNvSpPr>
          <p:nvPr>
            <p:ph type="sldNum" sz="quarter" idx="4294967295"/>
          </p:nvPr>
        </p:nvSpPr>
        <p:spPr>
          <a:xfrm>
            <a:off x="9448800" y="6356350"/>
            <a:ext cx="2743200" cy="365125"/>
          </a:xfrm>
        </p:spPr>
        <p:txBody>
          <a:bodyPr/>
          <a:lstStyle/>
          <a:p>
            <a:pPr>
              <a:spcAft>
                <a:spcPts val="600"/>
              </a:spcAft>
            </a:pPr>
            <a:fld id="{B183EB55-6F8A-E54A-90C0-1FAD11D97FCD}" type="slidenum">
              <a:rPr lang="en-US" smtClean="0"/>
              <a:pPr>
                <a:spcAft>
                  <a:spcPts val="600"/>
                </a:spcAft>
              </a:pPr>
              <a:t>12</a:t>
            </a:fld>
            <a:endParaRPr lang="en-US"/>
          </a:p>
        </p:txBody>
      </p:sp>
    </p:spTree>
    <p:extLst>
      <p:ext uri="{BB962C8B-B14F-4D97-AF65-F5344CB8AC3E}">
        <p14:creationId xmlns:p14="http://schemas.microsoft.com/office/powerpoint/2010/main" val="3741895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7F2E-B368-B717-6658-A7F179F727B9}"/>
              </a:ext>
            </a:extLst>
          </p:cNvPr>
          <p:cNvSpPr>
            <a:spLocks noGrp="1"/>
          </p:cNvSpPr>
          <p:nvPr>
            <p:ph type="ctrTitle"/>
          </p:nvPr>
        </p:nvSpPr>
        <p:spPr>
          <a:xfrm>
            <a:off x="906089" y="1371947"/>
            <a:ext cx="5261031" cy="2387600"/>
          </a:xfrm>
        </p:spPr>
        <p:txBody>
          <a:bodyPr anchor="b">
            <a:normAutofit/>
          </a:bodyPr>
          <a:lstStyle/>
          <a:p>
            <a:r>
              <a:rPr lang="en-US"/>
              <a:t>WATI Decision-Making Guide</a:t>
            </a:r>
          </a:p>
        </p:txBody>
      </p:sp>
      <p:sp>
        <p:nvSpPr>
          <p:cNvPr id="11" name="Subtitle 2">
            <a:extLst>
              <a:ext uri="{FF2B5EF4-FFF2-40B4-BE49-F238E27FC236}">
                <a16:creationId xmlns:a16="http://schemas.microsoft.com/office/drawing/2014/main" id="{16C78A6D-8F73-D07A-DC22-3B27AAB3FB39}"/>
              </a:ext>
            </a:extLst>
          </p:cNvPr>
          <p:cNvSpPr>
            <a:spLocks noGrp="1"/>
          </p:cNvSpPr>
          <p:nvPr>
            <p:ph type="subTitle" idx="1"/>
          </p:nvPr>
        </p:nvSpPr>
        <p:spPr>
          <a:xfrm>
            <a:off x="906089" y="3851622"/>
            <a:ext cx="5261031" cy="1655762"/>
          </a:xfrm>
        </p:spPr>
        <p:txBody>
          <a:bodyPr/>
          <a:lstStyle/>
          <a:p>
            <a:r>
              <a:rPr lang="en-US" dirty="0" err="1"/>
              <a:t>wati.org</a:t>
            </a:r>
            <a:endParaRPr lang="en-US" dirty="0"/>
          </a:p>
        </p:txBody>
      </p:sp>
      <p:pic>
        <p:nvPicPr>
          <p:cNvPr id="6" name="Content Placeholder 5" descr="WATI Assistive Technology Decision Making Guide Form">
            <a:extLst>
              <a:ext uri="{FF2B5EF4-FFF2-40B4-BE49-F238E27FC236}">
                <a16:creationId xmlns:a16="http://schemas.microsoft.com/office/drawing/2014/main" id="{8D1B23F8-B04A-751C-B93F-21D77139CEA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p:blipFill>
        <p:spPr>
          <a:xfrm>
            <a:off x="6759314" y="981106"/>
            <a:ext cx="4572000" cy="4526278"/>
          </a:xfrm>
          <a:noFill/>
          <a:ln w="38100">
            <a:solidFill>
              <a:schemeClr val="accent1"/>
            </a:solidFill>
          </a:ln>
        </p:spPr>
      </p:pic>
      <p:sp>
        <p:nvSpPr>
          <p:cNvPr id="4" name="Slide Number Placeholder 3" hidden="1">
            <a:extLst>
              <a:ext uri="{FF2B5EF4-FFF2-40B4-BE49-F238E27FC236}">
                <a16:creationId xmlns:a16="http://schemas.microsoft.com/office/drawing/2014/main" id="{740D9C62-0D6F-B5B5-D672-3017530F2AEB}"/>
              </a:ext>
            </a:extLst>
          </p:cNvPr>
          <p:cNvSpPr>
            <a:spLocks noGrp="1"/>
          </p:cNvSpPr>
          <p:nvPr>
            <p:ph type="sldNum" sz="quarter" idx="4294967295"/>
          </p:nvPr>
        </p:nvSpPr>
        <p:spPr>
          <a:xfrm>
            <a:off x="8610600" y="6356350"/>
            <a:ext cx="2743200" cy="365125"/>
          </a:xfrm>
        </p:spPr>
        <p:txBody>
          <a:bodyPr/>
          <a:lstStyle/>
          <a:p>
            <a:pPr>
              <a:spcAft>
                <a:spcPts val="600"/>
              </a:spcAft>
            </a:pPr>
            <a:fld id="{B183EB55-6F8A-E54A-90C0-1FAD11D97FCD}" type="slidenum">
              <a:rPr lang="en-US" smtClean="0"/>
              <a:pPr>
                <a:spcAft>
                  <a:spcPts val="600"/>
                </a:spcAft>
              </a:pPr>
              <a:t>13</a:t>
            </a:fld>
            <a:endParaRPr lang="en-US"/>
          </a:p>
        </p:txBody>
      </p:sp>
    </p:spTree>
    <p:extLst>
      <p:ext uri="{BB962C8B-B14F-4D97-AF65-F5344CB8AC3E}">
        <p14:creationId xmlns:p14="http://schemas.microsoft.com/office/powerpoint/2010/main" val="4135375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35F47-E727-9DD1-15FA-17DE4F436A52}"/>
              </a:ext>
            </a:extLst>
          </p:cNvPr>
          <p:cNvSpPr>
            <a:spLocks noGrp="1"/>
          </p:cNvSpPr>
          <p:nvPr>
            <p:ph type="title"/>
          </p:nvPr>
        </p:nvSpPr>
        <p:spPr>
          <a:xfrm>
            <a:off x="838200" y="582771"/>
            <a:ext cx="10515600" cy="1325563"/>
          </a:xfrm>
        </p:spPr>
        <p:txBody>
          <a:bodyPr/>
          <a:lstStyle/>
          <a:p>
            <a:r>
              <a:rPr lang="en-US"/>
              <a:t>Step 4: Determine Potential Funding Sources</a:t>
            </a:r>
          </a:p>
        </p:txBody>
      </p:sp>
      <p:sp>
        <p:nvSpPr>
          <p:cNvPr id="3" name="Content Placeholder 2">
            <a:extLst>
              <a:ext uri="{FF2B5EF4-FFF2-40B4-BE49-F238E27FC236}">
                <a16:creationId xmlns:a16="http://schemas.microsoft.com/office/drawing/2014/main" id="{74E3F35D-1F13-1C48-2486-B1C508E91FDC}"/>
              </a:ext>
            </a:extLst>
          </p:cNvPr>
          <p:cNvSpPr>
            <a:spLocks noGrp="1"/>
          </p:cNvSpPr>
          <p:nvPr>
            <p:ph idx="1"/>
          </p:nvPr>
        </p:nvSpPr>
        <p:spPr>
          <a:xfrm>
            <a:off x="838200" y="1965725"/>
            <a:ext cx="10515600" cy="4211237"/>
          </a:xfrm>
        </p:spPr>
        <p:txBody>
          <a:bodyPr vert="horz" lIns="91440" tIns="45720" rIns="91440" bIns="45720" rtlCol="0" anchor="t">
            <a:normAutofit/>
          </a:bodyPr>
          <a:lstStyle/>
          <a:p>
            <a:r>
              <a:rPr lang="en-US" dirty="0"/>
              <a:t>Does the child already have access to funding through a public source?</a:t>
            </a:r>
          </a:p>
          <a:p>
            <a:r>
              <a:rPr lang="en-US" dirty="0"/>
              <a:t>Are there any sources legally mandated to assist with the purchase of AT?</a:t>
            </a:r>
          </a:p>
          <a:p>
            <a:r>
              <a:rPr lang="en-US" dirty="0"/>
              <a:t>Does the individual/family want to personally own the AT?</a:t>
            </a:r>
          </a:p>
          <a:p>
            <a:r>
              <a:rPr lang="en-US" dirty="0"/>
              <a:t>Is/Can the device be used for medical purposes? </a:t>
            </a:r>
          </a:p>
          <a:p>
            <a:r>
              <a:rPr lang="en-US" dirty="0"/>
              <a:t>If it can be used for medical purposes, does the individual have insurance that will cover the device?</a:t>
            </a:r>
          </a:p>
        </p:txBody>
      </p:sp>
      <p:sp>
        <p:nvSpPr>
          <p:cNvPr id="4" name="Slide Number Placeholder 3">
            <a:extLst>
              <a:ext uri="{FF2B5EF4-FFF2-40B4-BE49-F238E27FC236}">
                <a16:creationId xmlns:a16="http://schemas.microsoft.com/office/drawing/2014/main" id="{1B2680C7-7271-1784-BFB1-95ED51ED2FB9}"/>
              </a:ext>
            </a:extLst>
          </p:cNvPr>
          <p:cNvSpPr>
            <a:spLocks noGrp="1"/>
          </p:cNvSpPr>
          <p:nvPr>
            <p:ph type="dt" sz="half" idx="10"/>
          </p:nvPr>
        </p:nvSpPr>
        <p:spPr>
          <a:xfrm>
            <a:off x="838200" y="6356350"/>
            <a:ext cx="2743200" cy="365125"/>
          </a:xfrm>
        </p:spPr>
        <p:txBody>
          <a:bodyPr/>
          <a:lstStyle/>
          <a:p>
            <a:fld id="{B183EB55-6F8A-E54A-90C0-1FAD11D97FCD}" type="slidenum">
              <a:rPr lang="en-US" smtClean="0"/>
              <a:pPr/>
              <a:t>14</a:t>
            </a:fld>
            <a:endParaRPr lang="en-US"/>
          </a:p>
        </p:txBody>
      </p:sp>
    </p:spTree>
    <p:extLst>
      <p:ext uri="{BB962C8B-B14F-4D97-AF65-F5344CB8AC3E}">
        <p14:creationId xmlns:p14="http://schemas.microsoft.com/office/powerpoint/2010/main" val="345272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CE0D4-37B3-A380-ADE2-2980AC95FC0B}"/>
              </a:ext>
            </a:extLst>
          </p:cNvPr>
          <p:cNvSpPr>
            <a:spLocks noGrp="1"/>
          </p:cNvSpPr>
          <p:nvPr>
            <p:ph type="title"/>
          </p:nvPr>
        </p:nvSpPr>
        <p:spPr/>
        <p:txBody>
          <a:bodyPr/>
          <a:lstStyle/>
          <a:p>
            <a:r>
              <a:rPr lang="en-US"/>
              <a:t>Step 4: More Questions to Consider</a:t>
            </a:r>
          </a:p>
        </p:txBody>
      </p:sp>
      <p:sp>
        <p:nvSpPr>
          <p:cNvPr id="3" name="Content Placeholder 2">
            <a:extLst>
              <a:ext uri="{FF2B5EF4-FFF2-40B4-BE49-F238E27FC236}">
                <a16:creationId xmlns:a16="http://schemas.microsoft.com/office/drawing/2014/main" id="{ACB3C3A3-1EC7-E26F-AD94-4E2CE835E766}"/>
              </a:ext>
            </a:extLst>
          </p:cNvPr>
          <p:cNvSpPr>
            <a:spLocks noGrp="1"/>
          </p:cNvSpPr>
          <p:nvPr>
            <p:ph idx="1"/>
          </p:nvPr>
        </p:nvSpPr>
        <p:spPr/>
        <p:txBody>
          <a:bodyPr>
            <a:normAutofit/>
          </a:bodyPr>
          <a:lstStyle/>
          <a:p>
            <a:r>
              <a:rPr lang="en-US" dirty="0"/>
              <a:t>Is the individual working with a provider whose scope of practice it is to document the need for the device (i.e., SLP for speech communication device)? </a:t>
            </a:r>
          </a:p>
          <a:p>
            <a:r>
              <a:rPr lang="en-US" dirty="0"/>
              <a:t>Will more than one source be needed to cover 100% of the cost of the AT?</a:t>
            </a:r>
          </a:p>
          <a:p>
            <a:r>
              <a:rPr lang="en-US" dirty="0"/>
              <a:t>What is the wait time once the application/paperwork has been submitted?</a:t>
            </a:r>
          </a:p>
          <a:p>
            <a:r>
              <a:rPr lang="en-US" dirty="0"/>
              <a:t>Once purchased/acquired, who owns the AT?</a:t>
            </a:r>
          </a:p>
          <a:p>
            <a:r>
              <a:rPr lang="en-US" dirty="0"/>
              <a:t>What is the individual’s age and diagnosis(es)? </a:t>
            </a:r>
          </a:p>
          <a:p>
            <a:endParaRPr lang="en-US" dirty="0"/>
          </a:p>
        </p:txBody>
      </p:sp>
      <p:sp>
        <p:nvSpPr>
          <p:cNvPr id="4" name="Slide Number Placeholder 3">
            <a:extLst>
              <a:ext uri="{FF2B5EF4-FFF2-40B4-BE49-F238E27FC236}">
                <a16:creationId xmlns:a16="http://schemas.microsoft.com/office/drawing/2014/main" id="{120D2601-877D-07ED-8980-2A4F2496DC7D}"/>
              </a:ext>
            </a:extLst>
          </p:cNvPr>
          <p:cNvSpPr>
            <a:spLocks noGrp="1"/>
          </p:cNvSpPr>
          <p:nvPr>
            <p:ph type="sldNum" sz="quarter" idx="10"/>
          </p:nvPr>
        </p:nvSpPr>
        <p:spPr/>
        <p:txBody>
          <a:bodyPr/>
          <a:lstStyle/>
          <a:p>
            <a:fld id="{B183EB55-6F8A-E54A-90C0-1FAD11D97FCD}" type="slidenum">
              <a:rPr lang="en-US" smtClean="0"/>
              <a:t>15</a:t>
            </a:fld>
            <a:endParaRPr lang="en-US"/>
          </a:p>
        </p:txBody>
      </p:sp>
    </p:spTree>
    <p:extLst>
      <p:ext uri="{BB962C8B-B14F-4D97-AF65-F5344CB8AC3E}">
        <p14:creationId xmlns:p14="http://schemas.microsoft.com/office/powerpoint/2010/main" val="16684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2EB3A-6393-2BFC-A2CB-9151ACAD6224}"/>
              </a:ext>
            </a:extLst>
          </p:cNvPr>
          <p:cNvSpPr>
            <a:spLocks noGrp="1"/>
          </p:cNvSpPr>
          <p:nvPr>
            <p:ph type="title"/>
          </p:nvPr>
        </p:nvSpPr>
        <p:spPr/>
        <p:txBody>
          <a:bodyPr/>
          <a:lstStyle/>
          <a:p>
            <a:r>
              <a:rPr lang="en-US"/>
              <a:t>Discussion 1</a:t>
            </a:r>
          </a:p>
        </p:txBody>
      </p:sp>
      <p:sp>
        <p:nvSpPr>
          <p:cNvPr id="3" name="Content Placeholder 2">
            <a:extLst>
              <a:ext uri="{FF2B5EF4-FFF2-40B4-BE49-F238E27FC236}">
                <a16:creationId xmlns:a16="http://schemas.microsoft.com/office/drawing/2014/main" id="{72200572-124C-4B9C-3492-1F3B21A90EE6}"/>
              </a:ext>
            </a:extLst>
          </p:cNvPr>
          <p:cNvSpPr>
            <a:spLocks noGrp="1"/>
          </p:cNvSpPr>
          <p:nvPr>
            <p:ph idx="1"/>
          </p:nvPr>
        </p:nvSpPr>
        <p:spPr/>
        <p:txBody>
          <a:bodyPr vert="horz" lIns="91440" tIns="45720" rIns="91440" bIns="45720" rtlCol="0" anchor="t">
            <a:normAutofit/>
          </a:bodyPr>
          <a:lstStyle/>
          <a:p>
            <a:r>
              <a:rPr lang="en-US" sz="3200" dirty="0">
                <a:latin typeface="Source Sans Pro"/>
                <a:ea typeface="Source Sans Pro"/>
              </a:rPr>
              <a:t>What questions do you think of first?</a:t>
            </a:r>
          </a:p>
          <a:p>
            <a:r>
              <a:rPr lang="en-US" sz="3200" dirty="0">
                <a:latin typeface="Source Sans Pro"/>
                <a:ea typeface="Source Sans Pro"/>
              </a:rPr>
              <a:t>What questions have you received?</a:t>
            </a:r>
          </a:p>
        </p:txBody>
      </p:sp>
      <p:sp>
        <p:nvSpPr>
          <p:cNvPr id="4" name="Slide Number Placeholder 3">
            <a:extLst>
              <a:ext uri="{FF2B5EF4-FFF2-40B4-BE49-F238E27FC236}">
                <a16:creationId xmlns:a16="http://schemas.microsoft.com/office/drawing/2014/main" id="{21CF7F70-BB1E-7F28-F3B0-B1026AC60AB9}"/>
              </a:ext>
            </a:extLst>
          </p:cNvPr>
          <p:cNvSpPr>
            <a:spLocks noGrp="1"/>
          </p:cNvSpPr>
          <p:nvPr>
            <p:ph type="sldNum" sz="quarter" idx="10"/>
          </p:nvPr>
        </p:nvSpPr>
        <p:spPr/>
        <p:txBody>
          <a:bodyPr/>
          <a:lstStyle/>
          <a:p>
            <a:fld id="{B183EB55-6F8A-E54A-90C0-1FAD11D97FCD}" type="slidenum">
              <a:rPr lang="en-US" smtClean="0"/>
              <a:t>16</a:t>
            </a:fld>
            <a:endParaRPr lang="en-US"/>
          </a:p>
        </p:txBody>
      </p:sp>
    </p:spTree>
    <p:extLst>
      <p:ext uri="{BB962C8B-B14F-4D97-AF65-F5344CB8AC3E}">
        <p14:creationId xmlns:p14="http://schemas.microsoft.com/office/powerpoint/2010/main" val="1984358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980E-1FA3-AF98-84C6-20DDC8D99EAF}"/>
              </a:ext>
            </a:extLst>
          </p:cNvPr>
          <p:cNvSpPr>
            <a:spLocks noGrp="1"/>
          </p:cNvSpPr>
          <p:nvPr>
            <p:ph type="title"/>
          </p:nvPr>
        </p:nvSpPr>
        <p:spPr>
          <a:xfrm>
            <a:off x="838200" y="500062"/>
            <a:ext cx="10515600" cy="1325563"/>
          </a:xfrm>
        </p:spPr>
        <p:txBody>
          <a:bodyPr/>
          <a:lstStyle/>
          <a:p>
            <a:r>
              <a:rPr lang="en-US" dirty="0"/>
              <a:t>Two Sources of Funding</a:t>
            </a:r>
          </a:p>
        </p:txBody>
      </p:sp>
      <p:sp>
        <p:nvSpPr>
          <p:cNvPr id="5" name="Content Placeholder 4">
            <a:extLst>
              <a:ext uri="{FF2B5EF4-FFF2-40B4-BE49-F238E27FC236}">
                <a16:creationId xmlns:a16="http://schemas.microsoft.com/office/drawing/2014/main" id="{9B7F3329-2242-24F0-0BF9-CE0B7368C2FD}"/>
              </a:ext>
            </a:extLst>
          </p:cNvPr>
          <p:cNvSpPr>
            <a:spLocks noGrp="1"/>
          </p:cNvSpPr>
          <p:nvPr>
            <p:ph sz="half" idx="1"/>
          </p:nvPr>
        </p:nvSpPr>
        <p:spPr>
          <a:xfrm>
            <a:off x="838200" y="1825625"/>
            <a:ext cx="5181600" cy="4351338"/>
          </a:xfrm>
        </p:spPr>
        <p:txBody>
          <a:bodyPr>
            <a:normAutofit/>
          </a:bodyPr>
          <a:lstStyle/>
          <a:p>
            <a:r>
              <a:rPr lang="en-US" sz="3200" dirty="0"/>
              <a:t>Public</a:t>
            </a:r>
          </a:p>
          <a:p>
            <a:pPr lvl="1"/>
            <a:r>
              <a:rPr lang="en-US" sz="2800" dirty="0"/>
              <a:t>Agencies</a:t>
            </a:r>
          </a:p>
        </p:txBody>
      </p:sp>
      <p:sp>
        <p:nvSpPr>
          <p:cNvPr id="6" name="Content Placeholder 5">
            <a:extLst>
              <a:ext uri="{FF2B5EF4-FFF2-40B4-BE49-F238E27FC236}">
                <a16:creationId xmlns:a16="http://schemas.microsoft.com/office/drawing/2014/main" id="{5652ABBD-2F30-3F36-D7C7-D12E7B9D50E3}"/>
              </a:ext>
            </a:extLst>
          </p:cNvPr>
          <p:cNvSpPr>
            <a:spLocks noGrp="1"/>
          </p:cNvSpPr>
          <p:nvPr>
            <p:ph sz="half" idx="2"/>
          </p:nvPr>
        </p:nvSpPr>
        <p:spPr>
          <a:xfrm>
            <a:off x="6172200" y="1825625"/>
            <a:ext cx="5181600" cy="4351338"/>
          </a:xfrm>
        </p:spPr>
        <p:txBody>
          <a:bodyPr>
            <a:normAutofit/>
          </a:bodyPr>
          <a:lstStyle/>
          <a:p>
            <a:r>
              <a:rPr lang="en-US" sz="3200" dirty="0"/>
              <a:t>Private</a:t>
            </a:r>
          </a:p>
          <a:p>
            <a:pPr lvl="1"/>
            <a:r>
              <a:rPr lang="en-US" sz="2800" dirty="0"/>
              <a:t>Nonprofits</a:t>
            </a:r>
          </a:p>
          <a:p>
            <a:pPr lvl="1"/>
            <a:r>
              <a:rPr lang="en-US" sz="2800" dirty="0"/>
              <a:t>Foundations</a:t>
            </a:r>
          </a:p>
          <a:p>
            <a:pPr lvl="1"/>
            <a:r>
              <a:rPr lang="en-US" sz="2800" dirty="0"/>
              <a:t>Organizations</a:t>
            </a:r>
          </a:p>
          <a:p>
            <a:pPr lvl="1"/>
            <a:r>
              <a:rPr lang="en-US" sz="2800" dirty="0"/>
              <a:t>Trusts</a:t>
            </a:r>
          </a:p>
        </p:txBody>
      </p:sp>
      <p:sp>
        <p:nvSpPr>
          <p:cNvPr id="4" name="Slide Number Placeholder 3">
            <a:extLst>
              <a:ext uri="{FF2B5EF4-FFF2-40B4-BE49-F238E27FC236}">
                <a16:creationId xmlns:a16="http://schemas.microsoft.com/office/drawing/2014/main" id="{22074F3B-5154-A284-7345-66190D528C46}"/>
              </a:ext>
            </a:extLst>
          </p:cNvPr>
          <p:cNvSpPr>
            <a:spLocks noGrp="1"/>
          </p:cNvSpPr>
          <p:nvPr>
            <p:ph type="dt" sz="half" idx="10"/>
          </p:nvPr>
        </p:nvSpPr>
        <p:spPr>
          <a:xfrm>
            <a:off x="838200" y="6356350"/>
            <a:ext cx="2743200" cy="365125"/>
          </a:xfrm>
        </p:spPr>
        <p:txBody>
          <a:bodyPr/>
          <a:lstStyle/>
          <a:p>
            <a:fld id="{B183EB55-6F8A-E54A-90C0-1FAD11D97FCD}" type="slidenum">
              <a:rPr lang="en-US" smtClean="0"/>
              <a:pPr/>
              <a:t>17</a:t>
            </a:fld>
            <a:endParaRPr lang="en-US"/>
          </a:p>
        </p:txBody>
      </p:sp>
    </p:spTree>
    <p:extLst>
      <p:ext uri="{BB962C8B-B14F-4D97-AF65-F5344CB8AC3E}">
        <p14:creationId xmlns:p14="http://schemas.microsoft.com/office/powerpoint/2010/main" val="154141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9B1955B-9ED8-0B21-9ADE-B096B24BCA33}"/>
              </a:ext>
            </a:extLst>
          </p:cNvPr>
          <p:cNvSpPr>
            <a:spLocks noGrp="1"/>
          </p:cNvSpPr>
          <p:nvPr>
            <p:ph type="title"/>
          </p:nvPr>
        </p:nvSpPr>
        <p:spPr/>
        <p:txBody>
          <a:bodyPr/>
          <a:lstStyle/>
          <a:p>
            <a:r>
              <a:rPr lang="en-US"/>
              <a:t>Typically start with Public sources then go to Private sources as necessary</a:t>
            </a:r>
          </a:p>
        </p:txBody>
      </p:sp>
      <p:sp>
        <p:nvSpPr>
          <p:cNvPr id="5" name="Slide Number Placeholder 4">
            <a:extLst>
              <a:ext uri="{FF2B5EF4-FFF2-40B4-BE49-F238E27FC236}">
                <a16:creationId xmlns:a16="http://schemas.microsoft.com/office/drawing/2014/main" id="{4BBBBCD6-9573-8DD4-164B-C8D0375F494E}"/>
              </a:ext>
            </a:extLst>
          </p:cNvPr>
          <p:cNvSpPr>
            <a:spLocks noGrp="1"/>
          </p:cNvSpPr>
          <p:nvPr>
            <p:ph type="sldNum" sz="quarter" idx="10"/>
          </p:nvPr>
        </p:nvSpPr>
        <p:spPr/>
        <p:txBody>
          <a:bodyPr/>
          <a:lstStyle/>
          <a:p>
            <a:fld id="{B183EB55-6F8A-E54A-90C0-1FAD11D97FCD}" type="slidenum">
              <a:rPr lang="en-US" smtClean="0"/>
              <a:t>18</a:t>
            </a:fld>
            <a:endParaRPr lang="en-US"/>
          </a:p>
        </p:txBody>
      </p:sp>
    </p:spTree>
    <p:extLst>
      <p:ext uri="{BB962C8B-B14F-4D97-AF65-F5344CB8AC3E}">
        <p14:creationId xmlns:p14="http://schemas.microsoft.com/office/powerpoint/2010/main" val="423341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83F64-8BE9-D4FD-17D9-704D48871679}"/>
              </a:ext>
            </a:extLst>
          </p:cNvPr>
          <p:cNvSpPr>
            <a:spLocks noGrp="1"/>
          </p:cNvSpPr>
          <p:nvPr>
            <p:ph type="title"/>
          </p:nvPr>
        </p:nvSpPr>
        <p:spPr/>
        <p:txBody>
          <a:bodyPr/>
          <a:lstStyle/>
          <a:p>
            <a:r>
              <a:rPr lang="en-US" dirty="0"/>
              <a:t>Case Study 1: SETT</a:t>
            </a:r>
          </a:p>
        </p:txBody>
      </p:sp>
      <p:sp>
        <p:nvSpPr>
          <p:cNvPr id="3" name="Content Placeholder 2">
            <a:extLst>
              <a:ext uri="{FF2B5EF4-FFF2-40B4-BE49-F238E27FC236}">
                <a16:creationId xmlns:a16="http://schemas.microsoft.com/office/drawing/2014/main" id="{6C060E7D-9EC4-9751-E1C6-6C28B1AC4EF1}"/>
              </a:ext>
            </a:extLst>
          </p:cNvPr>
          <p:cNvSpPr>
            <a:spLocks noGrp="1"/>
          </p:cNvSpPr>
          <p:nvPr>
            <p:ph idx="1"/>
          </p:nvPr>
        </p:nvSpPr>
        <p:spPr/>
        <p:txBody>
          <a:bodyPr>
            <a:normAutofit/>
          </a:bodyPr>
          <a:lstStyle/>
          <a:p>
            <a:r>
              <a:rPr lang="en-US" dirty="0"/>
              <a:t>S – Infant / Toddler with cerebral palsy presenting with mobility and communication impairments</a:t>
            </a:r>
          </a:p>
          <a:p>
            <a:r>
              <a:rPr lang="en-US" dirty="0"/>
              <a:t>E – Stays at home with mom</a:t>
            </a:r>
          </a:p>
          <a:p>
            <a:r>
              <a:rPr lang="en-US" dirty="0"/>
              <a:t>T – Eat, sleep, play!</a:t>
            </a:r>
          </a:p>
          <a:p>
            <a:r>
              <a:rPr lang="en-US" dirty="0"/>
              <a:t>T – Aids for Daily Living, Communication, and Mobility</a:t>
            </a:r>
          </a:p>
        </p:txBody>
      </p:sp>
      <p:sp>
        <p:nvSpPr>
          <p:cNvPr id="4" name="Slide Number Placeholder 3">
            <a:extLst>
              <a:ext uri="{FF2B5EF4-FFF2-40B4-BE49-F238E27FC236}">
                <a16:creationId xmlns:a16="http://schemas.microsoft.com/office/drawing/2014/main" id="{4DDF02FE-FD9C-3819-66C6-E87F345AF366}"/>
              </a:ext>
            </a:extLst>
          </p:cNvPr>
          <p:cNvSpPr>
            <a:spLocks noGrp="1"/>
          </p:cNvSpPr>
          <p:nvPr>
            <p:ph type="sldNum" sz="quarter" idx="10"/>
          </p:nvPr>
        </p:nvSpPr>
        <p:spPr/>
        <p:txBody>
          <a:bodyPr/>
          <a:lstStyle/>
          <a:p>
            <a:fld id="{B183EB55-6F8A-E54A-90C0-1FAD11D97FCD}" type="slidenum">
              <a:rPr lang="en-US" smtClean="0"/>
              <a:t>19</a:t>
            </a:fld>
            <a:endParaRPr lang="en-US"/>
          </a:p>
        </p:txBody>
      </p:sp>
    </p:spTree>
    <p:extLst>
      <p:ext uri="{BB962C8B-B14F-4D97-AF65-F5344CB8AC3E}">
        <p14:creationId xmlns:p14="http://schemas.microsoft.com/office/powerpoint/2010/main" val="1676351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5424D-8DF9-A999-859B-7596D2AC72CE}"/>
              </a:ext>
            </a:extLst>
          </p:cNvPr>
          <p:cNvSpPr>
            <a:spLocks noGrp="1"/>
          </p:cNvSpPr>
          <p:nvPr>
            <p:ph type="title"/>
          </p:nvPr>
        </p:nvSpPr>
        <p:spPr>
          <a:xfrm>
            <a:off x="838200" y="582771"/>
            <a:ext cx="10515600" cy="1325563"/>
          </a:xfrm>
        </p:spPr>
        <p:txBody>
          <a:bodyPr/>
          <a:lstStyle/>
          <a:p>
            <a:r>
              <a:rPr lang="en-US" dirty="0"/>
              <a:t>Reminders</a:t>
            </a:r>
          </a:p>
        </p:txBody>
      </p:sp>
      <p:sp>
        <p:nvSpPr>
          <p:cNvPr id="3" name="Content Placeholder 2">
            <a:extLst>
              <a:ext uri="{FF2B5EF4-FFF2-40B4-BE49-F238E27FC236}">
                <a16:creationId xmlns:a16="http://schemas.microsoft.com/office/drawing/2014/main" id="{CD7AEA4E-2185-5678-B4CE-5D6CCA79576F}"/>
              </a:ext>
            </a:extLst>
          </p:cNvPr>
          <p:cNvSpPr>
            <a:spLocks noGrp="1"/>
          </p:cNvSpPr>
          <p:nvPr>
            <p:ph idx="1"/>
          </p:nvPr>
        </p:nvSpPr>
        <p:spPr>
          <a:xfrm>
            <a:off x="838200" y="1965725"/>
            <a:ext cx="10515600" cy="4211237"/>
          </a:xfrm>
        </p:spPr>
        <p:txBody>
          <a:bodyPr/>
          <a:lstStyle/>
          <a:p>
            <a:r>
              <a:rPr lang="en-US" dirty="0"/>
              <a:t>To see captions, click on the CC button on the control panel.</a:t>
            </a:r>
          </a:p>
          <a:p>
            <a:r>
              <a:rPr lang="en-US" dirty="0"/>
              <a:t>This webinar will be recorded and can be accessed moving forward.</a:t>
            </a:r>
          </a:p>
          <a:p>
            <a:r>
              <a:rPr lang="en-US" dirty="0"/>
              <a:t>Please enter comments or questions in the chat. We will answer them as time permits.</a:t>
            </a:r>
          </a:p>
          <a:p>
            <a:endParaRPr lang="en-US" dirty="0"/>
          </a:p>
          <a:p>
            <a:endParaRPr lang="en-US" dirty="0"/>
          </a:p>
        </p:txBody>
      </p:sp>
    </p:spTree>
    <p:extLst>
      <p:ext uri="{BB962C8B-B14F-4D97-AF65-F5344CB8AC3E}">
        <p14:creationId xmlns:p14="http://schemas.microsoft.com/office/powerpoint/2010/main" val="1877143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EDC6C-0045-7645-A7DE-19FAC2B158A7}"/>
              </a:ext>
            </a:extLst>
          </p:cNvPr>
          <p:cNvSpPr>
            <a:spLocks noGrp="1"/>
          </p:cNvSpPr>
          <p:nvPr>
            <p:ph type="title"/>
          </p:nvPr>
        </p:nvSpPr>
        <p:spPr>
          <a:xfrm>
            <a:off x="827088" y="606426"/>
            <a:ext cx="10515600" cy="1325563"/>
          </a:xfrm>
        </p:spPr>
        <p:txBody>
          <a:bodyPr/>
          <a:lstStyle/>
          <a:p>
            <a:r>
              <a:rPr lang="en-US" dirty="0"/>
              <a:t>Case Study 1: Potential Funding Sources</a:t>
            </a:r>
          </a:p>
        </p:txBody>
      </p:sp>
      <p:sp>
        <p:nvSpPr>
          <p:cNvPr id="5" name="Text Placeholder 4">
            <a:extLst>
              <a:ext uri="{FF2B5EF4-FFF2-40B4-BE49-F238E27FC236}">
                <a16:creationId xmlns:a16="http://schemas.microsoft.com/office/drawing/2014/main" id="{DD523C6F-F556-9BA4-9EDF-88792EF64EC4}"/>
              </a:ext>
            </a:extLst>
          </p:cNvPr>
          <p:cNvSpPr>
            <a:spLocks noGrp="1"/>
          </p:cNvSpPr>
          <p:nvPr>
            <p:ph type="body" idx="1"/>
          </p:nvPr>
        </p:nvSpPr>
        <p:spPr/>
        <p:txBody>
          <a:bodyPr>
            <a:normAutofit/>
          </a:bodyPr>
          <a:lstStyle/>
          <a:p>
            <a:r>
              <a:rPr lang="en-US" sz="3200" b="0" dirty="0"/>
              <a:t>Public</a:t>
            </a:r>
          </a:p>
        </p:txBody>
      </p:sp>
      <p:sp>
        <p:nvSpPr>
          <p:cNvPr id="3" name="Content Placeholder 2">
            <a:extLst>
              <a:ext uri="{FF2B5EF4-FFF2-40B4-BE49-F238E27FC236}">
                <a16:creationId xmlns:a16="http://schemas.microsoft.com/office/drawing/2014/main" id="{EE0783F9-44E4-BD1F-B659-DF4429A75F19}"/>
              </a:ext>
            </a:extLst>
          </p:cNvPr>
          <p:cNvSpPr>
            <a:spLocks noGrp="1"/>
          </p:cNvSpPr>
          <p:nvPr>
            <p:ph sz="half" idx="2"/>
          </p:nvPr>
        </p:nvSpPr>
        <p:spPr/>
        <p:txBody>
          <a:bodyPr>
            <a:normAutofit/>
          </a:bodyPr>
          <a:lstStyle/>
          <a:p>
            <a:r>
              <a:rPr lang="en-US" dirty="0" err="1"/>
              <a:t>SoonerCare</a:t>
            </a:r>
            <a:r>
              <a:rPr lang="en-US" dirty="0"/>
              <a:t> / Medicaid</a:t>
            </a:r>
          </a:p>
          <a:p>
            <a:r>
              <a:rPr lang="en-US" dirty="0" err="1"/>
              <a:t>SoonerStart</a:t>
            </a:r>
            <a:r>
              <a:rPr lang="en-US" dirty="0"/>
              <a:t> / Early Intervention Program</a:t>
            </a:r>
          </a:p>
        </p:txBody>
      </p:sp>
      <p:sp>
        <p:nvSpPr>
          <p:cNvPr id="6" name="Text Placeholder 5">
            <a:extLst>
              <a:ext uri="{FF2B5EF4-FFF2-40B4-BE49-F238E27FC236}">
                <a16:creationId xmlns:a16="http://schemas.microsoft.com/office/drawing/2014/main" id="{BE0EC5CE-8DB0-802A-2565-515F7525992B}"/>
              </a:ext>
            </a:extLst>
          </p:cNvPr>
          <p:cNvSpPr>
            <a:spLocks noGrp="1"/>
          </p:cNvSpPr>
          <p:nvPr>
            <p:ph type="body" sz="quarter" idx="3"/>
          </p:nvPr>
        </p:nvSpPr>
        <p:spPr/>
        <p:txBody>
          <a:bodyPr>
            <a:normAutofit/>
          </a:bodyPr>
          <a:lstStyle/>
          <a:p>
            <a:r>
              <a:rPr lang="en-US" sz="3200" b="0" dirty="0"/>
              <a:t>Private</a:t>
            </a:r>
          </a:p>
        </p:txBody>
      </p:sp>
      <p:sp>
        <p:nvSpPr>
          <p:cNvPr id="7" name="Content Placeholder 6">
            <a:extLst>
              <a:ext uri="{FF2B5EF4-FFF2-40B4-BE49-F238E27FC236}">
                <a16:creationId xmlns:a16="http://schemas.microsoft.com/office/drawing/2014/main" id="{8DB83F79-1B2B-A8D8-1B78-617A4EC07239}"/>
              </a:ext>
            </a:extLst>
          </p:cNvPr>
          <p:cNvSpPr>
            <a:spLocks noGrp="1"/>
          </p:cNvSpPr>
          <p:nvPr>
            <p:ph sz="quarter" idx="4"/>
          </p:nvPr>
        </p:nvSpPr>
        <p:spPr/>
        <p:txBody>
          <a:bodyPr>
            <a:normAutofit/>
          </a:bodyPr>
          <a:lstStyle/>
          <a:p>
            <a:r>
              <a:rPr lang="en-US" dirty="0"/>
              <a:t>Ability Connection Oklahoma / an affiliate of United Cerebral Palsy</a:t>
            </a:r>
          </a:p>
          <a:p>
            <a:r>
              <a:rPr lang="en-US" dirty="0"/>
              <a:t>Ability Found / Nonprofit</a:t>
            </a:r>
          </a:p>
          <a:p>
            <a:endParaRPr lang="en-US" dirty="0"/>
          </a:p>
        </p:txBody>
      </p:sp>
      <p:sp>
        <p:nvSpPr>
          <p:cNvPr id="4" name="Slide Number Placeholder 3">
            <a:extLst>
              <a:ext uri="{FF2B5EF4-FFF2-40B4-BE49-F238E27FC236}">
                <a16:creationId xmlns:a16="http://schemas.microsoft.com/office/drawing/2014/main" id="{1A989F25-0F96-A3B0-D0A4-70BE86F6049A}"/>
              </a:ext>
            </a:extLst>
          </p:cNvPr>
          <p:cNvSpPr>
            <a:spLocks noGrp="1"/>
          </p:cNvSpPr>
          <p:nvPr>
            <p:ph type="dt" sz="half" idx="10"/>
          </p:nvPr>
        </p:nvSpPr>
        <p:spPr/>
        <p:txBody>
          <a:bodyPr/>
          <a:lstStyle/>
          <a:p>
            <a:fld id="{B183EB55-6F8A-E54A-90C0-1FAD11D97FCD}" type="slidenum">
              <a:rPr lang="en-US" smtClean="0"/>
              <a:pPr/>
              <a:t>20</a:t>
            </a:fld>
            <a:endParaRPr lang="en-US"/>
          </a:p>
        </p:txBody>
      </p:sp>
    </p:spTree>
    <p:extLst>
      <p:ext uri="{BB962C8B-B14F-4D97-AF65-F5344CB8AC3E}">
        <p14:creationId xmlns:p14="http://schemas.microsoft.com/office/powerpoint/2010/main" val="1430870178"/>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672F-2FC7-5A31-97B4-EADE23CA0F8A}"/>
              </a:ext>
            </a:extLst>
          </p:cNvPr>
          <p:cNvSpPr>
            <a:spLocks noGrp="1"/>
          </p:cNvSpPr>
          <p:nvPr>
            <p:ph type="title"/>
          </p:nvPr>
        </p:nvSpPr>
        <p:spPr>
          <a:xfrm>
            <a:off x="838200" y="655611"/>
            <a:ext cx="10515600" cy="1325563"/>
          </a:xfrm>
        </p:spPr>
        <p:txBody>
          <a:bodyPr anchor="b">
            <a:normAutofit/>
          </a:bodyPr>
          <a:lstStyle/>
          <a:p>
            <a:r>
              <a:rPr lang="en-US" dirty="0"/>
              <a:t>Case Study 1: </a:t>
            </a:r>
            <a:br>
              <a:rPr lang="en-US" dirty="0"/>
            </a:br>
            <a:r>
              <a:rPr lang="en-US" dirty="0"/>
              <a:t>Funding Communication Device</a:t>
            </a:r>
          </a:p>
        </p:txBody>
      </p:sp>
      <p:sp>
        <p:nvSpPr>
          <p:cNvPr id="11" name="Subtitle 2">
            <a:extLst>
              <a:ext uri="{FF2B5EF4-FFF2-40B4-BE49-F238E27FC236}">
                <a16:creationId xmlns:a16="http://schemas.microsoft.com/office/drawing/2014/main" id="{B3174CAE-D5ED-49A8-2558-D4D5FBEE650F}"/>
              </a:ext>
            </a:extLst>
          </p:cNvPr>
          <p:cNvSpPr>
            <a:spLocks noGrp="1"/>
          </p:cNvSpPr>
          <p:nvPr>
            <p:ph type="body" idx="1"/>
          </p:nvPr>
        </p:nvSpPr>
        <p:spPr>
          <a:xfrm>
            <a:off x="839788" y="1681163"/>
            <a:ext cx="5157787" cy="823912"/>
          </a:xfrm>
        </p:spPr>
        <p:txBody>
          <a:bodyPr>
            <a:normAutofit/>
          </a:bodyPr>
          <a:lstStyle/>
          <a:p>
            <a:r>
              <a:rPr lang="en-US" dirty="0" err="1"/>
              <a:t>SoonerCare</a:t>
            </a:r>
            <a:r>
              <a:rPr lang="en-US" dirty="0"/>
              <a:t> / Medicaid</a:t>
            </a:r>
          </a:p>
        </p:txBody>
      </p:sp>
      <p:sp>
        <p:nvSpPr>
          <p:cNvPr id="8" name="Picture Placeholder 7">
            <a:extLst>
              <a:ext uri="{FF2B5EF4-FFF2-40B4-BE49-F238E27FC236}">
                <a16:creationId xmlns:a16="http://schemas.microsoft.com/office/drawing/2014/main" id="{2924EC52-AD0A-20CE-07E0-D754C7AF9B64}"/>
              </a:ext>
            </a:extLst>
          </p:cNvPr>
          <p:cNvSpPr>
            <a:spLocks noGrp="1"/>
          </p:cNvSpPr>
          <p:nvPr>
            <p:ph sz="half" idx="2"/>
          </p:nvPr>
        </p:nvSpPr>
        <p:spPr>
          <a:xfrm>
            <a:off x="839788" y="2695445"/>
            <a:ext cx="5157787" cy="3684588"/>
          </a:xfrm>
        </p:spPr>
        <p:txBody>
          <a:bodyPr>
            <a:normAutofit/>
          </a:bodyPr>
          <a:lstStyle/>
          <a:p>
            <a:pPr marL="514350" indent="-514350">
              <a:buFont typeface="+mj-lt"/>
              <a:buAutoNum type="arabicPeriod"/>
            </a:pPr>
            <a:r>
              <a:rPr lang="en-US" dirty="0"/>
              <a:t>Evaluation Report</a:t>
            </a:r>
          </a:p>
          <a:p>
            <a:pPr marL="514350" indent="-514350">
              <a:buFont typeface="+mj-lt"/>
              <a:buAutoNum type="arabicPeriod"/>
            </a:pPr>
            <a:r>
              <a:rPr lang="en-US" dirty="0"/>
              <a:t>Order/Referral/Prescription</a:t>
            </a:r>
          </a:p>
          <a:p>
            <a:pPr marL="514350" indent="-514350">
              <a:buFont typeface="+mj-lt"/>
              <a:buAutoNum type="arabicPeriod"/>
            </a:pPr>
            <a:r>
              <a:rPr lang="en-US" dirty="0"/>
              <a:t>Letter of Medical Necessity</a:t>
            </a:r>
          </a:p>
          <a:p>
            <a:pPr marL="514350" indent="-514350">
              <a:buFont typeface="+mj-lt"/>
              <a:buAutoNum type="arabicPeriod"/>
            </a:pPr>
            <a:r>
              <a:rPr lang="en-US" dirty="0"/>
              <a:t>Copy of Doctor’s Notes</a:t>
            </a:r>
          </a:p>
          <a:p>
            <a:pPr marL="514350" indent="-514350">
              <a:buFont typeface="+mj-lt"/>
              <a:buAutoNum type="arabicPeriod"/>
            </a:pPr>
            <a:r>
              <a:rPr lang="en-US" dirty="0"/>
              <a:t>Release of Liability</a:t>
            </a:r>
          </a:p>
          <a:p>
            <a:pPr marL="514350" indent="-514350">
              <a:buFont typeface="+mj-lt"/>
              <a:buAutoNum type="arabicPeriod"/>
            </a:pPr>
            <a:r>
              <a:rPr lang="en-US" dirty="0"/>
              <a:t>Copy of Insurance Card</a:t>
            </a:r>
          </a:p>
        </p:txBody>
      </p:sp>
      <p:sp>
        <p:nvSpPr>
          <p:cNvPr id="7" name="Text Placeholder 6">
            <a:extLst>
              <a:ext uri="{FF2B5EF4-FFF2-40B4-BE49-F238E27FC236}">
                <a16:creationId xmlns:a16="http://schemas.microsoft.com/office/drawing/2014/main" id="{7005CF02-D5B2-0680-8C1D-2DD543F3CE9F}"/>
              </a:ext>
            </a:extLst>
          </p:cNvPr>
          <p:cNvSpPr>
            <a:spLocks noGrp="1"/>
          </p:cNvSpPr>
          <p:nvPr>
            <p:ph type="body" sz="quarter" idx="3"/>
          </p:nvPr>
        </p:nvSpPr>
        <p:spPr>
          <a:xfrm>
            <a:off x="5997575" y="1710623"/>
            <a:ext cx="6194425" cy="823912"/>
          </a:xfrm>
        </p:spPr>
        <p:txBody>
          <a:bodyPr/>
          <a:lstStyle/>
          <a:p>
            <a:r>
              <a:rPr lang="en-US" dirty="0" err="1"/>
              <a:t>SoonerStart</a:t>
            </a:r>
            <a:r>
              <a:rPr lang="en-US" dirty="0"/>
              <a:t> / Early Intervention Program</a:t>
            </a:r>
          </a:p>
        </p:txBody>
      </p:sp>
      <p:sp>
        <p:nvSpPr>
          <p:cNvPr id="9" name="Content Placeholder 8">
            <a:extLst>
              <a:ext uri="{FF2B5EF4-FFF2-40B4-BE49-F238E27FC236}">
                <a16:creationId xmlns:a16="http://schemas.microsoft.com/office/drawing/2014/main" id="{22AF18C9-493C-C58B-4CDF-3D0EEE1DDFD6}"/>
              </a:ext>
            </a:extLst>
          </p:cNvPr>
          <p:cNvSpPr>
            <a:spLocks noGrp="1"/>
          </p:cNvSpPr>
          <p:nvPr>
            <p:ph sz="quarter" idx="4"/>
          </p:nvPr>
        </p:nvSpPr>
        <p:spPr>
          <a:xfrm>
            <a:off x="6019006" y="2695445"/>
            <a:ext cx="5183188" cy="3684588"/>
          </a:xfrm>
        </p:spPr>
        <p:txBody>
          <a:bodyPr/>
          <a:lstStyle/>
          <a:p>
            <a:pPr marL="514350" indent="-514350">
              <a:buFont typeface="+mj-lt"/>
              <a:buAutoNum type="arabicPeriod"/>
            </a:pPr>
            <a:r>
              <a:rPr lang="en-US" dirty="0"/>
              <a:t>AT Request for Use of </a:t>
            </a:r>
            <a:r>
              <a:rPr lang="en-US" dirty="0" err="1"/>
              <a:t>SoonerStart</a:t>
            </a:r>
            <a:r>
              <a:rPr lang="en-US" dirty="0"/>
              <a:t> / Early Intervention Program Funds</a:t>
            </a:r>
          </a:p>
          <a:p>
            <a:pPr marL="514350" indent="-514350">
              <a:buFont typeface="+mj-lt"/>
              <a:buAutoNum type="arabicPeriod"/>
            </a:pPr>
            <a:r>
              <a:rPr lang="en-US" dirty="0"/>
              <a:t>AT Order Information</a:t>
            </a:r>
          </a:p>
          <a:p>
            <a:pPr marL="514350" indent="-514350">
              <a:buFont typeface="+mj-lt"/>
              <a:buAutoNum type="arabicPeriod"/>
            </a:pPr>
            <a:r>
              <a:rPr lang="en-US" dirty="0"/>
              <a:t>Supporting / Relevant Documentation</a:t>
            </a:r>
          </a:p>
        </p:txBody>
      </p:sp>
      <p:sp>
        <p:nvSpPr>
          <p:cNvPr id="4" name="Slide Number Placeholder 3">
            <a:extLst>
              <a:ext uri="{FF2B5EF4-FFF2-40B4-BE49-F238E27FC236}">
                <a16:creationId xmlns:a16="http://schemas.microsoft.com/office/drawing/2014/main" id="{2C1A5C5E-4424-624F-3DDE-905207ADD5D0}"/>
              </a:ext>
            </a:extLst>
          </p:cNvPr>
          <p:cNvSpPr>
            <a:spLocks noGrp="1"/>
          </p:cNvSpPr>
          <p:nvPr>
            <p:ph type="sldNum" sz="quarter" idx="12"/>
          </p:nvPr>
        </p:nvSpPr>
        <p:spPr>
          <a:xfrm>
            <a:off x="8610600" y="6356350"/>
            <a:ext cx="2743200" cy="365125"/>
          </a:xfrm>
        </p:spPr>
        <p:txBody>
          <a:bodyPr anchor="ctr">
            <a:normAutofit/>
          </a:bodyPr>
          <a:lstStyle/>
          <a:p>
            <a:fld id="{B183EB55-6F8A-E54A-90C0-1FAD11D97FCD}" type="slidenum">
              <a:rPr lang="en-US" smtClean="0"/>
              <a:pPr/>
              <a:t>21</a:t>
            </a:fld>
            <a:endParaRPr lang="en-US"/>
          </a:p>
        </p:txBody>
      </p:sp>
    </p:spTree>
    <p:extLst>
      <p:ext uri="{BB962C8B-B14F-4D97-AF65-F5344CB8AC3E}">
        <p14:creationId xmlns:p14="http://schemas.microsoft.com/office/powerpoint/2010/main" val="3100903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83F64-8BE9-D4FD-17D9-704D48871679}"/>
              </a:ext>
            </a:extLst>
          </p:cNvPr>
          <p:cNvSpPr>
            <a:spLocks noGrp="1"/>
          </p:cNvSpPr>
          <p:nvPr>
            <p:ph type="title"/>
          </p:nvPr>
        </p:nvSpPr>
        <p:spPr/>
        <p:txBody>
          <a:bodyPr/>
          <a:lstStyle/>
          <a:p>
            <a:r>
              <a:rPr lang="en-US" dirty="0"/>
              <a:t>Case Study 2: SETT</a:t>
            </a:r>
          </a:p>
        </p:txBody>
      </p:sp>
      <p:sp>
        <p:nvSpPr>
          <p:cNvPr id="3" name="Content Placeholder 2">
            <a:extLst>
              <a:ext uri="{FF2B5EF4-FFF2-40B4-BE49-F238E27FC236}">
                <a16:creationId xmlns:a16="http://schemas.microsoft.com/office/drawing/2014/main" id="{6C060E7D-9EC4-9751-E1C6-6C28B1AC4EF1}"/>
              </a:ext>
            </a:extLst>
          </p:cNvPr>
          <p:cNvSpPr>
            <a:spLocks noGrp="1"/>
          </p:cNvSpPr>
          <p:nvPr>
            <p:ph idx="1"/>
          </p:nvPr>
        </p:nvSpPr>
        <p:spPr/>
        <p:txBody>
          <a:bodyPr>
            <a:normAutofit/>
          </a:bodyPr>
          <a:lstStyle/>
          <a:p>
            <a:r>
              <a:rPr lang="en-US"/>
              <a:t>S – Student with developmental delays presenting with challenging behaviors and communication impairments</a:t>
            </a:r>
          </a:p>
          <a:p>
            <a:r>
              <a:rPr lang="en-US"/>
              <a:t>E – 4th grade regular and special ed classrooms</a:t>
            </a:r>
          </a:p>
          <a:p>
            <a:r>
              <a:rPr lang="en-US"/>
              <a:t>T – Working towards OK Academic Standards</a:t>
            </a:r>
          </a:p>
          <a:p>
            <a:r>
              <a:rPr lang="en-US"/>
              <a:t>T – Environmental and Communication</a:t>
            </a:r>
          </a:p>
        </p:txBody>
      </p:sp>
      <p:sp>
        <p:nvSpPr>
          <p:cNvPr id="4" name="Slide Number Placeholder 3">
            <a:extLst>
              <a:ext uri="{FF2B5EF4-FFF2-40B4-BE49-F238E27FC236}">
                <a16:creationId xmlns:a16="http://schemas.microsoft.com/office/drawing/2014/main" id="{4DDF02FE-FD9C-3819-66C6-E87F345AF366}"/>
              </a:ext>
            </a:extLst>
          </p:cNvPr>
          <p:cNvSpPr>
            <a:spLocks noGrp="1"/>
          </p:cNvSpPr>
          <p:nvPr>
            <p:ph type="sldNum" sz="quarter" idx="10"/>
          </p:nvPr>
        </p:nvSpPr>
        <p:spPr/>
        <p:txBody>
          <a:bodyPr/>
          <a:lstStyle/>
          <a:p>
            <a:fld id="{B183EB55-6F8A-E54A-90C0-1FAD11D97FCD}" type="slidenum">
              <a:rPr lang="en-US" smtClean="0"/>
              <a:t>22</a:t>
            </a:fld>
            <a:endParaRPr lang="en-US"/>
          </a:p>
        </p:txBody>
      </p:sp>
    </p:spTree>
    <p:extLst>
      <p:ext uri="{BB962C8B-B14F-4D97-AF65-F5344CB8AC3E}">
        <p14:creationId xmlns:p14="http://schemas.microsoft.com/office/powerpoint/2010/main" val="28421001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EDC6C-0045-7645-A7DE-19FAC2B158A7}"/>
              </a:ext>
            </a:extLst>
          </p:cNvPr>
          <p:cNvSpPr>
            <a:spLocks noGrp="1"/>
          </p:cNvSpPr>
          <p:nvPr>
            <p:ph type="title"/>
          </p:nvPr>
        </p:nvSpPr>
        <p:spPr>
          <a:xfrm>
            <a:off x="838200" y="574357"/>
            <a:ext cx="10515600" cy="1325563"/>
          </a:xfrm>
        </p:spPr>
        <p:txBody>
          <a:bodyPr/>
          <a:lstStyle/>
          <a:p>
            <a:r>
              <a:rPr lang="en-US" dirty="0"/>
              <a:t>Case Study 2: Potential Funding Sources</a:t>
            </a:r>
          </a:p>
        </p:txBody>
      </p:sp>
      <p:sp>
        <p:nvSpPr>
          <p:cNvPr id="5" name="Text Placeholder 4">
            <a:extLst>
              <a:ext uri="{FF2B5EF4-FFF2-40B4-BE49-F238E27FC236}">
                <a16:creationId xmlns:a16="http://schemas.microsoft.com/office/drawing/2014/main" id="{DD523C6F-F556-9BA4-9EDF-88792EF64EC4}"/>
              </a:ext>
            </a:extLst>
          </p:cNvPr>
          <p:cNvSpPr>
            <a:spLocks noGrp="1"/>
          </p:cNvSpPr>
          <p:nvPr>
            <p:ph type="body" idx="1"/>
          </p:nvPr>
        </p:nvSpPr>
        <p:spPr/>
        <p:txBody>
          <a:bodyPr>
            <a:normAutofit/>
          </a:bodyPr>
          <a:lstStyle/>
          <a:p>
            <a:r>
              <a:rPr lang="en-US" sz="3200" b="0" dirty="0"/>
              <a:t>Public</a:t>
            </a:r>
            <a:endParaRPr lang="en-US" sz="1600" b="0" dirty="0"/>
          </a:p>
        </p:txBody>
      </p:sp>
      <p:sp>
        <p:nvSpPr>
          <p:cNvPr id="3" name="Content Placeholder 2">
            <a:extLst>
              <a:ext uri="{FF2B5EF4-FFF2-40B4-BE49-F238E27FC236}">
                <a16:creationId xmlns:a16="http://schemas.microsoft.com/office/drawing/2014/main" id="{EE0783F9-44E4-BD1F-B659-DF4429A75F19}"/>
              </a:ext>
            </a:extLst>
          </p:cNvPr>
          <p:cNvSpPr>
            <a:spLocks noGrp="1"/>
          </p:cNvSpPr>
          <p:nvPr>
            <p:ph sz="half" idx="2"/>
          </p:nvPr>
        </p:nvSpPr>
        <p:spPr/>
        <p:txBody>
          <a:bodyPr>
            <a:normAutofit/>
          </a:bodyPr>
          <a:lstStyle/>
          <a:p>
            <a:r>
              <a:rPr lang="en-US"/>
              <a:t>Insurance</a:t>
            </a:r>
          </a:p>
          <a:p>
            <a:r>
              <a:rPr lang="en-US"/>
              <a:t>Local Education Agency</a:t>
            </a:r>
          </a:p>
        </p:txBody>
      </p:sp>
      <p:sp>
        <p:nvSpPr>
          <p:cNvPr id="6" name="Text Placeholder 5">
            <a:extLst>
              <a:ext uri="{FF2B5EF4-FFF2-40B4-BE49-F238E27FC236}">
                <a16:creationId xmlns:a16="http://schemas.microsoft.com/office/drawing/2014/main" id="{BE0EC5CE-8DB0-802A-2565-515F7525992B}"/>
              </a:ext>
            </a:extLst>
          </p:cNvPr>
          <p:cNvSpPr>
            <a:spLocks noGrp="1"/>
          </p:cNvSpPr>
          <p:nvPr>
            <p:ph type="body" sz="quarter" idx="3"/>
          </p:nvPr>
        </p:nvSpPr>
        <p:spPr/>
        <p:txBody>
          <a:bodyPr>
            <a:normAutofit/>
          </a:bodyPr>
          <a:lstStyle/>
          <a:p>
            <a:r>
              <a:rPr lang="en-US" sz="3200" b="0" dirty="0"/>
              <a:t>Private</a:t>
            </a:r>
            <a:endParaRPr lang="en-US" sz="1800" b="0" dirty="0"/>
          </a:p>
        </p:txBody>
      </p:sp>
      <p:sp>
        <p:nvSpPr>
          <p:cNvPr id="7" name="Content Placeholder 6">
            <a:extLst>
              <a:ext uri="{FF2B5EF4-FFF2-40B4-BE49-F238E27FC236}">
                <a16:creationId xmlns:a16="http://schemas.microsoft.com/office/drawing/2014/main" id="{8DB83F79-1B2B-A8D8-1B78-617A4EC07239}"/>
              </a:ext>
            </a:extLst>
          </p:cNvPr>
          <p:cNvSpPr>
            <a:spLocks noGrp="1"/>
          </p:cNvSpPr>
          <p:nvPr>
            <p:ph sz="quarter" idx="4"/>
          </p:nvPr>
        </p:nvSpPr>
        <p:spPr/>
        <p:txBody>
          <a:bodyPr>
            <a:normAutofit/>
          </a:bodyPr>
          <a:lstStyle/>
          <a:p>
            <a:r>
              <a:rPr lang="en-US" dirty="0"/>
              <a:t>Donna Nigh Foundation</a:t>
            </a:r>
          </a:p>
          <a:p>
            <a:r>
              <a:rPr lang="en-US" dirty="0" err="1"/>
              <a:t>WovenLife</a:t>
            </a:r>
            <a:r>
              <a:rPr lang="en-US" dirty="0"/>
              <a:t> / Easter Seals</a:t>
            </a:r>
          </a:p>
          <a:p>
            <a:endParaRPr lang="en-US" dirty="0"/>
          </a:p>
        </p:txBody>
      </p:sp>
      <p:sp>
        <p:nvSpPr>
          <p:cNvPr id="4" name="Slide Number Placeholder 3">
            <a:extLst>
              <a:ext uri="{FF2B5EF4-FFF2-40B4-BE49-F238E27FC236}">
                <a16:creationId xmlns:a16="http://schemas.microsoft.com/office/drawing/2014/main" id="{1A989F25-0F96-A3B0-D0A4-70BE86F6049A}"/>
              </a:ext>
            </a:extLst>
          </p:cNvPr>
          <p:cNvSpPr>
            <a:spLocks noGrp="1"/>
          </p:cNvSpPr>
          <p:nvPr>
            <p:ph type="sldNum" sz="quarter" idx="10"/>
          </p:nvPr>
        </p:nvSpPr>
        <p:spPr/>
        <p:txBody>
          <a:bodyPr/>
          <a:lstStyle/>
          <a:p>
            <a:fld id="{B183EB55-6F8A-E54A-90C0-1FAD11D97FCD}" type="slidenum">
              <a:rPr lang="en-US" smtClean="0"/>
              <a:t>23</a:t>
            </a:fld>
            <a:endParaRPr lang="en-US"/>
          </a:p>
        </p:txBody>
      </p:sp>
    </p:spTree>
    <p:extLst>
      <p:ext uri="{BB962C8B-B14F-4D97-AF65-F5344CB8AC3E}">
        <p14:creationId xmlns:p14="http://schemas.microsoft.com/office/powerpoint/2010/main" val="5852189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88DB5-5187-2386-A7B5-E4A2F5C936D0}"/>
              </a:ext>
            </a:extLst>
          </p:cNvPr>
          <p:cNvSpPr>
            <a:spLocks noGrp="1"/>
          </p:cNvSpPr>
          <p:nvPr>
            <p:ph type="title"/>
          </p:nvPr>
        </p:nvSpPr>
        <p:spPr>
          <a:xfrm>
            <a:off x="838200" y="641669"/>
            <a:ext cx="10515600" cy="1325563"/>
          </a:xfrm>
        </p:spPr>
        <p:txBody>
          <a:bodyPr/>
          <a:lstStyle/>
          <a:p>
            <a:r>
              <a:rPr lang="en-US" dirty="0"/>
              <a:t>Case Study 2: Funding AT for Environmental Adaptations</a:t>
            </a:r>
          </a:p>
        </p:txBody>
      </p:sp>
      <p:sp>
        <p:nvSpPr>
          <p:cNvPr id="13" name="Text Placeholder 12">
            <a:extLst>
              <a:ext uri="{FF2B5EF4-FFF2-40B4-BE49-F238E27FC236}">
                <a16:creationId xmlns:a16="http://schemas.microsoft.com/office/drawing/2014/main" id="{67AFFE00-A2AA-4259-674A-ABE7EF164F94}"/>
              </a:ext>
            </a:extLst>
          </p:cNvPr>
          <p:cNvSpPr>
            <a:spLocks noGrp="1"/>
          </p:cNvSpPr>
          <p:nvPr>
            <p:ph type="body" idx="1"/>
          </p:nvPr>
        </p:nvSpPr>
        <p:spPr/>
        <p:txBody>
          <a:bodyPr/>
          <a:lstStyle/>
          <a:p>
            <a:r>
              <a:rPr lang="en-US" dirty="0"/>
              <a:t>Local Education Agency</a:t>
            </a:r>
          </a:p>
        </p:txBody>
      </p:sp>
      <p:sp>
        <p:nvSpPr>
          <p:cNvPr id="14" name="Content Placeholder 13">
            <a:extLst>
              <a:ext uri="{FF2B5EF4-FFF2-40B4-BE49-F238E27FC236}">
                <a16:creationId xmlns:a16="http://schemas.microsoft.com/office/drawing/2014/main" id="{9427C447-35DE-03CA-E33A-70F7C63F8CB4}"/>
              </a:ext>
            </a:extLst>
          </p:cNvPr>
          <p:cNvSpPr>
            <a:spLocks noGrp="1"/>
          </p:cNvSpPr>
          <p:nvPr>
            <p:ph sz="half" idx="2"/>
          </p:nvPr>
        </p:nvSpPr>
        <p:spPr/>
        <p:txBody>
          <a:bodyPr/>
          <a:lstStyle/>
          <a:p>
            <a:r>
              <a:rPr lang="en-US" dirty="0"/>
              <a:t>IEP Documentation</a:t>
            </a:r>
          </a:p>
          <a:p>
            <a:r>
              <a:rPr lang="en-US" dirty="0"/>
              <a:t>AT Request Form</a:t>
            </a:r>
          </a:p>
        </p:txBody>
      </p:sp>
      <p:sp>
        <p:nvSpPr>
          <p:cNvPr id="15" name="Text Placeholder 14">
            <a:extLst>
              <a:ext uri="{FF2B5EF4-FFF2-40B4-BE49-F238E27FC236}">
                <a16:creationId xmlns:a16="http://schemas.microsoft.com/office/drawing/2014/main" id="{A9EF0B89-7AF9-C2F7-8101-D2CE5412CE6F}"/>
              </a:ext>
            </a:extLst>
          </p:cNvPr>
          <p:cNvSpPr>
            <a:spLocks noGrp="1"/>
          </p:cNvSpPr>
          <p:nvPr>
            <p:ph type="body" sz="quarter" idx="3"/>
          </p:nvPr>
        </p:nvSpPr>
        <p:spPr/>
        <p:txBody>
          <a:bodyPr/>
          <a:lstStyle/>
          <a:p>
            <a:r>
              <a:rPr lang="en-US" dirty="0"/>
              <a:t>Donna Nigh Foundation</a:t>
            </a:r>
          </a:p>
        </p:txBody>
      </p:sp>
      <p:sp>
        <p:nvSpPr>
          <p:cNvPr id="16" name="Content Placeholder 15">
            <a:extLst>
              <a:ext uri="{FF2B5EF4-FFF2-40B4-BE49-F238E27FC236}">
                <a16:creationId xmlns:a16="http://schemas.microsoft.com/office/drawing/2014/main" id="{02F63ED1-59F0-D304-B404-3A6B7631D248}"/>
              </a:ext>
            </a:extLst>
          </p:cNvPr>
          <p:cNvSpPr>
            <a:spLocks noGrp="1"/>
          </p:cNvSpPr>
          <p:nvPr>
            <p:ph sz="quarter" idx="4"/>
          </p:nvPr>
        </p:nvSpPr>
        <p:spPr/>
        <p:txBody>
          <a:bodyPr/>
          <a:lstStyle/>
          <a:p>
            <a:r>
              <a:rPr lang="en-US" dirty="0"/>
              <a:t>Application</a:t>
            </a:r>
          </a:p>
        </p:txBody>
      </p:sp>
    </p:spTree>
    <p:extLst>
      <p:ext uri="{BB962C8B-B14F-4D97-AF65-F5344CB8AC3E}">
        <p14:creationId xmlns:p14="http://schemas.microsoft.com/office/powerpoint/2010/main" val="2863754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83F64-8BE9-D4FD-17D9-704D48871679}"/>
              </a:ext>
            </a:extLst>
          </p:cNvPr>
          <p:cNvSpPr>
            <a:spLocks noGrp="1"/>
          </p:cNvSpPr>
          <p:nvPr>
            <p:ph type="title"/>
          </p:nvPr>
        </p:nvSpPr>
        <p:spPr/>
        <p:txBody>
          <a:bodyPr/>
          <a:lstStyle/>
          <a:p>
            <a:r>
              <a:rPr lang="en-US" dirty="0"/>
              <a:t>Case Study 3: SETT</a:t>
            </a:r>
          </a:p>
        </p:txBody>
      </p:sp>
      <p:sp>
        <p:nvSpPr>
          <p:cNvPr id="3" name="Content Placeholder 2">
            <a:extLst>
              <a:ext uri="{FF2B5EF4-FFF2-40B4-BE49-F238E27FC236}">
                <a16:creationId xmlns:a16="http://schemas.microsoft.com/office/drawing/2014/main" id="{6C060E7D-9EC4-9751-E1C6-6C28B1AC4EF1}"/>
              </a:ext>
            </a:extLst>
          </p:cNvPr>
          <p:cNvSpPr>
            <a:spLocks noGrp="1"/>
          </p:cNvSpPr>
          <p:nvPr>
            <p:ph idx="1"/>
          </p:nvPr>
        </p:nvSpPr>
        <p:spPr/>
        <p:txBody>
          <a:bodyPr>
            <a:normAutofit/>
          </a:bodyPr>
          <a:lstStyle/>
          <a:p>
            <a:r>
              <a:rPr lang="en-US"/>
              <a:t>S – High school student with autism presenting with difficulties transitioning between tasks </a:t>
            </a:r>
          </a:p>
          <a:p>
            <a:r>
              <a:rPr lang="en-US"/>
              <a:t>E – High school and work study</a:t>
            </a:r>
          </a:p>
          <a:p>
            <a:r>
              <a:rPr lang="en-US"/>
              <a:t>T – Working towards OK Academic Standards and work-readiness skills</a:t>
            </a:r>
          </a:p>
          <a:p>
            <a:r>
              <a:rPr lang="en-US"/>
              <a:t>T – Learning, Cognition, Development</a:t>
            </a:r>
          </a:p>
        </p:txBody>
      </p:sp>
      <p:sp>
        <p:nvSpPr>
          <p:cNvPr id="4" name="Slide Number Placeholder 3">
            <a:extLst>
              <a:ext uri="{FF2B5EF4-FFF2-40B4-BE49-F238E27FC236}">
                <a16:creationId xmlns:a16="http://schemas.microsoft.com/office/drawing/2014/main" id="{4DDF02FE-FD9C-3819-66C6-E87F345AF366}"/>
              </a:ext>
            </a:extLst>
          </p:cNvPr>
          <p:cNvSpPr>
            <a:spLocks noGrp="1"/>
          </p:cNvSpPr>
          <p:nvPr>
            <p:ph type="sldNum" sz="quarter" idx="10"/>
          </p:nvPr>
        </p:nvSpPr>
        <p:spPr/>
        <p:txBody>
          <a:bodyPr/>
          <a:lstStyle/>
          <a:p>
            <a:fld id="{B183EB55-6F8A-E54A-90C0-1FAD11D97FCD}" type="slidenum">
              <a:rPr lang="en-US" smtClean="0"/>
              <a:t>25</a:t>
            </a:fld>
            <a:endParaRPr lang="en-US"/>
          </a:p>
        </p:txBody>
      </p:sp>
    </p:spTree>
    <p:extLst>
      <p:ext uri="{BB962C8B-B14F-4D97-AF65-F5344CB8AC3E}">
        <p14:creationId xmlns:p14="http://schemas.microsoft.com/office/powerpoint/2010/main" val="2609663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EDC6C-0045-7645-A7DE-19FAC2B158A7}"/>
              </a:ext>
            </a:extLst>
          </p:cNvPr>
          <p:cNvSpPr>
            <a:spLocks noGrp="1"/>
          </p:cNvSpPr>
          <p:nvPr>
            <p:ph type="title"/>
          </p:nvPr>
        </p:nvSpPr>
        <p:spPr>
          <a:xfrm>
            <a:off x="827088" y="600074"/>
            <a:ext cx="10515600" cy="1325563"/>
          </a:xfrm>
        </p:spPr>
        <p:txBody>
          <a:bodyPr/>
          <a:lstStyle/>
          <a:p>
            <a:r>
              <a:rPr lang="en-US" dirty="0"/>
              <a:t>Case Study 3: Potential Funding Sources</a:t>
            </a:r>
          </a:p>
        </p:txBody>
      </p:sp>
      <p:sp>
        <p:nvSpPr>
          <p:cNvPr id="5" name="Text Placeholder 4">
            <a:extLst>
              <a:ext uri="{FF2B5EF4-FFF2-40B4-BE49-F238E27FC236}">
                <a16:creationId xmlns:a16="http://schemas.microsoft.com/office/drawing/2014/main" id="{DD523C6F-F556-9BA4-9EDF-88792EF64EC4}"/>
              </a:ext>
            </a:extLst>
          </p:cNvPr>
          <p:cNvSpPr>
            <a:spLocks noGrp="1"/>
          </p:cNvSpPr>
          <p:nvPr>
            <p:ph type="body" idx="1"/>
          </p:nvPr>
        </p:nvSpPr>
        <p:spPr/>
        <p:txBody>
          <a:bodyPr>
            <a:normAutofit/>
          </a:bodyPr>
          <a:lstStyle/>
          <a:p>
            <a:r>
              <a:rPr lang="en-US" sz="3200" b="0" dirty="0"/>
              <a:t>Public</a:t>
            </a:r>
            <a:endParaRPr lang="en-US" sz="1600" b="0" dirty="0"/>
          </a:p>
        </p:txBody>
      </p:sp>
      <p:sp>
        <p:nvSpPr>
          <p:cNvPr id="3" name="Content Placeholder 2">
            <a:extLst>
              <a:ext uri="{FF2B5EF4-FFF2-40B4-BE49-F238E27FC236}">
                <a16:creationId xmlns:a16="http://schemas.microsoft.com/office/drawing/2014/main" id="{EE0783F9-44E4-BD1F-B659-DF4429A75F19}"/>
              </a:ext>
            </a:extLst>
          </p:cNvPr>
          <p:cNvSpPr>
            <a:spLocks noGrp="1"/>
          </p:cNvSpPr>
          <p:nvPr>
            <p:ph sz="half" idx="2"/>
          </p:nvPr>
        </p:nvSpPr>
        <p:spPr/>
        <p:txBody>
          <a:bodyPr>
            <a:normAutofit/>
          </a:bodyPr>
          <a:lstStyle/>
          <a:p>
            <a:r>
              <a:rPr lang="en-US" dirty="0"/>
              <a:t>Local Education Agency</a:t>
            </a:r>
          </a:p>
          <a:p>
            <a:r>
              <a:rPr lang="en-US" dirty="0"/>
              <a:t>State Education Agency</a:t>
            </a:r>
          </a:p>
        </p:txBody>
      </p:sp>
      <p:sp>
        <p:nvSpPr>
          <p:cNvPr id="6" name="Text Placeholder 5">
            <a:extLst>
              <a:ext uri="{FF2B5EF4-FFF2-40B4-BE49-F238E27FC236}">
                <a16:creationId xmlns:a16="http://schemas.microsoft.com/office/drawing/2014/main" id="{BE0EC5CE-8DB0-802A-2565-515F7525992B}"/>
              </a:ext>
            </a:extLst>
          </p:cNvPr>
          <p:cNvSpPr>
            <a:spLocks noGrp="1"/>
          </p:cNvSpPr>
          <p:nvPr>
            <p:ph type="body" sz="quarter" idx="3"/>
          </p:nvPr>
        </p:nvSpPr>
        <p:spPr/>
        <p:txBody>
          <a:bodyPr>
            <a:normAutofit/>
          </a:bodyPr>
          <a:lstStyle/>
          <a:p>
            <a:r>
              <a:rPr lang="en-US" sz="3200" b="0" dirty="0"/>
              <a:t>Private</a:t>
            </a:r>
            <a:endParaRPr lang="en-US" sz="1800" b="0" dirty="0"/>
          </a:p>
        </p:txBody>
      </p:sp>
      <p:sp>
        <p:nvSpPr>
          <p:cNvPr id="7" name="Content Placeholder 6">
            <a:extLst>
              <a:ext uri="{FF2B5EF4-FFF2-40B4-BE49-F238E27FC236}">
                <a16:creationId xmlns:a16="http://schemas.microsoft.com/office/drawing/2014/main" id="{8DB83F79-1B2B-A8D8-1B78-617A4EC07239}"/>
              </a:ext>
            </a:extLst>
          </p:cNvPr>
          <p:cNvSpPr>
            <a:spLocks noGrp="1"/>
          </p:cNvSpPr>
          <p:nvPr>
            <p:ph sz="quarter" idx="4"/>
          </p:nvPr>
        </p:nvSpPr>
        <p:spPr/>
        <p:txBody>
          <a:bodyPr>
            <a:normAutofit/>
          </a:bodyPr>
          <a:lstStyle/>
          <a:p>
            <a:r>
              <a:rPr lang="en-US" dirty="0"/>
              <a:t>ABLE Tech Financial Loan Program</a:t>
            </a:r>
          </a:p>
          <a:p>
            <a:r>
              <a:rPr lang="en-US" dirty="0"/>
              <a:t>Individual / Family</a:t>
            </a:r>
          </a:p>
          <a:p>
            <a:r>
              <a:rPr lang="en-US" dirty="0"/>
              <a:t>Grant</a:t>
            </a:r>
          </a:p>
          <a:p>
            <a:endParaRPr lang="en-US" dirty="0"/>
          </a:p>
        </p:txBody>
      </p:sp>
      <p:sp>
        <p:nvSpPr>
          <p:cNvPr id="4" name="Slide Number Placeholder 3">
            <a:extLst>
              <a:ext uri="{FF2B5EF4-FFF2-40B4-BE49-F238E27FC236}">
                <a16:creationId xmlns:a16="http://schemas.microsoft.com/office/drawing/2014/main" id="{1A989F25-0F96-A3B0-D0A4-70BE86F6049A}"/>
              </a:ext>
            </a:extLst>
          </p:cNvPr>
          <p:cNvSpPr>
            <a:spLocks noGrp="1"/>
          </p:cNvSpPr>
          <p:nvPr>
            <p:ph type="sldNum" sz="quarter" idx="10"/>
          </p:nvPr>
        </p:nvSpPr>
        <p:spPr/>
        <p:txBody>
          <a:bodyPr/>
          <a:lstStyle/>
          <a:p>
            <a:fld id="{B183EB55-6F8A-E54A-90C0-1FAD11D97FCD}" type="slidenum">
              <a:rPr lang="en-US" smtClean="0"/>
              <a:t>26</a:t>
            </a:fld>
            <a:endParaRPr lang="en-US"/>
          </a:p>
        </p:txBody>
      </p:sp>
    </p:spTree>
    <p:extLst>
      <p:ext uri="{BB962C8B-B14F-4D97-AF65-F5344CB8AC3E}">
        <p14:creationId xmlns:p14="http://schemas.microsoft.com/office/powerpoint/2010/main" val="1241009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88DB5-5187-2386-A7B5-E4A2F5C936D0}"/>
              </a:ext>
            </a:extLst>
          </p:cNvPr>
          <p:cNvSpPr>
            <a:spLocks noGrp="1"/>
          </p:cNvSpPr>
          <p:nvPr>
            <p:ph type="title"/>
          </p:nvPr>
        </p:nvSpPr>
        <p:spPr>
          <a:xfrm>
            <a:off x="838200" y="767556"/>
            <a:ext cx="10515600" cy="1325563"/>
          </a:xfrm>
        </p:spPr>
        <p:txBody>
          <a:bodyPr/>
          <a:lstStyle/>
          <a:p>
            <a:r>
              <a:rPr lang="en-US"/>
              <a:t>Case Study 3: Funding Learning, Cognition, Development AT</a:t>
            </a:r>
            <a:endParaRPr lang="en-US" dirty="0"/>
          </a:p>
        </p:txBody>
      </p:sp>
      <p:sp>
        <p:nvSpPr>
          <p:cNvPr id="13" name="Text Placeholder 12">
            <a:extLst>
              <a:ext uri="{FF2B5EF4-FFF2-40B4-BE49-F238E27FC236}">
                <a16:creationId xmlns:a16="http://schemas.microsoft.com/office/drawing/2014/main" id="{67AFFE00-A2AA-4259-674A-ABE7EF164F94}"/>
              </a:ext>
            </a:extLst>
          </p:cNvPr>
          <p:cNvSpPr>
            <a:spLocks noGrp="1"/>
          </p:cNvSpPr>
          <p:nvPr>
            <p:ph type="body" idx="1"/>
          </p:nvPr>
        </p:nvSpPr>
        <p:spPr>
          <a:xfrm>
            <a:off x="839788" y="1873868"/>
            <a:ext cx="5157787" cy="823912"/>
          </a:xfrm>
        </p:spPr>
        <p:txBody>
          <a:bodyPr/>
          <a:lstStyle/>
          <a:p>
            <a:r>
              <a:rPr lang="en-US" dirty="0"/>
              <a:t>Local Education Agency</a:t>
            </a:r>
          </a:p>
        </p:txBody>
      </p:sp>
      <p:sp>
        <p:nvSpPr>
          <p:cNvPr id="14" name="Content Placeholder 13">
            <a:extLst>
              <a:ext uri="{FF2B5EF4-FFF2-40B4-BE49-F238E27FC236}">
                <a16:creationId xmlns:a16="http://schemas.microsoft.com/office/drawing/2014/main" id="{9427C447-35DE-03CA-E33A-70F7C63F8CB4}"/>
              </a:ext>
            </a:extLst>
          </p:cNvPr>
          <p:cNvSpPr>
            <a:spLocks noGrp="1"/>
          </p:cNvSpPr>
          <p:nvPr>
            <p:ph sz="half" idx="2"/>
          </p:nvPr>
        </p:nvSpPr>
        <p:spPr>
          <a:xfrm>
            <a:off x="839788" y="2728209"/>
            <a:ext cx="5157787" cy="3461453"/>
          </a:xfrm>
        </p:spPr>
        <p:txBody>
          <a:bodyPr/>
          <a:lstStyle/>
          <a:p>
            <a:r>
              <a:rPr lang="en-US" dirty="0"/>
              <a:t>IEP Documentation</a:t>
            </a:r>
          </a:p>
          <a:p>
            <a:r>
              <a:rPr lang="en-US" dirty="0"/>
              <a:t>AT Implementation Form</a:t>
            </a:r>
          </a:p>
          <a:p>
            <a:r>
              <a:rPr lang="en-US" dirty="0"/>
              <a:t>AT Request Form</a:t>
            </a:r>
          </a:p>
          <a:p>
            <a:endParaRPr lang="en-US" dirty="0"/>
          </a:p>
        </p:txBody>
      </p:sp>
      <p:sp>
        <p:nvSpPr>
          <p:cNvPr id="15" name="Text Placeholder 14">
            <a:extLst>
              <a:ext uri="{FF2B5EF4-FFF2-40B4-BE49-F238E27FC236}">
                <a16:creationId xmlns:a16="http://schemas.microsoft.com/office/drawing/2014/main" id="{A9EF0B89-7AF9-C2F7-8101-D2CE5412CE6F}"/>
              </a:ext>
            </a:extLst>
          </p:cNvPr>
          <p:cNvSpPr>
            <a:spLocks noGrp="1"/>
          </p:cNvSpPr>
          <p:nvPr>
            <p:ph type="body" sz="quarter" idx="3"/>
          </p:nvPr>
        </p:nvSpPr>
        <p:spPr>
          <a:xfrm>
            <a:off x="6172200" y="1873868"/>
            <a:ext cx="5819931" cy="823912"/>
          </a:xfrm>
        </p:spPr>
        <p:txBody>
          <a:bodyPr/>
          <a:lstStyle/>
          <a:p>
            <a:r>
              <a:rPr lang="en-US" dirty="0"/>
              <a:t>ABLE Tech Financial Loan Program</a:t>
            </a:r>
          </a:p>
        </p:txBody>
      </p:sp>
      <p:sp>
        <p:nvSpPr>
          <p:cNvPr id="16" name="Content Placeholder 15">
            <a:extLst>
              <a:ext uri="{FF2B5EF4-FFF2-40B4-BE49-F238E27FC236}">
                <a16:creationId xmlns:a16="http://schemas.microsoft.com/office/drawing/2014/main" id="{02F63ED1-59F0-D304-B404-3A6B7631D248}"/>
              </a:ext>
            </a:extLst>
          </p:cNvPr>
          <p:cNvSpPr>
            <a:spLocks noGrp="1"/>
          </p:cNvSpPr>
          <p:nvPr>
            <p:ph sz="quarter" idx="4"/>
          </p:nvPr>
        </p:nvSpPr>
        <p:spPr>
          <a:xfrm>
            <a:off x="6172200" y="2728210"/>
            <a:ext cx="5183188" cy="3461453"/>
          </a:xfrm>
        </p:spPr>
        <p:txBody>
          <a:bodyPr/>
          <a:lstStyle/>
          <a:p>
            <a:r>
              <a:rPr lang="en-US"/>
              <a:t>Application</a:t>
            </a:r>
            <a:endParaRPr lang="en-US" dirty="0"/>
          </a:p>
        </p:txBody>
      </p:sp>
    </p:spTree>
    <p:extLst>
      <p:ext uri="{BB962C8B-B14F-4D97-AF65-F5344CB8AC3E}">
        <p14:creationId xmlns:p14="http://schemas.microsoft.com/office/powerpoint/2010/main" val="1281098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A4106-5DF3-7FD3-DCE4-BF4481FA339F}"/>
              </a:ext>
            </a:extLst>
          </p:cNvPr>
          <p:cNvSpPr>
            <a:spLocks noGrp="1"/>
          </p:cNvSpPr>
          <p:nvPr>
            <p:ph type="title"/>
          </p:nvPr>
        </p:nvSpPr>
        <p:spPr>
          <a:xfrm>
            <a:off x="838200" y="839244"/>
            <a:ext cx="10515600" cy="1685389"/>
          </a:xfrm>
        </p:spPr>
        <p:txBody>
          <a:bodyPr>
            <a:normAutofit/>
          </a:bodyPr>
          <a:lstStyle/>
          <a:p>
            <a:r>
              <a:rPr lang="en-US"/>
              <a:t>Step 5: Gather All Essential Information</a:t>
            </a:r>
          </a:p>
        </p:txBody>
      </p:sp>
      <p:sp>
        <p:nvSpPr>
          <p:cNvPr id="3" name="Content Placeholder 2">
            <a:extLst>
              <a:ext uri="{FF2B5EF4-FFF2-40B4-BE49-F238E27FC236}">
                <a16:creationId xmlns:a16="http://schemas.microsoft.com/office/drawing/2014/main" id="{B0ED805F-7CCF-2668-0E44-EE6CB51D216E}"/>
              </a:ext>
            </a:extLst>
          </p:cNvPr>
          <p:cNvSpPr>
            <a:spLocks noGrp="1"/>
          </p:cNvSpPr>
          <p:nvPr>
            <p:ph idx="1"/>
          </p:nvPr>
        </p:nvSpPr>
        <p:spPr>
          <a:xfrm>
            <a:off x="838200" y="2392472"/>
            <a:ext cx="10515600" cy="3770334"/>
          </a:xfrm>
        </p:spPr>
        <p:txBody>
          <a:bodyPr>
            <a:normAutofit/>
          </a:bodyPr>
          <a:lstStyle/>
          <a:p>
            <a:r>
              <a:rPr lang="en-US" sz="2800" dirty="0"/>
              <a:t>The following list contains information typically required by most funding sources:</a:t>
            </a:r>
          </a:p>
          <a:p>
            <a:pPr lvl="1"/>
            <a:r>
              <a:rPr lang="en-US" sz="2400" dirty="0"/>
              <a:t>Age</a:t>
            </a:r>
          </a:p>
          <a:p>
            <a:pPr lvl="1"/>
            <a:r>
              <a:rPr lang="en-US" sz="2400" dirty="0"/>
              <a:t>Disability / Medical diagnosis</a:t>
            </a:r>
          </a:p>
          <a:p>
            <a:pPr lvl="1"/>
            <a:r>
              <a:rPr lang="en-US" sz="2400" dirty="0"/>
              <a:t>Financial status</a:t>
            </a:r>
          </a:p>
        </p:txBody>
      </p:sp>
      <p:sp>
        <p:nvSpPr>
          <p:cNvPr id="4" name="Slide Number Placeholder 3">
            <a:extLst>
              <a:ext uri="{FF2B5EF4-FFF2-40B4-BE49-F238E27FC236}">
                <a16:creationId xmlns:a16="http://schemas.microsoft.com/office/drawing/2014/main" id="{56232F5D-A526-2E7A-E4E3-1450387F3F16}"/>
              </a:ext>
            </a:extLst>
          </p:cNvPr>
          <p:cNvSpPr>
            <a:spLocks noGrp="1"/>
          </p:cNvSpPr>
          <p:nvPr>
            <p:ph type="sldNum" sz="quarter" idx="10"/>
          </p:nvPr>
        </p:nvSpPr>
        <p:spPr/>
        <p:txBody>
          <a:bodyPr/>
          <a:lstStyle/>
          <a:p>
            <a:fld id="{B183EB55-6F8A-E54A-90C0-1FAD11D97FCD}" type="slidenum">
              <a:rPr lang="en-US" smtClean="0"/>
              <a:t>28</a:t>
            </a:fld>
            <a:endParaRPr lang="en-US"/>
          </a:p>
        </p:txBody>
      </p:sp>
    </p:spTree>
    <p:extLst>
      <p:ext uri="{BB962C8B-B14F-4D97-AF65-F5344CB8AC3E}">
        <p14:creationId xmlns:p14="http://schemas.microsoft.com/office/powerpoint/2010/main" val="3940776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305E3-FFE8-D4A0-1A17-0EAEE3107D89}"/>
              </a:ext>
            </a:extLst>
          </p:cNvPr>
          <p:cNvSpPr>
            <a:spLocks noGrp="1"/>
          </p:cNvSpPr>
          <p:nvPr>
            <p:ph type="title"/>
          </p:nvPr>
        </p:nvSpPr>
        <p:spPr>
          <a:xfrm>
            <a:off x="838200" y="1199070"/>
            <a:ext cx="10515600" cy="1325563"/>
          </a:xfrm>
        </p:spPr>
        <p:txBody>
          <a:bodyPr/>
          <a:lstStyle/>
          <a:p>
            <a:r>
              <a:rPr lang="en-US"/>
              <a:t>Step 6: Seek appeals as appropriate.</a:t>
            </a:r>
          </a:p>
        </p:txBody>
      </p:sp>
      <p:sp>
        <p:nvSpPr>
          <p:cNvPr id="3" name="Content Placeholder 2">
            <a:extLst>
              <a:ext uri="{FF2B5EF4-FFF2-40B4-BE49-F238E27FC236}">
                <a16:creationId xmlns:a16="http://schemas.microsoft.com/office/drawing/2014/main" id="{EAD538B6-7D54-CAB0-7661-82F3D72998C5}"/>
              </a:ext>
            </a:extLst>
          </p:cNvPr>
          <p:cNvSpPr>
            <a:spLocks noGrp="1"/>
          </p:cNvSpPr>
          <p:nvPr>
            <p:ph idx="1"/>
          </p:nvPr>
        </p:nvSpPr>
        <p:spPr>
          <a:xfrm>
            <a:off x="838200" y="2659570"/>
            <a:ext cx="10515600" cy="3020691"/>
          </a:xfrm>
        </p:spPr>
        <p:txBody>
          <a:bodyPr>
            <a:normAutofit/>
          </a:bodyPr>
          <a:lstStyle/>
          <a:p>
            <a:r>
              <a:rPr lang="en-US"/>
              <a:t>The appeals process is an opportunity to approach the funding source and ask for a review of the initial decision.</a:t>
            </a:r>
          </a:p>
          <a:p>
            <a:r>
              <a:rPr lang="en-US"/>
              <a:t>All public or governmental agencies have an appeals process. </a:t>
            </a:r>
          </a:p>
          <a:p>
            <a:r>
              <a:rPr lang="en-US"/>
              <a:t>You have a right to request an appeal and to have your request or claim reviewed.</a:t>
            </a:r>
          </a:p>
        </p:txBody>
      </p:sp>
      <p:sp>
        <p:nvSpPr>
          <p:cNvPr id="4" name="Slide Number Placeholder 3">
            <a:extLst>
              <a:ext uri="{FF2B5EF4-FFF2-40B4-BE49-F238E27FC236}">
                <a16:creationId xmlns:a16="http://schemas.microsoft.com/office/drawing/2014/main" id="{B423782E-D38D-0415-0B32-DCBEE2EDB1D7}"/>
              </a:ext>
            </a:extLst>
          </p:cNvPr>
          <p:cNvSpPr>
            <a:spLocks noGrp="1"/>
          </p:cNvSpPr>
          <p:nvPr>
            <p:ph type="sldNum" sz="quarter" idx="10"/>
          </p:nvPr>
        </p:nvSpPr>
        <p:spPr>
          <a:xfrm>
            <a:off x="8610600" y="6356350"/>
            <a:ext cx="2743200" cy="365125"/>
          </a:xfrm>
        </p:spPr>
        <p:txBody>
          <a:bodyPr/>
          <a:lstStyle/>
          <a:p>
            <a:fld id="{B183EB55-6F8A-E54A-90C0-1FAD11D97FCD}" type="slidenum">
              <a:rPr lang="en-US" smtClean="0"/>
              <a:pPr/>
              <a:t>29</a:t>
            </a:fld>
            <a:endParaRPr lang="en-US"/>
          </a:p>
        </p:txBody>
      </p:sp>
    </p:spTree>
    <p:extLst>
      <p:ext uri="{BB962C8B-B14F-4D97-AF65-F5344CB8AC3E}">
        <p14:creationId xmlns:p14="http://schemas.microsoft.com/office/powerpoint/2010/main" val="2865799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1BD85-83D2-5AA9-B331-D64FCF374DFC}"/>
              </a:ext>
            </a:extLst>
          </p:cNvPr>
          <p:cNvSpPr>
            <a:spLocks noGrp="1"/>
          </p:cNvSpPr>
          <p:nvPr>
            <p:ph type="title"/>
          </p:nvPr>
        </p:nvSpPr>
        <p:spPr>
          <a:xfrm>
            <a:off x="838200" y="582771"/>
            <a:ext cx="10515600" cy="1325563"/>
          </a:xfrm>
        </p:spPr>
        <p:txBody>
          <a:bodyPr/>
          <a:lstStyle/>
          <a:p>
            <a:r>
              <a:rPr lang="en-US" dirty="0"/>
              <a:t>Webinar Evaluation</a:t>
            </a:r>
          </a:p>
        </p:txBody>
      </p:sp>
      <p:sp>
        <p:nvSpPr>
          <p:cNvPr id="3" name="Content Placeholder 2">
            <a:extLst>
              <a:ext uri="{FF2B5EF4-FFF2-40B4-BE49-F238E27FC236}">
                <a16:creationId xmlns:a16="http://schemas.microsoft.com/office/drawing/2014/main" id="{DFF000E9-C7C8-E956-CEFD-B253D96234FB}"/>
              </a:ext>
            </a:extLst>
          </p:cNvPr>
          <p:cNvSpPr>
            <a:spLocks noGrp="1"/>
          </p:cNvSpPr>
          <p:nvPr>
            <p:ph idx="1"/>
          </p:nvPr>
        </p:nvSpPr>
        <p:spPr>
          <a:xfrm>
            <a:off x="838200" y="1965725"/>
            <a:ext cx="10515600" cy="4211237"/>
          </a:xfrm>
        </p:spPr>
        <p:txBody>
          <a:bodyPr/>
          <a:lstStyle/>
          <a:p>
            <a:r>
              <a:rPr lang="en-US" dirty="0"/>
              <a:t>You will receive a short evaluation survey for this webinar.   It will be posted as a link to the chat just prior to the end of this webinar. When you receive it, please take a moment to respond.</a:t>
            </a:r>
          </a:p>
        </p:txBody>
      </p:sp>
    </p:spTree>
    <p:extLst>
      <p:ext uri="{BB962C8B-B14F-4D97-AF65-F5344CB8AC3E}">
        <p14:creationId xmlns:p14="http://schemas.microsoft.com/office/powerpoint/2010/main" val="3040857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672A1-76BD-2A1D-7DBC-F592F459E4C2}"/>
              </a:ext>
            </a:extLst>
          </p:cNvPr>
          <p:cNvSpPr>
            <a:spLocks noGrp="1"/>
          </p:cNvSpPr>
          <p:nvPr>
            <p:ph type="title"/>
          </p:nvPr>
        </p:nvSpPr>
        <p:spPr/>
        <p:txBody>
          <a:bodyPr/>
          <a:lstStyle/>
          <a:p>
            <a:r>
              <a:rPr lang="en-US"/>
              <a:t>Discussion 2</a:t>
            </a:r>
          </a:p>
        </p:txBody>
      </p:sp>
      <p:sp>
        <p:nvSpPr>
          <p:cNvPr id="3" name="Content Placeholder 2">
            <a:extLst>
              <a:ext uri="{FF2B5EF4-FFF2-40B4-BE49-F238E27FC236}">
                <a16:creationId xmlns:a16="http://schemas.microsoft.com/office/drawing/2014/main" id="{62F4D606-C4C4-581A-389D-2E1F132AFF1B}"/>
              </a:ext>
            </a:extLst>
          </p:cNvPr>
          <p:cNvSpPr>
            <a:spLocks noGrp="1"/>
          </p:cNvSpPr>
          <p:nvPr>
            <p:ph idx="1"/>
          </p:nvPr>
        </p:nvSpPr>
        <p:spPr/>
        <p:txBody>
          <a:bodyPr/>
          <a:lstStyle/>
          <a:p>
            <a:r>
              <a:rPr lang="en-US"/>
              <a:t>What questions do you have about this process at this point?</a:t>
            </a:r>
          </a:p>
        </p:txBody>
      </p:sp>
      <p:sp>
        <p:nvSpPr>
          <p:cNvPr id="4" name="Slide Number Placeholder 3">
            <a:extLst>
              <a:ext uri="{FF2B5EF4-FFF2-40B4-BE49-F238E27FC236}">
                <a16:creationId xmlns:a16="http://schemas.microsoft.com/office/drawing/2014/main" id="{DCE99779-4F99-C05B-85C7-CF30CD7DF045}"/>
              </a:ext>
            </a:extLst>
          </p:cNvPr>
          <p:cNvSpPr>
            <a:spLocks noGrp="1"/>
          </p:cNvSpPr>
          <p:nvPr>
            <p:ph type="sldNum" sz="quarter" idx="10"/>
          </p:nvPr>
        </p:nvSpPr>
        <p:spPr/>
        <p:txBody>
          <a:bodyPr/>
          <a:lstStyle/>
          <a:p>
            <a:fld id="{B183EB55-6F8A-E54A-90C0-1FAD11D97FCD}" type="slidenum">
              <a:rPr lang="en-US" smtClean="0"/>
              <a:t>30</a:t>
            </a:fld>
            <a:endParaRPr lang="en-US"/>
          </a:p>
        </p:txBody>
      </p:sp>
    </p:spTree>
    <p:extLst>
      <p:ext uri="{BB962C8B-B14F-4D97-AF65-F5344CB8AC3E}">
        <p14:creationId xmlns:p14="http://schemas.microsoft.com/office/powerpoint/2010/main" val="21654040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99EAC-DD58-3D9F-FE88-C4B0A5718E2A}"/>
              </a:ext>
            </a:extLst>
          </p:cNvPr>
          <p:cNvSpPr>
            <a:spLocks noGrp="1"/>
          </p:cNvSpPr>
          <p:nvPr>
            <p:ph type="title"/>
          </p:nvPr>
        </p:nvSpPr>
        <p:spPr/>
        <p:txBody>
          <a:bodyPr/>
          <a:lstStyle/>
          <a:p>
            <a:r>
              <a:rPr lang="en-US" dirty="0"/>
              <a:t>Operational Procedures</a:t>
            </a:r>
          </a:p>
        </p:txBody>
      </p:sp>
      <p:sp>
        <p:nvSpPr>
          <p:cNvPr id="3" name="Content Placeholder 2">
            <a:extLst>
              <a:ext uri="{FF2B5EF4-FFF2-40B4-BE49-F238E27FC236}">
                <a16:creationId xmlns:a16="http://schemas.microsoft.com/office/drawing/2014/main" id="{D90DA593-991B-DE28-678E-21B93B0ABE1C}"/>
              </a:ext>
            </a:extLst>
          </p:cNvPr>
          <p:cNvSpPr>
            <a:spLocks noGrp="1"/>
          </p:cNvSpPr>
          <p:nvPr>
            <p:ph idx="1"/>
          </p:nvPr>
        </p:nvSpPr>
        <p:spPr/>
        <p:txBody>
          <a:bodyPr/>
          <a:lstStyle/>
          <a:p>
            <a:r>
              <a:rPr lang="en-US" dirty="0"/>
              <a:t>The Quality Indicators for AT (QIAT) recommend having clearly defined procedures developed and used by everyone involved in the assessment process.</a:t>
            </a:r>
          </a:p>
          <a:p>
            <a:r>
              <a:rPr lang="en-US" dirty="0" err="1"/>
              <a:t>qiat.org</a:t>
            </a:r>
            <a:endParaRPr lang="en-US" dirty="0"/>
          </a:p>
        </p:txBody>
      </p:sp>
    </p:spTree>
    <p:extLst>
      <p:ext uri="{BB962C8B-B14F-4D97-AF65-F5344CB8AC3E}">
        <p14:creationId xmlns:p14="http://schemas.microsoft.com/office/powerpoint/2010/main" val="40843303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00A4AD-F45A-E0EC-761E-1216BDCC3FC2}"/>
              </a:ext>
            </a:extLst>
          </p:cNvPr>
          <p:cNvSpPr>
            <a:spLocks noGrp="1"/>
          </p:cNvSpPr>
          <p:nvPr>
            <p:ph type="title"/>
          </p:nvPr>
        </p:nvSpPr>
        <p:spPr/>
        <p:txBody>
          <a:bodyPr/>
          <a:lstStyle/>
          <a:p>
            <a:r>
              <a:rPr lang="en-US" dirty="0"/>
              <a:t>10 Things Dr. Gretchen Cole-Lade Learned About Writing Grants</a:t>
            </a:r>
          </a:p>
        </p:txBody>
      </p:sp>
      <p:sp>
        <p:nvSpPr>
          <p:cNvPr id="3" name="Slide Number Placeholder 2">
            <a:extLst>
              <a:ext uri="{FF2B5EF4-FFF2-40B4-BE49-F238E27FC236}">
                <a16:creationId xmlns:a16="http://schemas.microsoft.com/office/drawing/2014/main" id="{10514F5A-2258-227D-23E3-DD8CAE5C490E}"/>
              </a:ext>
            </a:extLst>
          </p:cNvPr>
          <p:cNvSpPr>
            <a:spLocks noGrp="1"/>
          </p:cNvSpPr>
          <p:nvPr>
            <p:ph type="sldNum" sz="quarter" idx="10"/>
          </p:nvPr>
        </p:nvSpPr>
        <p:spPr/>
        <p:txBody>
          <a:bodyPr/>
          <a:lstStyle/>
          <a:p>
            <a:fld id="{B183EB55-6F8A-E54A-90C0-1FAD11D97FCD}" type="slidenum">
              <a:rPr lang="en-US" smtClean="0"/>
              <a:t>32</a:t>
            </a:fld>
            <a:endParaRPr lang="en-US"/>
          </a:p>
        </p:txBody>
      </p:sp>
    </p:spTree>
    <p:extLst>
      <p:ext uri="{BB962C8B-B14F-4D97-AF65-F5344CB8AC3E}">
        <p14:creationId xmlns:p14="http://schemas.microsoft.com/office/powerpoint/2010/main" val="2867999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1231862"/>
            <a:ext cx="10515600" cy="746871"/>
          </a:xfrm>
        </p:spPr>
        <p:txBody>
          <a:bodyPr vert="horz" wrap="square" lIns="0" tIns="81280" rIns="0" bIns="0" rtlCol="0">
            <a:spAutoFit/>
          </a:bodyPr>
          <a:lstStyle/>
          <a:p>
            <a:r>
              <a:rPr lang="en-US"/>
              <a:t>Top 10</a:t>
            </a:r>
          </a:p>
        </p:txBody>
      </p:sp>
      <p:sp>
        <p:nvSpPr>
          <p:cNvPr id="20" name="Content Placeholder 19">
            <a:extLst>
              <a:ext uri="{FF2B5EF4-FFF2-40B4-BE49-F238E27FC236}">
                <a16:creationId xmlns:a16="http://schemas.microsoft.com/office/drawing/2014/main" id="{1DFF73A8-7A9B-F114-AE85-2822618AA0C6}"/>
              </a:ext>
            </a:extLst>
          </p:cNvPr>
          <p:cNvSpPr>
            <a:spLocks noGrp="1"/>
          </p:cNvSpPr>
          <p:nvPr>
            <p:ph sz="half" idx="1"/>
          </p:nvPr>
        </p:nvSpPr>
        <p:spPr>
          <a:xfrm>
            <a:off x="838199" y="2292061"/>
            <a:ext cx="6357079" cy="3393123"/>
          </a:xfrm>
        </p:spPr>
        <p:txBody>
          <a:bodyPr>
            <a:normAutofit/>
          </a:bodyPr>
          <a:lstStyle/>
          <a:p>
            <a:pPr marL="742950" indent="-742950">
              <a:buFont typeface="+mj-lt"/>
              <a:buAutoNum type="arabicPeriod"/>
            </a:pPr>
            <a:r>
              <a:rPr lang="en-US" dirty="0"/>
              <a:t>Know your grantor</a:t>
            </a:r>
          </a:p>
          <a:p>
            <a:pPr marL="742950" indent="-742950">
              <a:buFont typeface="+mj-lt"/>
              <a:buAutoNum type="arabicPeriod"/>
            </a:pPr>
            <a:r>
              <a:rPr lang="en-US" dirty="0"/>
              <a:t>Pick your project well</a:t>
            </a:r>
          </a:p>
          <a:p>
            <a:pPr marL="742950" indent="-742950">
              <a:buFont typeface="+mj-lt"/>
              <a:buAutoNum type="arabicPeriod"/>
            </a:pPr>
            <a:r>
              <a:rPr lang="en-US" dirty="0"/>
              <a:t>Know what AT device(s) you need</a:t>
            </a:r>
          </a:p>
          <a:p>
            <a:pPr marL="742950" indent="-742950">
              <a:buFont typeface="+mj-lt"/>
              <a:buAutoNum type="arabicPeriod"/>
            </a:pPr>
            <a:r>
              <a:rPr lang="en-US" dirty="0"/>
              <a:t>Collaborate</a:t>
            </a:r>
          </a:p>
          <a:p>
            <a:pPr marL="742950" indent="-742950">
              <a:buFont typeface="+mj-lt"/>
              <a:buAutoNum type="arabicPeriod"/>
            </a:pPr>
            <a:r>
              <a:rPr lang="en-US" dirty="0"/>
              <a:t>Consumable vs non-consumable</a:t>
            </a:r>
          </a:p>
        </p:txBody>
      </p:sp>
      <p:sp>
        <p:nvSpPr>
          <p:cNvPr id="26" name="Content Placeholder 25">
            <a:extLst>
              <a:ext uri="{FF2B5EF4-FFF2-40B4-BE49-F238E27FC236}">
                <a16:creationId xmlns:a16="http://schemas.microsoft.com/office/drawing/2014/main" id="{E7DDF01C-FE9F-420B-8E73-5A46BBF24B5D}"/>
              </a:ext>
            </a:extLst>
          </p:cNvPr>
          <p:cNvSpPr>
            <a:spLocks noGrp="1"/>
          </p:cNvSpPr>
          <p:nvPr>
            <p:ph sz="half" idx="2"/>
          </p:nvPr>
        </p:nvSpPr>
        <p:spPr>
          <a:xfrm>
            <a:off x="7360171" y="2292060"/>
            <a:ext cx="4550764" cy="3393123"/>
          </a:xfrm>
        </p:spPr>
        <p:txBody>
          <a:bodyPr>
            <a:normAutofit/>
          </a:bodyPr>
          <a:lstStyle/>
          <a:p>
            <a:pPr marL="742950" indent="-742950">
              <a:buFont typeface="+mj-lt"/>
              <a:buAutoNum type="arabicPeriod" startAt="6"/>
            </a:pPr>
            <a:r>
              <a:rPr lang="en-US" dirty="0"/>
              <a:t>Think big; ask big</a:t>
            </a:r>
          </a:p>
          <a:p>
            <a:pPr marL="742950" indent="-742950">
              <a:buFont typeface="+mj-lt"/>
              <a:buAutoNum type="arabicPeriod" startAt="6"/>
            </a:pPr>
            <a:r>
              <a:rPr lang="en-US" dirty="0"/>
              <a:t>Think small; ask small</a:t>
            </a:r>
          </a:p>
          <a:p>
            <a:pPr marL="742950" indent="-742950">
              <a:buFont typeface="+mj-lt"/>
              <a:buAutoNum type="arabicPeriod" startAt="6"/>
            </a:pPr>
            <a:r>
              <a:rPr lang="en-US" dirty="0"/>
              <a:t>School foundations</a:t>
            </a:r>
          </a:p>
          <a:p>
            <a:pPr marL="742950" indent="-742950">
              <a:buFont typeface="+mj-lt"/>
              <a:buAutoNum type="arabicPeriod" startAt="6"/>
            </a:pPr>
            <a:r>
              <a:rPr lang="en-US" dirty="0"/>
              <a:t>Follow the directions</a:t>
            </a:r>
          </a:p>
          <a:p>
            <a:pPr marL="742950" indent="-742950">
              <a:buFont typeface="+mj-lt"/>
              <a:buAutoNum type="arabicPeriod" startAt="6"/>
            </a:pPr>
            <a:r>
              <a:rPr lang="en-US" dirty="0"/>
              <a:t>Thank you!</a:t>
            </a:r>
          </a:p>
          <a:p>
            <a:pPr marL="742950" indent="-742950">
              <a:buFont typeface="+mj-lt"/>
              <a:buAutoNum type="arabicPeriod" startAt="6"/>
            </a:pPr>
            <a:endParaRPr lang="en-US" dirty="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2700" rIns="0" bIns="0" rtlCol="0">
            <a:spAutoFit/>
          </a:bodyPr>
          <a:lstStyle/>
          <a:p>
            <a:r>
              <a:rPr lang="en-US"/>
              <a:t>1. Know Your Grantor</a:t>
            </a:r>
          </a:p>
        </p:txBody>
      </p:sp>
      <p:sp>
        <p:nvSpPr>
          <p:cNvPr id="4" name="Content Placeholder 3">
            <a:extLst>
              <a:ext uri="{FF2B5EF4-FFF2-40B4-BE49-F238E27FC236}">
                <a16:creationId xmlns:a16="http://schemas.microsoft.com/office/drawing/2014/main" id="{92C8CA92-1D7C-6E5B-E8E4-5E0B94634D2A}"/>
              </a:ext>
            </a:extLst>
          </p:cNvPr>
          <p:cNvSpPr>
            <a:spLocks noGrp="1"/>
          </p:cNvSpPr>
          <p:nvPr>
            <p:ph idx="1"/>
          </p:nvPr>
        </p:nvSpPr>
        <p:spPr>
          <a:xfrm>
            <a:off x="838200" y="1965725"/>
            <a:ext cx="10515600" cy="4211237"/>
          </a:xfrm>
        </p:spPr>
        <p:txBody>
          <a:bodyPr/>
          <a:lstStyle/>
          <a:p>
            <a:r>
              <a:rPr lang="en-US" dirty="0"/>
              <a:t>Research who their targeted grantees are and what they have funded in the past.</a:t>
            </a:r>
          </a:p>
          <a:p>
            <a:r>
              <a:rPr lang="en-US" dirty="0"/>
              <a:t>Schools may not want to pay to join a “Grant” website.</a:t>
            </a:r>
          </a:p>
          <a:p>
            <a:r>
              <a:rPr lang="en-US" dirty="0"/>
              <a:t>Nonprofit organizations may.</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606426"/>
            <a:ext cx="10515600" cy="1325563"/>
          </a:xfrm>
        </p:spPr>
        <p:txBody>
          <a:bodyPr vert="horz" wrap="square" lIns="0" tIns="12065" rIns="0" bIns="0" rtlCol="0">
            <a:spAutoFit/>
          </a:bodyPr>
          <a:lstStyle/>
          <a:p>
            <a:r>
              <a:rPr lang="en-US"/>
              <a:t>2. Pick Your Project Well</a:t>
            </a:r>
            <a:endParaRPr lang="en-US" dirty="0"/>
          </a:p>
        </p:txBody>
      </p:sp>
      <p:sp>
        <p:nvSpPr>
          <p:cNvPr id="3" name="Text Placeholder 2">
            <a:extLst>
              <a:ext uri="{FF2B5EF4-FFF2-40B4-BE49-F238E27FC236}">
                <a16:creationId xmlns:a16="http://schemas.microsoft.com/office/drawing/2014/main" id="{A78A9239-B3DB-B10F-1A71-6CC05D16C542}"/>
              </a:ext>
            </a:extLst>
          </p:cNvPr>
          <p:cNvSpPr>
            <a:spLocks noGrp="1"/>
          </p:cNvSpPr>
          <p:nvPr>
            <p:ph type="body" idx="1"/>
          </p:nvPr>
        </p:nvSpPr>
        <p:spPr>
          <a:xfrm>
            <a:off x="839788" y="1681163"/>
            <a:ext cx="5157787" cy="823912"/>
          </a:xfrm>
        </p:spPr>
        <p:txBody>
          <a:bodyPr>
            <a:normAutofit/>
          </a:bodyPr>
          <a:lstStyle/>
          <a:p>
            <a:r>
              <a:rPr lang="en-US" sz="3200" b="0"/>
              <a:t>What gets funded? </a:t>
            </a:r>
            <a:endParaRPr lang="en-US" sz="3200" b="0" dirty="0"/>
          </a:p>
        </p:txBody>
      </p:sp>
      <p:sp>
        <p:nvSpPr>
          <p:cNvPr id="6" name="Content Placeholder 5">
            <a:extLst>
              <a:ext uri="{FF2B5EF4-FFF2-40B4-BE49-F238E27FC236}">
                <a16:creationId xmlns:a16="http://schemas.microsoft.com/office/drawing/2014/main" id="{EC177A48-3201-79D2-B200-41563250B4A1}"/>
              </a:ext>
            </a:extLst>
          </p:cNvPr>
          <p:cNvSpPr>
            <a:spLocks noGrp="1"/>
          </p:cNvSpPr>
          <p:nvPr>
            <p:ph sz="half" idx="2"/>
          </p:nvPr>
        </p:nvSpPr>
        <p:spPr>
          <a:xfrm>
            <a:off x="839788" y="2505075"/>
            <a:ext cx="5157787" cy="3684588"/>
          </a:xfrm>
        </p:spPr>
        <p:txBody>
          <a:bodyPr>
            <a:normAutofit/>
          </a:bodyPr>
          <a:lstStyle/>
          <a:p>
            <a:r>
              <a:rPr lang="en-US" dirty="0"/>
              <a:t>Literacy</a:t>
            </a:r>
          </a:p>
          <a:p>
            <a:r>
              <a:rPr lang="en-US" dirty="0"/>
              <a:t>Early Intervention</a:t>
            </a:r>
          </a:p>
          <a:p>
            <a:r>
              <a:rPr lang="en-US" dirty="0"/>
              <a:t>Inclusion</a:t>
            </a:r>
          </a:p>
          <a:p>
            <a:r>
              <a:rPr lang="en-US" dirty="0"/>
              <a:t>Service Learning Projects</a:t>
            </a:r>
          </a:p>
          <a:p>
            <a:pPr lvl="1"/>
            <a:endParaRPr lang="en-US" dirty="0"/>
          </a:p>
          <a:p>
            <a:pPr lvl="1"/>
            <a:endParaRPr lang="en-US" dirty="0"/>
          </a:p>
        </p:txBody>
      </p:sp>
      <p:sp>
        <p:nvSpPr>
          <p:cNvPr id="4" name="Text Placeholder 3">
            <a:extLst>
              <a:ext uri="{FF2B5EF4-FFF2-40B4-BE49-F238E27FC236}">
                <a16:creationId xmlns:a16="http://schemas.microsoft.com/office/drawing/2014/main" id="{9340AC65-34ED-4530-98EB-8EAF21C7151C}"/>
              </a:ext>
            </a:extLst>
          </p:cNvPr>
          <p:cNvSpPr>
            <a:spLocks noGrp="1"/>
          </p:cNvSpPr>
          <p:nvPr>
            <p:ph type="body" sz="quarter" idx="3"/>
          </p:nvPr>
        </p:nvSpPr>
        <p:spPr>
          <a:xfrm>
            <a:off x="6172200" y="1681163"/>
            <a:ext cx="5183188" cy="823912"/>
          </a:xfrm>
        </p:spPr>
        <p:txBody>
          <a:bodyPr>
            <a:normAutofit/>
          </a:bodyPr>
          <a:lstStyle/>
          <a:p>
            <a:r>
              <a:rPr lang="en-US" sz="3200" b="0"/>
              <a:t>Pick a Catchy Name</a:t>
            </a:r>
            <a:endParaRPr lang="en-US" sz="3200" b="0" dirty="0"/>
          </a:p>
        </p:txBody>
      </p:sp>
      <p:sp>
        <p:nvSpPr>
          <p:cNvPr id="5" name="Content Placeholder 4">
            <a:extLst>
              <a:ext uri="{FF2B5EF4-FFF2-40B4-BE49-F238E27FC236}">
                <a16:creationId xmlns:a16="http://schemas.microsoft.com/office/drawing/2014/main" id="{EC098FBD-E0A9-9740-E7B5-DB75CD63E7A0}"/>
              </a:ext>
            </a:extLst>
          </p:cNvPr>
          <p:cNvSpPr>
            <a:spLocks noGrp="1"/>
          </p:cNvSpPr>
          <p:nvPr>
            <p:ph sz="quarter" idx="4"/>
          </p:nvPr>
        </p:nvSpPr>
        <p:spPr>
          <a:xfrm>
            <a:off x="6172200" y="2505075"/>
            <a:ext cx="5183188" cy="3684588"/>
          </a:xfrm>
        </p:spPr>
        <p:txBody>
          <a:bodyPr>
            <a:normAutofit/>
          </a:bodyPr>
          <a:lstStyle/>
          <a:p>
            <a:r>
              <a:rPr lang="en-US" dirty="0"/>
              <a:t>Valentine’s for Vets</a:t>
            </a:r>
          </a:p>
          <a:p>
            <a:pPr lvl="1"/>
            <a:r>
              <a:rPr lang="en-US" dirty="0"/>
              <a:t>Requested accessible art supplies with the intent to create Valentine’s for Vets (and other projects)</a:t>
            </a:r>
          </a:p>
          <a:p>
            <a:pPr lvl="1"/>
            <a:endParaRPr lang="en-US" dirty="0"/>
          </a:p>
        </p:txBody>
      </p:sp>
    </p:spTree>
    <p:extLst>
      <p:ext uri="{BB962C8B-B14F-4D97-AF65-F5344CB8AC3E}">
        <p14:creationId xmlns:p14="http://schemas.microsoft.com/office/powerpoint/2010/main" val="33337893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2700" rIns="0" bIns="0" rtlCol="0">
            <a:spAutoFit/>
          </a:bodyPr>
          <a:lstStyle/>
          <a:p>
            <a:r>
              <a:rPr lang="en-US"/>
              <a:t>3. Know What AT Device You Need</a:t>
            </a:r>
          </a:p>
        </p:txBody>
      </p:sp>
      <p:sp>
        <p:nvSpPr>
          <p:cNvPr id="4" name="Content Placeholder 3">
            <a:extLst>
              <a:ext uri="{FF2B5EF4-FFF2-40B4-BE49-F238E27FC236}">
                <a16:creationId xmlns:a16="http://schemas.microsoft.com/office/drawing/2014/main" id="{F65C0CB8-99BC-6709-7726-06558E0BF66E}"/>
              </a:ext>
            </a:extLst>
          </p:cNvPr>
          <p:cNvSpPr>
            <a:spLocks noGrp="1"/>
          </p:cNvSpPr>
          <p:nvPr>
            <p:ph idx="1"/>
          </p:nvPr>
        </p:nvSpPr>
        <p:spPr>
          <a:xfrm>
            <a:off x="838200" y="1965725"/>
            <a:ext cx="10515600" cy="4211237"/>
          </a:xfrm>
        </p:spPr>
        <p:txBody>
          <a:bodyPr>
            <a:normAutofit/>
          </a:bodyPr>
          <a:lstStyle/>
          <a:p>
            <a:r>
              <a:rPr lang="en-US" dirty="0"/>
              <a:t>Research online</a:t>
            </a:r>
          </a:p>
          <a:p>
            <a:r>
              <a:rPr lang="en-US" dirty="0"/>
              <a:t>Participate in professional development (Ex. </a:t>
            </a:r>
            <a:r>
              <a:rPr lang="en-US" dirty="0" err="1"/>
              <a:t>ATiA</a:t>
            </a:r>
            <a:r>
              <a:rPr lang="en-US" dirty="0"/>
              <a:t> AT Demo Days)</a:t>
            </a:r>
          </a:p>
          <a:p>
            <a:r>
              <a:rPr lang="en-US" dirty="0"/>
              <a:t>Participate in demonstrations of AT</a:t>
            </a:r>
          </a:p>
          <a:p>
            <a:r>
              <a:rPr lang="en-US" dirty="0"/>
              <a:t>Trial AT</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2700" rIns="0" bIns="0" rtlCol="0">
            <a:spAutoFit/>
          </a:bodyPr>
          <a:lstStyle/>
          <a:p>
            <a:r>
              <a:rPr lang="en-US"/>
              <a:t>4. Collaborate</a:t>
            </a:r>
          </a:p>
        </p:txBody>
      </p:sp>
      <p:sp>
        <p:nvSpPr>
          <p:cNvPr id="4" name="Content Placeholder 3">
            <a:extLst>
              <a:ext uri="{FF2B5EF4-FFF2-40B4-BE49-F238E27FC236}">
                <a16:creationId xmlns:a16="http://schemas.microsoft.com/office/drawing/2014/main" id="{1C957446-2030-768D-C0CD-322EF4F57837}"/>
              </a:ext>
            </a:extLst>
          </p:cNvPr>
          <p:cNvSpPr>
            <a:spLocks noGrp="1"/>
          </p:cNvSpPr>
          <p:nvPr>
            <p:ph idx="1"/>
          </p:nvPr>
        </p:nvSpPr>
        <p:spPr>
          <a:xfrm>
            <a:off x="838200" y="1965725"/>
            <a:ext cx="10515600" cy="4211237"/>
          </a:xfrm>
        </p:spPr>
        <p:txBody>
          <a:bodyPr>
            <a:normAutofit/>
          </a:bodyPr>
          <a:lstStyle/>
          <a:p>
            <a:r>
              <a:rPr lang="en-US" dirty="0"/>
              <a:t>Questions to ask yourself:</a:t>
            </a:r>
          </a:p>
          <a:p>
            <a:pPr lvl="1"/>
            <a:r>
              <a:rPr lang="en-US" dirty="0"/>
              <a:t>Who will the grant impact?</a:t>
            </a:r>
          </a:p>
          <a:p>
            <a:pPr lvl="1"/>
            <a:r>
              <a:rPr lang="en-US" dirty="0"/>
              <a:t>With whom can I collaborate? </a:t>
            </a:r>
          </a:p>
          <a:p>
            <a:pPr lvl="2"/>
            <a:r>
              <a:rPr lang="en-US" dirty="0"/>
              <a:t>Other content area teachers, school or public librarians, Special Education (SPED) teachers, other schools in and out of your district</a:t>
            </a:r>
          </a:p>
          <a:p>
            <a:r>
              <a:rPr lang="en-US" dirty="0"/>
              <a:t>Make sure that everyone you know (and everyone who knows them) know that you are ALWAYS looking for funding for your program….</a:t>
            </a:r>
          </a:p>
          <a:p>
            <a:endParaRPr lang="en-US" dirty="0"/>
          </a:p>
        </p:txBody>
      </p:sp>
    </p:spTree>
    <p:extLst>
      <p:ext uri="{BB962C8B-B14F-4D97-AF65-F5344CB8AC3E}">
        <p14:creationId xmlns:p14="http://schemas.microsoft.com/office/powerpoint/2010/main" val="23954463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2700" rIns="0" bIns="0" rtlCol="0">
            <a:spAutoFit/>
          </a:bodyPr>
          <a:lstStyle/>
          <a:p>
            <a:r>
              <a:rPr lang="en-US"/>
              <a:t>5. Consumable Vs. </a:t>
            </a:r>
            <a:r>
              <a:rPr lang="en-US" err="1"/>
              <a:t>Nonconsumable</a:t>
            </a:r>
            <a:endParaRPr lang="en-US"/>
          </a:p>
        </p:txBody>
      </p:sp>
      <p:sp>
        <p:nvSpPr>
          <p:cNvPr id="5" name="Content Placeholder 4">
            <a:extLst>
              <a:ext uri="{FF2B5EF4-FFF2-40B4-BE49-F238E27FC236}">
                <a16:creationId xmlns:a16="http://schemas.microsoft.com/office/drawing/2014/main" id="{CBBF17F4-E8C9-E85C-70AF-45DA634E374D}"/>
              </a:ext>
            </a:extLst>
          </p:cNvPr>
          <p:cNvSpPr>
            <a:spLocks noGrp="1"/>
          </p:cNvSpPr>
          <p:nvPr>
            <p:ph idx="1"/>
          </p:nvPr>
        </p:nvSpPr>
        <p:spPr>
          <a:xfrm>
            <a:off x="838200" y="1965725"/>
            <a:ext cx="10515600" cy="4211237"/>
          </a:xfrm>
        </p:spPr>
        <p:txBody>
          <a:bodyPr vert="horz" lIns="91440" tIns="45720" rIns="91440" bIns="45720" rtlCol="0" anchor="t">
            <a:normAutofit/>
          </a:bodyPr>
          <a:lstStyle/>
          <a:p>
            <a:r>
              <a:rPr lang="en-US" dirty="0"/>
              <a:t>Consumables may be necessary; however, consider the need to reapply for funds on a more regular basis.</a:t>
            </a:r>
          </a:p>
          <a:p>
            <a:r>
              <a:rPr lang="en-US" dirty="0" err="1"/>
              <a:t>Nonconsumable</a:t>
            </a:r>
            <a:r>
              <a:rPr lang="en-US" dirty="0"/>
              <a:t> items are reusable and can provide benefit for longer / for more children.</a:t>
            </a:r>
          </a:p>
          <a:p>
            <a:r>
              <a:rPr lang="en-US" dirty="0"/>
              <a:t>Some funding sources may not fund consumable items.</a:t>
            </a:r>
          </a:p>
          <a:p>
            <a:r>
              <a:rPr lang="en-US" dirty="0"/>
              <a:t>Option: GoFundMe</a:t>
            </a:r>
          </a:p>
          <a:p>
            <a:r>
              <a:rPr lang="en-US" dirty="0">
                <a:hlinkClick r:id="rId2"/>
              </a:rPr>
              <a:t>https://www.gofundme.com</a:t>
            </a:r>
            <a:endParaRPr lang="en-US" dirty="0"/>
          </a:p>
        </p:txBody>
      </p:sp>
    </p:spTree>
    <p:extLst>
      <p:ext uri="{BB962C8B-B14F-4D97-AF65-F5344CB8AC3E}">
        <p14:creationId xmlns:p14="http://schemas.microsoft.com/office/powerpoint/2010/main" val="28684483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06045" rIns="0" bIns="0" rtlCol="0">
            <a:spAutoFit/>
          </a:bodyPr>
          <a:lstStyle/>
          <a:p>
            <a:r>
              <a:rPr lang="en-US"/>
              <a:t>6. Think Big; Ask Big</a:t>
            </a:r>
          </a:p>
        </p:txBody>
      </p:sp>
      <p:sp>
        <p:nvSpPr>
          <p:cNvPr id="5" name="Content Placeholder 4">
            <a:extLst>
              <a:ext uri="{FF2B5EF4-FFF2-40B4-BE49-F238E27FC236}">
                <a16:creationId xmlns:a16="http://schemas.microsoft.com/office/drawing/2014/main" id="{4F5ADBE1-E44F-D815-514C-A4800B1B47BF}"/>
              </a:ext>
            </a:extLst>
          </p:cNvPr>
          <p:cNvSpPr>
            <a:spLocks noGrp="1"/>
          </p:cNvSpPr>
          <p:nvPr>
            <p:ph idx="1"/>
          </p:nvPr>
        </p:nvSpPr>
        <p:spPr>
          <a:xfrm>
            <a:off x="838200" y="1965725"/>
            <a:ext cx="10515600" cy="4211237"/>
          </a:xfrm>
        </p:spPr>
        <p:txBody>
          <a:bodyPr vert="horz" lIns="91440" tIns="45720" rIns="91440" bIns="45720" rtlCol="0" anchor="t">
            <a:normAutofit/>
          </a:bodyPr>
          <a:lstStyle/>
          <a:p>
            <a:r>
              <a:rPr lang="en-US"/>
              <a:t>Consider asking for large amounts of AT to use on-site and assist with decision-making</a:t>
            </a:r>
          </a:p>
          <a:p>
            <a:r>
              <a:rPr lang="en-US"/>
              <a:t>Option: Christopher and Dana Reeve Foundation</a:t>
            </a:r>
          </a:p>
          <a:p>
            <a:r>
              <a:rPr lang="en-US">
                <a:hlinkClick r:id="rId3"/>
              </a:rPr>
              <a:t>https://www.christopherreeve.org</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2F6AD-FBC0-3C3C-BD59-59816D59F8CC}"/>
              </a:ext>
            </a:extLst>
          </p:cNvPr>
          <p:cNvSpPr>
            <a:spLocks noGrp="1"/>
          </p:cNvSpPr>
          <p:nvPr>
            <p:ph type="ctrTitle"/>
          </p:nvPr>
        </p:nvSpPr>
        <p:spPr>
          <a:xfrm>
            <a:off x="906089" y="1371947"/>
            <a:ext cx="5261031" cy="2387600"/>
          </a:xfrm>
        </p:spPr>
        <p:txBody>
          <a:bodyPr anchor="b">
            <a:normAutofit/>
          </a:bodyPr>
          <a:lstStyle/>
          <a:p>
            <a:r>
              <a:rPr lang="en-US" sz="4800"/>
              <a:t>Allyson Robinson, M.A. CCC-SLP</a:t>
            </a:r>
          </a:p>
        </p:txBody>
      </p:sp>
      <p:sp>
        <p:nvSpPr>
          <p:cNvPr id="11" name="Subtitle 2">
            <a:extLst>
              <a:ext uri="{FF2B5EF4-FFF2-40B4-BE49-F238E27FC236}">
                <a16:creationId xmlns:a16="http://schemas.microsoft.com/office/drawing/2014/main" id="{303EAD6F-26FE-84B0-825C-FFDCD9DFDCA8}"/>
              </a:ext>
            </a:extLst>
          </p:cNvPr>
          <p:cNvSpPr>
            <a:spLocks noGrp="1"/>
          </p:cNvSpPr>
          <p:nvPr>
            <p:ph type="subTitle" idx="1"/>
          </p:nvPr>
        </p:nvSpPr>
        <p:spPr>
          <a:xfrm>
            <a:off x="906089" y="3851622"/>
            <a:ext cx="5261031" cy="1655762"/>
          </a:xfrm>
        </p:spPr>
        <p:txBody>
          <a:bodyPr/>
          <a:lstStyle/>
          <a:p>
            <a:r>
              <a:rPr lang="en-US"/>
              <a:t>Director of Accessibility Programs</a:t>
            </a:r>
          </a:p>
        </p:txBody>
      </p:sp>
      <p:pic>
        <p:nvPicPr>
          <p:cNvPr id="6" name="Content Placeholder 5" descr="Allyson smiling with her husband and four kids. ">
            <a:extLst>
              <a:ext uri="{FF2B5EF4-FFF2-40B4-BE49-F238E27FC236}">
                <a16:creationId xmlns:a16="http://schemas.microsoft.com/office/drawing/2014/main" id="{C0C396E0-68B9-F0FE-A6F0-3471ADBB38D7}"/>
              </a:ext>
            </a:extLst>
          </p:cNvPr>
          <p:cNvPicPr>
            <a:picLocks noGrp="1" noChangeAspect="1"/>
          </p:cNvPicPr>
          <p:nvPr>
            <p:ph type="pic" sz="quarter" idx="12"/>
          </p:nvPr>
        </p:nvPicPr>
        <p:blipFill rotWithShape="1">
          <a:blip r:embed="rId2"/>
          <a:srcRect l="20404" t="9589" r="25054" b="1523"/>
          <a:stretch/>
        </p:blipFill>
        <p:spPr>
          <a:xfrm>
            <a:off x="7391400" y="1079566"/>
            <a:ext cx="3823515" cy="4673534"/>
          </a:xfrm>
          <a:noFill/>
        </p:spPr>
      </p:pic>
      <p:sp>
        <p:nvSpPr>
          <p:cNvPr id="4" name="Slide Number Placeholder 3">
            <a:extLst>
              <a:ext uri="{FF2B5EF4-FFF2-40B4-BE49-F238E27FC236}">
                <a16:creationId xmlns:a16="http://schemas.microsoft.com/office/drawing/2014/main" id="{E1B88E37-2703-1DFD-5F08-84651792D61C}"/>
              </a:ext>
            </a:extLst>
          </p:cNvPr>
          <p:cNvSpPr>
            <a:spLocks noGrp="1"/>
          </p:cNvSpPr>
          <p:nvPr>
            <p:ph type="sldNum" sz="quarter" idx="13"/>
          </p:nvPr>
        </p:nvSpPr>
        <p:spPr>
          <a:xfrm>
            <a:off x="8610600" y="6356350"/>
            <a:ext cx="2743200" cy="365125"/>
          </a:xfrm>
        </p:spPr>
        <p:txBody>
          <a:bodyPr anchor="ctr">
            <a:normAutofit/>
          </a:bodyPr>
          <a:lstStyle/>
          <a:p>
            <a:pPr>
              <a:lnSpc>
                <a:spcPct val="90000"/>
              </a:lnSpc>
              <a:spcAft>
                <a:spcPts val="600"/>
              </a:spcAft>
            </a:pPr>
            <a:fld id="{B183EB55-6F8A-E54A-90C0-1FAD11D97FCD}" type="slidenum">
              <a:rPr lang="en-US" sz="1900" smtClean="0"/>
              <a:pPr>
                <a:lnSpc>
                  <a:spcPct val="90000"/>
                </a:lnSpc>
                <a:spcAft>
                  <a:spcPts val="600"/>
                </a:spcAft>
              </a:pPr>
              <a:t>4</a:t>
            </a:fld>
            <a:endParaRPr lang="en-US" sz="1900"/>
          </a:p>
        </p:txBody>
      </p:sp>
    </p:spTree>
    <p:extLst>
      <p:ext uri="{BB962C8B-B14F-4D97-AF65-F5344CB8AC3E}">
        <p14:creationId xmlns:p14="http://schemas.microsoft.com/office/powerpoint/2010/main" val="7978274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06045" rIns="0" bIns="0" rtlCol="0">
            <a:spAutoFit/>
          </a:bodyPr>
          <a:lstStyle/>
          <a:p>
            <a:r>
              <a:rPr lang="en-US"/>
              <a:t>7. Think Small; Ask Small</a:t>
            </a:r>
          </a:p>
        </p:txBody>
      </p:sp>
      <p:sp>
        <p:nvSpPr>
          <p:cNvPr id="5" name="Content Placeholder 4">
            <a:extLst>
              <a:ext uri="{FF2B5EF4-FFF2-40B4-BE49-F238E27FC236}">
                <a16:creationId xmlns:a16="http://schemas.microsoft.com/office/drawing/2014/main" id="{692001BE-9A4F-E3EF-3B93-3BFC79092112}"/>
              </a:ext>
            </a:extLst>
          </p:cNvPr>
          <p:cNvSpPr>
            <a:spLocks noGrp="1"/>
          </p:cNvSpPr>
          <p:nvPr>
            <p:ph idx="1"/>
          </p:nvPr>
        </p:nvSpPr>
        <p:spPr>
          <a:xfrm>
            <a:off x="838200" y="1965725"/>
            <a:ext cx="10515600" cy="4211237"/>
          </a:xfrm>
        </p:spPr>
        <p:txBody>
          <a:bodyPr vert="horz" lIns="91440" tIns="45720" rIns="91440" bIns="45720" rtlCol="0" anchor="t">
            <a:normAutofit/>
          </a:bodyPr>
          <a:lstStyle/>
          <a:p>
            <a:r>
              <a:rPr lang="en-US"/>
              <a:t>Some small-dollar grants are perfect for small asks (consumables?).</a:t>
            </a:r>
          </a:p>
          <a:p>
            <a:r>
              <a:rPr lang="en-US"/>
              <a:t>Option: Limeades for Learning</a:t>
            </a:r>
          </a:p>
          <a:p>
            <a:r>
              <a:rPr lang="en-US">
                <a:hlinkClick r:id="rId3"/>
              </a:rPr>
              <a:t>https://www.donorschoose.org</a:t>
            </a:r>
          </a:p>
          <a:p>
            <a:endParaRPr lang="en-US"/>
          </a:p>
        </p:txBody>
      </p:sp>
    </p:spTree>
    <p:extLst>
      <p:ext uri="{BB962C8B-B14F-4D97-AF65-F5344CB8AC3E}">
        <p14:creationId xmlns:p14="http://schemas.microsoft.com/office/powerpoint/2010/main" val="21581461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06045" rIns="0" bIns="0" rtlCol="0">
            <a:spAutoFit/>
          </a:bodyPr>
          <a:lstStyle/>
          <a:p>
            <a:r>
              <a:rPr lang="en-US"/>
              <a:t>8. School Foundations</a:t>
            </a:r>
          </a:p>
        </p:txBody>
      </p:sp>
      <p:sp>
        <p:nvSpPr>
          <p:cNvPr id="5" name="Content Placeholder 4">
            <a:extLst>
              <a:ext uri="{FF2B5EF4-FFF2-40B4-BE49-F238E27FC236}">
                <a16:creationId xmlns:a16="http://schemas.microsoft.com/office/drawing/2014/main" id="{CA9D3B3A-B011-E5BC-8744-5FC414C7DB91}"/>
              </a:ext>
            </a:extLst>
          </p:cNvPr>
          <p:cNvSpPr>
            <a:spLocks noGrp="1"/>
          </p:cNvSpPr>
          <p:nvPr>
            <p:ph idx="1"/>
          </p:nvPr>
        </p:nvSpPr>
        <p:spPr>
          <a:xfrm>
            <a:off x="838200" y="1965725"/>
            <a:ext cx="10515600" cy="4211237"/>
          </a:xfrm>
        </p:spPr>
        <p:txBody>
          <a:bodyPr vert="horz" lIns="91440" tIns="45720" rIns="91440" bIns="45720" rtlCol="0" anchor="t">
            <a:normAutofit/>
          </a:bodyPr>
          <a:lstStyle/>
          <a:p>
            <a:r>
              <a:rPr lang="en-US"/>
              <a:t>Examples: </a:t>
            </a:r>
          </a:p>
          <a:p>
            <a:pPr lvl="1"/>
            <a:r>
              <a:rPr lang="en-US"/>
              <a:t>Enid Public School Foundation</a:t>
            </a:r>
          </a:p>
          <a:p>
            <a:pPr lvl="2"/>
            <a:r>
              <a:rPr lang="en-US"/>
              <a:t>Online Google Docs</a:t>
            </a:r>
          </a:p>
          <a:p>
            <a:pPr lvl="1"/>
            <a:r>
              <a:rPr lang="en-US"/>
              <a:t>OKC Public School Foundation</a:t>
            </a:r>
          </a:p>
          <a:p>
            <a:pPr lvl="2"/>
            <a:r>
              <a:rPr lang="en-US">
                <a:hlinkClick r:id="rId3"/>
              </a:rPr>
              <a:t>https://www.donorschoose.org</a:t>
            </a:r>
            <a:endParaRPr lang="en-US"/>
          </a:p>
          <a:p>
            <a:r>
              <a:rPr lang="en-US"/>
              <a:t>No Foundation? No Problem! </a:t>
            </a:r>
          </a:p>
          <a:p>
            <a:pPr lvl="1"/>
            <a:r>
              <a:rPr lang="en-US"/>
              <a:t>Create one!</a:t>
            </a:r>
          </a:p>
          <a:p>
            <a:pPr lvl="1"/>
            <a:r>
              <a:rPr lang="en-US"/>
              <a:t>Oklahoma Schools Foundation Network</a:t>
            </a:r>
          </a:p>
          <a:p>
            <a:pPr lvl="2"/>
            <a:r>
              <a:rPr lang="en-US">
                <a:hlinkClick r:id="rId4"/>
              </a:rPr>
              <a:t>https://ofe.org</a:t>
            </a:r>
            <a:endParaRPr lang="en-US"/>
          </a:p>
        </p:txBody>
      </p:sp>
    </p:spTree>
    <p:extLst>
      <p:ext uri="{BB962C8B-B14F-4D97-AF65-F5344CB8AC3E}">
        <p14:creationId xmlns:p14="http://schemas.microsoft.com/office/powerpoint/2010/main" val="12033892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68148" rIns="0" bIns="0" rtlCol="0">
            <a:spAutoFit/>
          </a:bodyPr>
          <a:lstStyle/>
          <a:p>
            <a:r>
              <a:rPr lang="en-US"/>
              <a:t>9. Follow the Directions!</a:t>
            </a:r>
          </a:p>
        </p:txBody>
      </p:sp>
      <p:sp>
        <p:nvSpPr>
          <p:cNvPr id="6" name="Content Placeholder 5">
            <a:extLst>
              <a:ext uri="{FF2B5EF4-FFF2-40B4-BE49-F238E27FC236}">
                <a16:creationId xmlns:a16="http://schemas.microsoft.com/office/drawing/2014/main" id="{CE0C9F4B-FADC-CA4E-C47A-1C1D798CCA56}"/>
              </a:ext>
            </a:extLst>
          </p:cNvPr>
          <p:cNvSpPr>
            <a:spLocks noGrp="1"/>
          </p:cNvSpPr>
          <p:nvPr>
            <p:ph idx="1"/>
          </p:nvPr>
        </p:nvSpPr>
        <p:spPr>
          <a:xfrm>
            <a:off x="838200" y="1965725"/>
            <a:ext cx="10515600" cy="4211237"/>
          </a:xfrm>
        </p:spPr>
        <p:txBody>
          <a:bodyPr/>
          <a:lstStyle/>
          <a:p>
            <a:r>
              <a:rPr lang="en-US"/>
              <a:t>Answer the questions.</a:t>
            </a:r>
          </a:p>
          <a:p>
            <a:r>
              <a:rPr lang="en-US"/>
              <a:t>If unsure, call or email the grantor for clarification.</a:t>
            </a:r>
          </a:p>
          <a:p>
            <a:r>
              <a:rPr lang="en-US"/>
              <a:t>Submit EARLY.</a:t>
            </a:r>
          </a:p>
          <a:p>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82771"/>
            <a:ext cx="10515600" cy="1325563"/>
          </a:xfrm>
        </p:spPr>
        <p:txBody>
          <a:bodyPr vert="horz" wrap="square" lIns="0" tIns="12700" rIns="0" bIns="0" rtlCol="0">
            <a:spAutoFit/>
          </a:bodyPr>
          <a:lstStyle/>
          <a:p>
            <a:r>
              <a:rPr lang="en-US"/>
              <a:t>10.	Thank you!</a:t>
            </a:r>
          </a:p>
        </p:txBody>
      </p:sp>
      <p:sp>
        <p:nvSpPr>
          <p:cNvPr id="4" name="Content Placeholder 3">
            <a:extLst>
              <a:ext uri="{FF2B5EF4-FFF2-40B4-BE49-F238E27FC236}">
                <a16:creationId xmlns:a16="http://schemas.microsoft.com/office/drawing/2014/main" id="{5BF7C8CB-A174-F6B5-44CB-31C06A5D0B6C}"/>
              </a:ext>
            </a:extLst>
          </p:cNvPr>
          <p:cNvSpPr>
            <a:spLocks noGrp="1"/>
          </p:cNvSpPr>
          <p:nvPr>
            <p:ph idx="1"/>
          </p:nvPr>
        </p:nvSpPr>
        <p:spPr>
          <a:xfrm>
            <a:off x="838200" y="1965725"/>
            <a:ext cx="10515600" cy="4211237"/>
          </a:xfrm>
        </p:spPr>
        <p:txBody>
          <a:bodyPr>
            <a:normAutofit/>
          </a:bodyPr>
          <a:lstStyle/>
          <a:p>
            <a:r>
              <a:rPr lang="en-US"/>
              <a:t>Especially if you received the grant.</a:t>
            </a:r>
          </a:p>
          <a:p>
            <a:pPr lvl="1"/>
            <a:r>
              <a:rPr lang="en-US"/>
              <a:t>Send pictures of what you did with the grant!</a:t>
            </a:r>
          </a:p>
          <a:p>
            <a:r>
              <a:rPr lang="en-US"/>
              <a:t>Student made cards/signatures are the best!</a:t>
            </a:r>
          </a:p>
          <a:p>
            <a:r>
              <a:rPr lang="en-US"/>
              <a:t>Follow up if required!</a:t>
            </a:r>
          </a:p>
          <a:p>
            <a:r>
              <a:rPr lang="en-US"/>
              <a:t>And send one even if you didn’t get it.</a:t>
            </a:r>
          </a:p>
          <a:p>
            <a:pPr lvl="1"/>
            <a:r>
              <a:rPr lang="en-US"/>
              <a:t>Consider asking for suggestions for next time.</a:t>
            </a:r>
          </a:p>
          <a:p>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D316C-ADC0-EF10-E514-9CC089362B54}"/>
              </a:ext>
            </a:extLst>
          </p:cNvPr>
          <p:cNvSpPr>
            <a:spLocks noGrp="1"/>
          </p:cNvSpPr>
          <p:nvPr>
            <p:ph type="title"/>
          </p:nvPr>
        </p:nvSpPr>
        <p:spPr>
          <a:xfrm>
            <a:off x="838200" y="582771"/>
            <a:ext cx="10515600" cy="1325563"/>
          </a:xfrm>
        </p:spPr>
        <p:txBody>
          <a:bodyPr/>
          <a:lstStyle/>
          <a:p>
            <a:r>
              <a:rPr lang="en-US"/>
              <a:t>Discussion 3</a:t>
            </a:r>
          </a:p>
        </p:txBody>
      </p:sp>
      <p:sp>
        <p:nvSpPr>
          <p:cNvPr id="3" name="Content Placeholder 2">
            <a:extLst>
              <a:ext uri="{FF2B5EF4-FFF2-40B4-BE49-F238E27FC236}">
                <a16:creationId xmlns:a16="http://schemas.microsoft.com/office/drawing/2014/main" id="{59F7AA57-93D5-0C89-A50D-9C13AF093450}"/>
              </a:ext>
            </a:extLst>
          </p:cNvPr>
          <p:cNvSpPr>
            <a:spLocks noGrp="1"/>
          </p:cNvSpPr>
          <p:nvPr>
            <p:ph idx="1"/>
          </p:nvPr>
        </p:nvSpPr>
        <p:spPr>
          <a:xfrm>
            <a:off x="838200" y="1965725"/>
            <a:ext cx="10515600" cy="4211237"/>
          </a:xfrm>
        </p:spPr>
        <p:txBody>
          <a:bodyPr vert="horz" lIns="91440" tIns="45720" rIns="91440" bIns="45720" rtlCol="0" anchor="t">
            <a:normAutofit/>
          </a:bodyPr>
          <a:lstStyle/>
          <a:p>
            <a:r>
              <a:rPr lang="en-US"/>
              <a:t>Any questions about these tips?</a:t>
            </a:r>
          </a:p>
        </p:txBody>
      </p:sp>
      <p:sp>
        <p:nvSpPr>
          <p:cNvPr id="4" name="Slide Number Placeholder 3">
            <a:extLst>
              <a:ext uri="{FF2B5EF4-FFF2-40B4-BE49-F238E27FC236}">
                <a16:creationId xmlns:a16="http://schemas.microsoft.com/office/drawing/2014/main" id="{2E56ED20-D820-4594-AB30-5BDCAFDDF006}"/>
              </a:ext>
            </a:extLst>
          </p:cNvPr>
          <p:cNvSpPr>
            <a:spLocks noGrp="1"/>
          </p:cNvSpPr>
          <p:nvPr>
            <p:ph type="dt" sz="half" idx="10"/>
          </p:nvPr>
        </p:nvSpPr>
        <p:spPr>
          <a:xfrm>
            <a:off x="838200" y="6356350"/>
            <a:ext cx="2743200" cy="365125"/>
          </a:xfrm>
        </p:spPr>
        <p:txBody>
          <a:bodyPr/>
          <a:lstStyle/>
          <a:p>
            <a:fld id="{B183EB55-6F8A-E54A-90C0-1FAD11D97FCD}" type="slidenum">
              <a:rPr lang="en-US" smtClean="0"/>
              <a:pPr/>
              <a:t>44</a:t>
            </a:fld>
            <a:endParaRPr lang="en-US"/>
          </a:p>
        </p:txBody>
      </p:sp>
    </p:spTree>
    <p:extLst>
      <p:ext uri="{BB962C8B-B14F-4D97-AF65-F5344CB8AC3E}">
        <p14:creationId xmlns:p14="http://schemas.microsoft.com/office/powerpoint/2010/main" val="31541943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2E357-ADBC-47D5-27DC-B7C98A09DAFB}"/>
              </a:ext>
            </a:extLst>
          </p:cNvPr>
          <p:cNvSpPr>
            <a:spLocks noGrp="1"/>
          </p:cNvSpPr>
          <p:nvPr>
            <p:ph type="title"/>
          </p:nvPr>
        </p:nvSpPr>
        <p:spPr>
          <a:xfrm>
            <a:off x="838200" y="3511096"/>
            <a:ext cx="10515600" cy="1325563"/>
          </a:xfrm>
        </p:spPr>
        <p:txBody>
          <a:bodyPr/>
          <a:lstStyle/>
          <a:p>
            <a:r>
              <a:rPr lang="en-US"/>
              <a:t>Grant Opportunities</a:t>
            </a:r>
          </a:p>
        </p:txBody>
      </p:sp>
      <p:pic>
        <p:nvPicPr>
          <p:cNvPr id="5" name="Picture 4" descr="https://qrco.de/bfIYSg">
            <a:extLst>
              <a:ext uri="{FF2B5EF4-FFF2-40B4-BE49-F238E27FC236}">
                <a16:creationId xmlns:a16="http://schemas.microsoft.com/office/drawing/2014/main" id="{2E4110E0-278E-98DE-AF9F-8BEFCE8484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576" y="1489755"/>
            <a:ext cx="3346704" cy="3346704"/>
          </a:xfrm>
          <a:prstGeom prst="rect">
            <a:avLst/>
          </a:prstGeom>
        </p:spPr>
      </p:pic>
    </p:spTree>
    <p:extLst>
      <p:ext uri="{BB962C8B-B14F-4D97-AF65-F5344CB8AC3E}">
        <p14:creationId xmlns:p14="http://schemas.microsoft.com/office/powerpoint/2010/main" val="19630108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B22AB4D-D448-5AA2-A24D-627FFFFA1BD6}"/>
              </a:ext>
            </a:extLst>
          </p:cNvPr>
          <p:cNvSpPr>
            <a:spLocks noGrp="1"/>
          </p:cNvSpPr>
          <p:nvPr>
            <p:ph type="title"/>
          </p:nvPr>
        </p:nvSpPr>
        <p:spPr/>
        <p:txBody>
          <a:bodyPr/>
          <a:lstStyle/>
          <a:p>
            <a:r>
              <a:rPr lang="en-US" dirty="0"/>
              <a:t>Success Stories</a:t>
            </a:r>
          </a:p>
        </p:txBody>
      </p:sp>
      <p:sp>
        <p:nvSpPr>
          <p:cNvPr id="6" name="Text Placeholder 5">
            <a:extLst>
              <a:ext uri="{FF2B5EF4-FFF2-40B4-BE49-F238E27FC236}">
                <a16:creationId xmlns:a16="http://schemas.microsoft.com/office/drawing/2014/main" id="{4744AE1D-F66F-80E8-50DE-717885EFF4D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0455673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58A29-63B6-95F6-B629-C3213C722637}"/>
              </a:ext>
            </a:extLst>
          </p:cNvPr>
          <p:cNvSpPr>
            <a:spLocks noGrp="1"/>
          </p:cNvSpPr>
          <p:nvPr>
            <p:ph type="title"/>
          </p:nvPr>
        </p:nvSpPr>
        <p:spPr>
          <a:xfrm>
            <a:off x="838200" y="365125"/>
            <a:ext cx="10515600" cy="1325563"/>
          </a:xfrm>
        </p:spPr>
        <p:txBody>
          <a:bodyPr>
            <a:normAutofit/>
          </a:bodyPr>
          <a:lstStyle/>
          <a:p>
            <a:r>
              <a:rPr lang="en-US"/>
              <a:t>Funding Vision AT – AIM Center</a:t>
            </a:r>
          </a:p>
        </p:txBody>
      </p:sp>
      <p:sp>
        <p:nvSpPr>
          <p:cNvPr id="3" name="Content Placeholder 2">
            <a:extLst>
              <a:ext uri="{FF2B5EF4-FFF2-40B4-BE49-F238E27FC236}">
                <a16:creationId xmlns:a16="http://schemas.microsoft.com/office/drawing/2014/main" id="{B9F2D71A-DA82-DFE2-8433-8584433DB117}"/>
              </a:ext>
            </a:extLst>
          </p:cNvPr>
          <p:cNvSpPr>
            <a:spLocks noGrp="1"/>
          </p:cNvSpPr>
          <p:nvPr>
            <p:ph sz="half" idx="1"/>
          </p:nvPr>
        </p:nvSpPr>
        <p:spPr>
          <a:xfrm>
            <a:off x="838200" y="1825625"/>
            <a:ext cx="5181600" cy="4351338"/>
          </a:xfrm>
        </p:spPr>
        <p:txBody>
          <a:bodyPr>
            <a:normAutofit lnSpcReduction="10000"/>
          </a:bodyPr>
          <a:lstStyle/>
          <a:p>
            <a:r>
              <a:rPr lang="en-US"/>
              <a:t>Student who was blind needed a more portable reading solution</a:t>
            </a:r>
          </a:p>
          <a:p>
            <a:r>
              <a:rPr lang="en-US"/>
              <a:t>Teacher of the Visually Impaired (TVI) trialed a Braille Trail Refreshable Braille Display from ABLE Tech</a:t>
            </a:r>
          </a:p>
          <a:p>
            <a:r>
              <a:rPr lang="en-US"/>
              <a:t>Acquired the Braille Trail Reader through the AIM Center at the Oklahoma Library for the Blind</a:t>
            </a:r>
          </a:p>
        </p:txBody>
      </p:sp>
      <p:pic>
        <p:nvPicPr>
          <p:cNvPr id="7" name="Content Placeholder 6" descr="A red and black refreshable Braille Display">
            <a:extLst>
              <a:ext uri="{FF2B5EF4-FFF2-40B4-BE49-F238E27FC236}">
                <a16:creationId xmlns:a16="http://schemas.microsoft.com/office/drawing/2014/main" id="{558501B0-9F64-7CA8-5DFB-4EC6F675797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2801144"/>
            <a:ext cx="5181600" cy="2400300"/>
          </a:xfrm>
        </p:spPr>
      </p:pic>
      <p:sp>
        <p:nvSpPr>
          <p:cNvPr id="5" name="Slide Number Placeholder 4">
            <a:extLst>
              <a:ext uri="{FF2B5EF4-FFF2-40B4-BE49-F238E27FC236}">
                <a16:creationId xmlns:a16="http://schemas.microsoft.com/office/drawing/2014/main" id="{C4C08BD1-13CB-8947-DC88-1A63CBD11170}"/>
              </a:ext>
            </a:extLst>
          </p:cNvPr>
          <p:cNvSpPr>
            <a:spLocks noGrp="1"/>
          </p:cNvSpPr>
          <p:nvPr>
            <p:ph type="dt" sz="half" idx="10"/>
          </p:nvPr>
        </p:nvSpPr>
        <p:spPr>
          <a:xfrm>
            <a:off x="838200" y="6356350"/>
            <a:ext cx="2743200" cy="365125"/>
          </a:xfrm>
        </p:spPr>
        <p:txBody>
          <a:bodyPr/>
          <a:lstStyle/>
          <a:p>
            <a:fld id="{B183EB55-6F8A-E54A-90C0-1FAD11D97FCD}" type="slidenum">
              <a:rPr lang="en-US" smtClean="0"/>
              <a:pPr/>
              <a:t>47</a:t>
            </a:fld>
            <a:endParaRPr lang="en-US"/>
          </a:p>
        </p:txBody>
      </p:sp>
    </p:spTree>
    <p:extLst>
      <p:ext uri="{BB962C8B-B14F-4D97-AF65-F5344CB8AC3E}">
        <p14:creationId xmlns:p14="http://schemas.microsoft.com/office/powerpoint/2010/main" val="17586974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1537D-F9AE-EB36-6EE7-2CB5BC6038B2}"/>
              </a:ext>
            </a:extLst>
          </p:cNvPr>
          <p:cNvSpPr>
            <a:spLocks noGrp="1"/>
          </p:cNvSpPr>
          <p:nvPr>
            <p:ph type="title"/>
          </p:nvPr>
        </p:nvSpPr>
        <p:spPr>
          <a:xfrm>
            <a:off x="838200" y="681038"/>
            <a:ext cx="11033760" cy="1325563"/>
          </a:xfrm>
        </p:spPr>
        <p:txBody>
          <a:bodyPr>
            <a:noAutofit/>
          </a:bodyPr>
          <a:lstStyle/>
          <a:p>
            <a:r>
              <a:rPr lang="en-US" sz="3600" dirty="0"/>
              <a:t>Funding Learning / Cognition / </a:t>
            </a:r>
            <a:br>
              <a:rPr lang="en-US" sz="3600" dirty="0"/>
            </a:br>
            <a:r>
              <a:rPr lang="en-US" sz="3600" dirty="0"/>
              <a:t>Development AT – Public School and Parent Teacher Association (PTA)</a:t>
            </a:r>
          </a:p>
        </p:txBody>
      </p:sp>
      <p:sp>
        <p:nvSpPr>
          <p:cNvPr id="3" name="Content Placeholder 2">
            <a:extLst>
              <a:ext uri="{FF2B5EF4-FFF2-40B4-BE49-F238E27FC236}">
                <a16:creationId xmlns:a16="http://schemas.microsoft.com/office/drawing/2014/main" id="{A322E4D2-D6FA-983A-916D-FAFD5E6D8225}"/>
              </a:ext>
            </a:extLst>
          </p:cNvPr>
          <p:cNvSpPr>
            <a:spLocks noGrp="1"/>
          </p:cNvSpPr>
          <p:nvPr>
            <p:ph sz="half" idx="1"/>
          </p:nvPr>
        </p:nvSpPr>
        <p:spPr>
          <a:xfrm>
            <a:off x="838200" y="2072639"/>
            <a:ext cx="5379720" cy="4104323"/>
          </a:xfrm>
        </p:spPr>
        <p:txBody>
          <a:bodyPr>
            <a:noAutofit/>
          </a:bodyPr>
          <a:lstStyle/>
          <a:p>
            <a:r>
              <a:rPr lang="en-US" sz="2400" dirty="0"/>
              <a:t>Student with dyslexia had difficulty reading along with peers in class</a:t>
            </a:r>
          </a:p>
          <a:p>
            <a:r>
              <a:rPr lang="en-US" sz="2400" dirty="0"/>
              <a:t>Teacher trialed a C-Pen reader from ABLE Tech with multiple students</a:t>
            </a:r>
          </a:p>
          <a:p>
            <a:r>
              <a:rPr lang="en-US" sz="2400" dirty="0"/>
              <a:t>School administrator approved using IDEA funds to purchase the device for the initial student</a:t>
            </a:r>
          </a:p>
          <a:p>
            <a:r>
              <a:rPr lang="en-US" sz="2400" dirty="0"/>
              <a:t>Teacher reached out to the local PTA who funded the purchase of 10 C-Pen readers to be used throughout the school </a:t>
            </a:r>
          </a:p>
          <a:p>
            <a:endParaRPr lang="en-US" sz="2400" dirty="0"/>
          </a:p>
        </p:txBody>
      </p:sp>
      <p:pic>
        <p:nvPicPr>
          <p:cNvPr id="7" name="Content Placeholder 6" descr="A digital C-Pen Reader Pen">
            <a:extLst>
              <a:ext uri="{FF2B5EF4-FFF2-40B4-BE49-F238E27FC236}">
                <a16:creationId xmlns:a16="http://schemas.microsoft.com/office/drawing/2014/main" id="{57BDA632-CA0E-0AB4-A91B-2F0A34617E7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67550" y="2305844"/>
            <a:ext cx="3390900" cy="3390900"/>
          </a:xfrm>
        </p:spPr>
      </p:pic>
      <p:sp>
        <p:nvSpPr>
          <p:cNvPr id="5" name="Slide Number Placeholder 4">
            <a:extLst>
              <a:ext uri="{FF2B5EF4-FFF2-40B4-BE49-F238E27FC236}">
                <a16:creationId xmlns:a16="http://schemas.microsoft.com/office/drawing/2014/main" id="{445638EA-9ED6-C10F-FB40-C5274E56B1EC}"/>
              </a:ext>
            </a:extLst>
          </p:cNvPr>
          <p:cNvSpPr>
            <a:spLocks noGrp="1"/>
          </p:cNvSpPr>
          <p:nvPr>
            <p:ph type="dt" sz="half" idx="10"/>
          </p:nvPr>
        </p:nvSpPr>
        <p:spPr>
          <a:xfrm>
            <a:off x="838200" y="6356350"/>
            <a:ext cx="2743200" cy="365125"/>
          </a:xfrm>
        </p:spPr>
        <p:txBody>
          <a:bodyPr/>
          <a:lstStyle/>
          <a:p>
            <a:fld id="{B183EB55-6F8A-E54A-90C0-1FAD11D97FCD}" type="slidenum">
              <a:rPr lang="en-US" smtClean="0"/>
              <a:pPr/>
              <a:t>48</a:t>
            </a:fld>
            <a:endParaRPr lang="en-US"/>
          </a:p>
        </p:txBody>
      </p:sp>
    </p:spTree>
    <p:extLst>
      <p:ext uri="{BB962C8B-B14F-4D97-AF65-F5344CB8AC3E}">
        <p14:creationId xmlns:p14="http://schemas.microsoft.com/office/powerpoint/2010/main" val="18082371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7568F-135F-6539-63BE-BE31745AE429}"/>
              </a:ext>
            </a:extLst>
          </p:cNvPr>
          <p:cNvSpPr>
            <a:spLocks noGrp="1"/>
          </p:cNvSpPr>
          <p:nvPr>
            <p:ph type="title"/>
          </p:nvPr>
        </p:nvSpPr>
        <p:spPr>
          <a:xfrm>
            <a:off x="838200" y="865964"/>
            <a:ext cx="10515600" cy="812824"/>
          </a:xfrm>
        </p:spPr>
        <p:txBody>
          <a:bodyPr>
            <a:normAutofit/>
          </a:bodyPr>
          <a:lstStyle/>
          <a:p>
            <a:r>
              <a:rPr lang="en-US"/>
              <a:t>Funding Hearing AT – Annual Town Grant</a:t>
            </a:r>
          </a:p>
        </p:txBody>
      </p:sp>
      <p:sp>
        <p:nvSpPr>
          <p:cNvPr id="3" name="Content Placeholder 2">
            <a:extLst>
              <a:ext uri="{FF2B5EF4-FFF2-40B4-BE49-F238E27FC236}">
                <a16:creationId xmlns:a16="http://schemas.microsoft.com/office/drawing/2014/main" id="{EBA6C1B1-5526-F9AF-B687-8BAA1AF695A6}"/>
              </a:ext>
            </a:extLst>
          </p:cNvPr>
          <p:cNvSpPr>
            <a:spLocks noGrp="1"/>
          </p:cNvSpPr>
          <p:nvPr>
            <p:ph sz="half" idx="1"/>
          </p:nvPr>
        </p:nvSpPr>
        <p:spPr>
          <a:xfrm>
            <a:off x="838200" y="1884754"/>
            <a:ext cx="6851754" cy="3392488"/>
          </a:xfrm>
        </p:spPr>
        <p:txBody>
          <a:bodyPr vert="horz" lIns="91440" tIns="45720" rIns="91440" bIns="45720" rtlCol="0" anchor="t">
            <a:noAutofit/>
          </a:bodyPr>
          <a:lstStyle/>
          <a:p>
            <a:r>
              <a:rPr lang="en-US" dirty="0">
                <a:latin typeface="Source Sans Pro"/>
                <a:ea typeface="Source Sans Pro"/>
              </a:rPr>
              <a:t>Students with auditory processing difficulties, attention disorders, and overall listening difficulties in a special education classroom</a:t>
            </a:r>
          </a:p>
          <a:p>
            <a:r>
              <a:rPr lang="en-US" dirty="0">
                <a:latin typeface="Source Sans Pro"/>
                <a:ea typeface="Source Sans Pro"/>
              </a:rPr>
              <a:t>Speech pathologist and special education teacher believed a classroom amplification system would benefit students</a:t>
            </a:r>
          </a:p>
          <a:p>
            <a:r>
              <a:rPr lang="en-US" dirty="0">
                <a:latin typeface="Source Sans Pro"/>
                <a:ea typeface="Source Sans Pro"/>
              </a:rPr>
              <a:t>They sought information from ABLE Tech regarding the AT and vendor then wrote for an annual town grant and received 3 </a:t>
            </a:r>
            <a:r>
              <a:rPr lang="en-US" dirty="0" err="1">
                <a:latin typeface="Source Sans Pro"/>
                <a:ea typeface="Source Sans Pro"/>
              </a:rPr>
              <a:t>RedCat</a:t>
            </a:r>
            <a:r>
              <a:rPr lang="en-US" dirty="0">
                <a:latin typeface="Source Sans Pro"/>
                <a:ea typeface="Source Sans Pro"/>
              </a:rPr>
              <a:t> Amplification Systems</a:t>
            </a:r>
          </a:p>
        </p:txBody>
      </p:sp>
      <p:pic>
        <p:nvPicPr>
          <p:cNvPr id="7" name="Content Placeholder 6" descr="A black RedCat Amplification System">
            <a:extLst>
              <a:ext uri="{FF2B5EF4-FFF2-40B4-BE49-F238E27FC236}">
                <a16:creationId xmlns:a16="http://schemas.microsoft.com/office/drawing/2014/main" id="{6F15B738-25F8-B71C-94A3-B16CF7C15FA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976641" y="2665712"/>
            <a:ext cx="3581400" cy="2286000"/>
          </a:xfrm>
        </p:spPr>
      </p:pic>
      <p:sp>
        <p:nvSpPr>
          <p:cNvPr id="5" name="Slide Number Placeholder 4">
            <a:extLst>
              <a:ext uri="{FF2B5EF4-FFF2-40B4-BE49-F238E27FC236}">
                <a16:creationId xmlns:a16="http://schemas.microsoft.com/office/drawing/2014/main" id="{32AAAA30-1D2A-7552-415E-9E987DCACBF9}"/>
              </a:ext>
            </a:extLst>
          </p:cNvPr>
          <p:cNvSpPr>
            <a:spLocks noGrp="1"/>
          </p:cNvSpPr>
          <p:nvPr>
            <p:ph type="sldNum" sz="quarter" idx="10"/>
          </p:nvPr>
        </p:nvSpPr>
        <p:spPr>
          <a:xfrm>
            <a:off x="8610600" y="6356350"/>
            <a:ext cx="2743200" cy="365125"/>
          </a:xfrm>
        </p:spPr>
        <p:txBody>
          <a:bodyPr/>
          <a:lstStyle/>
          <a:p>
            <a:fld id="{B183EB55-6F8A-E54A-90C0-1FAD11D97FCD}" type="slidenum">
              <a:rPr lang="en-US" smtClean="0"/>
              <a:pPr/>
              <a:t>49</a:t>
            </a:fld>
            <a:endParaRPr lang="en-US"/>
          </a:p>
        </p:txBody>
      </p:sp>
    </p:spTree>
    <p:extLst>
      <p:ext uri="{BB962C8B-B14F-4D97-AF65-F5344CB8AC3E}">
        <p14:creationId xmlns:p14="http://schemas.microsoft.com/office/powerpoint/2010/main" val="1726146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73AAA51-DE07-039C-E34E-6A6BA88530A6}"/>
              </a:ext>
            </a:extLst>
          </p:cNvPr>
          <p:cNvSpPr>
            <a:spLocks noGrp="1"/>
          </p:cNvSpPr>
          <p:nvPr>
            <p:ph type="title"/>
          </p:nvPr>
        </p:nvSpPr>
        <p:spPr>
          <a:xfrm>
            <a:off x="838200" y="582771"/>
            <a:ext cx="10515600" cy="1325563"/>
          </a:xfrm>
        </p:spPr>
        <p:txBody>
          <a:bodyPr/>
          <a:lstStyle/>
          <a:p>
            <a:r>
              <a:rPr lang="en-US" dirty="0"/>
              <a:t>Learning Objectives</a:t>
            </a:r>
          </a:p>
        </p:txBody>
      </p:sp>
      <p:sp>
        <p:nvSpPr>
          <p:cNvPr id="7" name="Content Placeholder 6">
            <a:extLst>
              <a:ext uri="{FF2B5EF4-FFF2-40B4-BE49-F238E27FC236}">
                <a16:creationId xmlns:a16="http://schemas.microsoft.com/office/drawing/2014/main" id="{CB896237-54B3-1EC7-D296-7EA01AECA2E2}"/>
              </a:ext>
            </a:extLst>
          </p:cNvPr>
          <p:cNvSpPr>
            <a:spLocks noGrp="1"/>
          </p:cNvSpPr>
          <p:nvPr>
            <p:ph idx="1"/>
          </p:nvPr>
        </p:nvSpPr>
        <p:spPr>
          <a:xfrm>
            <a:off x="838200" y="1965725"/>
            <a:ext cx="10515600" cy="4211237"/>
          </a:xfrm>
        </p:spPr>
        <p:txBody>
          <a:bodyPr/>
          <a:lstStyle/>
          <a:p>
            <a:pPr marL="514350" indent="-514350">
              <a:buFont typeface="+mj-lt"/>
              <a:buAutoNum type="arabicPeriod"/>
            </a:pPr>
            <a:r>
              <a:rPr lang="en-US" dirty="0"/>
              <a:t>Explain steps and strategies to acquire funding for assistive technology for children with disabilities.</a:t>
            </a:r>
          </a:p>
          <a:p>
            <a:pPr marL="514350" indent="-514350">
              <a:buFont typeface="+mj-lt"/>
              <a:buAutoNum type="arabicPeriod"/>
            </a:pPr>
            <a:r>
              <a:rPr lang="en-US" dirty="0"/>
              <a:t>List types of sources and eligibility determinations for funding options for children with disabilities. </a:t>
            </a:r>
          </a:p>
          <a:p>
            <a:pPr marL="514350" indent="-514350">
              <a:buFont typeface="+mj-lt"/>
              <a:buAutoNum type="arabicPeriod"/>
            </a:pPr>
            <a:r>
              <a:rPr lang="en-US" dirty="0"/>
              <a:t>Discuss specific funding options available for children with disabilities. </a:t>
            </a:r>
          </a:p>
        </p:txBody>
      </p:sp>
    </p:spTree>
    <p:extLst>
      <p:ext uri="{BB962C8B-B14F-4D97-AF65-F5344CB8AC3E}">
        <p14:creationId xmlns:p14="http://schemas.microsoft.com/office/powerpoint/2010/main" val="31326233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AFDFB-7307-B160-6BAC-4D62642806B5}"/>
              </a:ext>
            </a:extLst>
          </p:cNvPr>
          <p:cNvSpPr>
            <a:spLocks noGrp="1"/>
          </p:cNvSpPr>
          <p:nvPr>
            <p:ph type="title"/>
          </p:nvPr>
        </p:nvSpPr>
        <p:spPr>
          <a:xfrm>
            <a:off x="838200" y="567688"/>
            <a:ext cx="10515600" cy="1325563"/>
          </a:xfrm>
        </p:spPr>
        <p:txBody>
          <a:bodyPr>
            <a:normAutofit/>
          </a:bodyPr>
          <a:lstStyle/>
          <a:p>
            <a:r>
              <a:rPr lang="en-US" dirty="0"/>
              <a:t>Funding Speech/Communication AT –</a:t>
            </a:r>
            <a:br>
              <a:rPr lang="en-US" dirty="0"/>
            </a:br>
            <a:r>
              <a:rPr lang="en-US" dirty="0"/>
              <a:t>Oklahoma Health Care Authority (OHCA)</a:t>
            </a:r>
          </a:p>
        </p:txBody>
      </p:sp>
      <p:sp>
        <p:nvSpPr>
          <p:cNvPr id="8" name="Content Placeholder 7">
            <a:extLst>
              <a:ext uri="{FF2B5EF4-FFF2-40B4-BE49-F238E27FC236}">
                <a16:creationId xmlns:a16="http://schemas.microsoft.com/office/drawing/2014/main" id="{85A8D012-AEE8-7C80-ABCB-910981C2457D}"/>
              </a:ext>
            </a:extLst>
          </p:cNvPr>
          <p:cNvSpPr>
            <a:spLocks noGrp="1"/>
          </p:cNvSpPr>
          <p:nvPr>
            <p:ph sz="half" idx="1"/>
          </p:nvPr>
        </p:nvSpPr>
        <p:spPr>
          <a:xfrm>
            <a:off x="838200" y="2072639"/>
            <a:ext cx="5907374" cy="4104323"/>
          </a:xfrm>
        </p:spPr>
        <p:txBody>
          <a:bodyPr>
            <a:normAutofit fontScale="92500" lnSpcReduction="20000"/>
          </a:bodyPr>
          <a:lstStyle/>
          <a:p>
            <a:r>
              <a:rPr lang="en-US" dirty="0"/>
              <a:t>5-year-old little girl, has Microcephaly, ADHD, a speech/language impairment, minimal natural speech</a:t>
            </a:r>
          </a:p>
          <a:p>
            <a:r>
              <a:rPr lang="en-US" dirty="0"/>
              <a:t>Speech pathologist (SLP) trialed 3 different Augmentative and Alternative Communication (AAC) language systems</a:t>
            </a:r>
          </a:p>
          <a:p>
            <a:r>
              <a:rPr lang="en-US" dirty="0"/>
              <a:t>SLP submitted required documents to ABLE Tech to process and submit, and OHCA paid for an iPad, LAMP WFL app, protective case with strap, screen protector and keyguard</a:t>
            </a:r>
          </a:p>
        </p:txBody>
      </p:sp>
      <p:pic>
        <p:nvPicPr>
          <p:cNvPr id="11" name="Content Placeholder 10" descr="An iPad with LAMP WFL AAC App">
            <a:extLst>
              <a:ext uri="{FF2B5EF4-FFF2-40B4-BE49-F238E27FC236}">
                <a16:creationId xmlns:a16="http://schemas.microsoft.com/office/drawing/2014/main" id="{2227D29A-60F2-0CA3-AF59-32D7D00902E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890855" y="2548328"/>
            <a:ext cx="3462945" cy="2693402"/>
          </a:xfrm>
        </p:spPr>
      </p:pic>
      <p:sp>
        <p:nvSpPr>
          <p:cNvPr id="5" name="Slide Number Placeholder 4">
            <a:extLst>
              <a:ext uri="{FF2B5EF4-FFF2-40B4-BE49-F238E27FC236}">
                <a16:creationId xmlns:a16="http://schemas.microsoft.com/office/drawing/2014/main" id="{95742D71-1B33-E211-7814-6A8BFA6AB82E}"/>
              </a:ext>
            </a:extLst>
          </p:cNvPr>
          <p:cNvSpPr>
            <a:spLocks noGrp="1"/>
          </p:cNvSpPr>
          <p:nvPr>
            <p:ph type="dt" sz="half" idx="10"/>
          </p:nvPr>
        </p:nvSpPr>
        <p:spPr>
          <a:xfrm>
            <a:off x="838200" y="6356350"/>
            <a:ext cx="2743200" cy="365125"/>
          </a:xfrm>
        </p:spPr>
        <p:txBody>
          <a:bodyPr/>
          <a:lstStyle/>
          <a:p>
            <a:fld id="{B183EB55-6F8A-E54A-90C0-1FAD11D97FCD}" type="slidenum">
              <a:rPr lang="en-US" smtClean="0"/>
              <a:pPr/>
              <a:t>50</a:t>
            </a:fld>
            <a:endParaRPr lang="en-US"/>
          </a:p>
        </p:txBody>
      </p:sp>
    </p:spTree>
    <p:extLst>
      <p:ext uri="{BB962C8B-B14F-4D97-AF65-F5344CB8AC3E}">
        <p14:creationId xmlns:p14="http://schemas.microsoft.com/office/powerpoint/2010/main" val="42169722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00932-A6A7-890B-CBF2-5CB56C3B1C5B}"/>
              </a:ext>
            </a:extLst>
          </p:cNvPr>
          <p:cNvSpPr>
            <a:spLocks noGrp="1"/>
          </p:cNvSpPr>
          <p:nvPr>
            <p:ph type="title"/>
          </p:nvPr>
        </p:nvSpPr>
        <p:spPr>
          <a:xfrm>
            <a:off x="838200" y="1020924"/>
            <a:ext cx="10515600" cy="1116391"/>
          </a:xfrm>
        </p:spPr>
        <p:txBody>
          <a:bodyPr>
            <a:normAutofit fontScale="90000"/>
          </a:bodyPr>
          <a:lstStyle/>
          <a:p>
            <a:r>
              <a:rPr lang="en-US" dirty="0"/>
              <a:t>Funding Modified Vehicle AT –</a:t>
            </a:r>
            <a:br>
              <a:rPr lang="en-US" dirty="0"/>
            </a:br>
            <a:r>
              <a:rPr lang="en-US" dirty="0" err="1"/>
              <a:t>OkAT</a:t>
            </a:r>
            <a:r>
              <a:rPr lang="en-US" dirty="0"/>
              <a:t> / ABLE Tech’s Financial Loan Program</a:t>
            </a:r>
          </a:p>
        </p:txBody>
      </p:sp>
      <p:sp>
        <p:nvSpPr>
          <p:cNvPr id="3" name="Content Placeholder 2">
            <a:extLst>
              <a:ext uri="{FF2B5EF4-FFF2-40B4-BE49-F238E27FC236}">
                <a16:creationId xmlns:a16="http://schemas.microsoft.com/office/drawing/2014/main" id="{4DAC612B-3BFE-38DB-ADC1-8476C8F2E393}"/>
              </a:ext>
            </a:extLst>
          </p:cNvPr>
          <p:cNvSpPr>
            <a:spLocks noGrp="1"/>
          </p:cNvSpPr>
          <p:nvPr>
            <p:ph sz="half" idx="1"/>
          </p:nvPr>
        </p:nvSpPr>
        <p:spPr>
          <a:xfrm>
            <a:off x="838199" y="2137316"/>
            <a:ext cx="6167511" cy="3393123"/>
          </a:xfrm>
        </p:spPr>
        <p:txBody>
          <a:bodyPr>
            <a:noAutofit/>
          </a:bodyPr>
          <a:lstStyle/>
          <a:p>
            <a:r>
              <a:rPr lang="en-US" sz="2400" dirty="0"/>
              <a:t>Student with mobility impairments uses a wheelchair, relies on grandparents for transport/travel who are unable to lift him in and out of a vehicle</a:t>
            </a:r>
          </a:p>
          <a:p>
            <a:r>
              <a:rPr lang="en-US" sz="2400" dirty="0"/>
              <a:t>Went to a modified vehicle vendor and received a demonstration then learned about </a:t>
            </a:r>
            <a:r>
              <a:rPr lang="en-US" sz="2400" dirty="0" err="1"/>
              <a:t>OkAT</a:t>
            </a:r>
            <a:r>
              <a:rPr lang="en-US" sz="2400" dirty="0"/>
              <a:t> / ABLE Tech’s Financial Loan Program</a:t>
            </a:r>
          </a:p>
          <a:p>
            <a:r>
              <a:rPr lang="en-US" sz="2400" dirty="0"/>
              <a:t>Grandparents applied and qualified for a low interest loan with easy repayment terms and were able to purchase the vehicle</a:t>
            </a:r>
          </a:p>
        </p:txBody>
      </p:sp>
      <p:pic>
        <p:nvPicPr>
          <p:cNvPr id="7" name="Content Placeholder 6" descr="A silver van with a wheelchair ramp&#10;">
            <a:extLst>
              <a:ext uri="{FF2B5EF4-FFF2-40B4-BE49-F238E27FC236}">
                <a16:creationId xmlns:a16="http://schemas.microsoft.com/office/drawing/2014/main" id="{062867B2-7754-E249-E5F1-0D38B2C3FA6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05710" y="2750372"/>
            <a:ext cx="4838700" cy="2476500"/>
          </a:xfrm>
        </p:spPr>
      </p:pic>
      <p:sp>
        <p:nvSpPr>
          <p:cNvPr id="5" name="Slide Number Placeholder 4">
            <a:extLst>
              <a:ext uri="{FF2B5EF4-FFF2-40B4-BE49-F238E27FC236}">
                <a16:creationId xmlns:a16="http://schemas.microsoft.com/office/drawing/2014/main" id="{FB890978-BB58-9E22-DD13-C921FE410CBA}"/>
              </a:ext>
            </a:extLst>
          </p:cNvPr>
          <p:cNvSpPr>
            <a:spLocks noGrp="1"/>
          </p:cNvSpPr>
          <p:nvPr>
            <p:ph type="sldNum" sz="quarter" idx="10"/>
          </p:nvPr>
        </p:nvSpPr>
        <p:spPr/>
        <p:txBody>
          <a:bodyPr/>
          <a:lstStyle/>
          <a:p>
            <a:fld id="{B183EB55-6F8A-E54A-90C0-1FAD11D97FCD}" type="slidenum">
              <a:rPr lang="en-US" smtClean="0"/>
              <a:t>51</a:t>
            </a:fld>
            <a:endParaRPr lang="en-US"/>
          </a:p>
        </p:txBody>
      </p:sp>
    </p:spTree>
    <p:extLst>
      <p:ext uri="{BB962C8B-B14F-4D97-AF65-F5344CB8AC3E}">
        <p14:creationId xmlns:p14="http://schemas.microsoft.com/office/powerpoint/2010/main" val="6057355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829DF-039B-8A32-5419-057B9FAFC443}"/>
              </a:ext>
            </a:extLst>
          </p:cNvPr>
          <p:cNvSpPr>
            <a:spLocks noGrp="1"/>
          </p:cNvSpPr>
          <p:nvPr>
            <p:ph type="title"/>
          </p:nvPr>
        </p:nvSpPr>
        <p:spPr/>
        <p:txBody>
          <a:bodyPr/>
          <a:lstStyle/>
          <a:p>
            <a:r>
              <a:rPr lang="en-US" dirty="0"/>
              <a:t>Homework, Questions, &amp; Contact Info</a:t>
            </a:r>
          </a:p>
        </p:txBody>
      </p:sp>
      <p:sp>
        <p:nvSpPr>
          <p:cNvPr id="6" name="Text Placeholder 5">
            <a:extLst>
              <a:ext uri="{FF2B5EF4-FFF2-40B4-BE49-F238E27FC236}">
                <a16:creationId xmlns:a16="http://schemas.microsoft.com/office/drawing/2014/main" id="{0E9BB71E-BE6C-7D28-9A8C-DA8C4FDB152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98330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1B6FD-3471-D617-FFCD-DE653AA7B47E}"/>
              </a:ext>
            </a:extLst>
          </p:cNvPr>
          <p:cNvSpPr>
            <a:spLocks noGrp="1"/>
          </p:cNvSpPr>
          <p:nvPr>
            <p:ph type="title"/>
          </p:nvPr>
        </p:nvSpPr>
        <p:spPr/>
        <p:txBody>
          <a:bodyPr/>
          <a:lstStyle/>
          <a:p>
            <a:r>
              <a:rPr lang="en-US" dirty="0"/>
              <a:t>Homework due next week!</a:t>
            </a:r>
          </a:p>
        </p:txBody>
      </p:sp>
      <p:sp>
        <p:nvSpPr>
          <p:cNvPr id="3" name="Content Placeholder 2">
            <a:extLst>
              <a:ext uri="{FF2B5EF4-FFF2-40B4-BE49-F238E27FC236}">
                <a16:creationId xmlns:a16="http://schemas.microsoft.com/office/drawing/2014/main" id="{0D7406DD-CFF7-CD6A-A86F-8F0A30A4D57F}"/>
              </a:ext>
            </a:extLst>
          </p:cNvPr>
          <p:cNvSpPr>
            <a:spLocks noGrp="1"/>
          </p:cNvSpPr>
          <p:nvPr>
            <p:ph idx="1"/>
          </p:nvPr>
        </p:nvSpPr>
        <p:spPr/>
        <p:txBody>
          <a:bodyPr/>
          <a:lstStyle/>
          <a:p>
            <a:r>
              <a:rPr lang="en-US" dirty="0"/>
              <a:t>One or more funding sources specific to your state</a:t>
            </a:r>
          </a:p>
          <a:p>
            <a:r>
              <a:rPr lang="en-US" dirty="0"/>
              <a:t>Questions you have about funding processes and sources</a:t>
            </a:r>
          </a:p>
          <a:p>
            <a:r>
              <a:rPr lang="en-US" dirty="0"/>
              <a:t>Funding resources you have found/created</a:t>
            </a:r>
          </a:p>
          <a:p>
            <a:pPr marL="0" indent="0">
              <a:buNone/>
            </a:pPr>
            <a:endParaRPr lang="en-US" dirty="0"/>
          </a:p>
        </p:txBody>
      </p:sp>
    </p:spTree>
    <p:extLst>
      <p:ext uri="{BB962C8B-B14F-4D97-AF65-F5344CB8AC3E}">
        <p14:creationId xmlns:p14="http://schemas.microsoft.com/office/powerpoint/2010/main" val="13752563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F0EF925-6D28-0B91-02F1-65D721F3B5A7}"/>
              </a:ext>
            </a:extLst>
          </p:cNvPr>
          <p:cNvSpPr>
            <a:spLocks noGrp="1"/>
          </p:cNvSpPr>
          <p:nvPr>
            <p:ph type="title"/>
          </p:nvPr>
        </p:nvSpPr>
        <p:spPr/>
        <p:txBody>
          <a:bodyPr/>
          <a:lstStyle/>
          <a:p>
            <a:r>
              <a:rPr lang="en-US" dirty="0"/>
              <a:t>Questions?</a:t>
            </a:r>
          </a:p>
        </p:txBody>
      </p:sp>
      <p:sp>
        <p:nvSpPr>
          <p:cNvPr id="7" name="Text Placeholder 6">
            <a:extLst>
              <a:ext uri="{FF2B5EF4-FFF2-40B4-BE49-F238E27FC236}">
                <a16:creationId xmlns:a16="http://schemas.microsoft.com/office/drawing/2014/main" id="{6BC0478C-CBA9-7738-1123-3E636036AA4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475341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4C68D-1949-C34D-8F6A-1901A1818AB1}"/>
              </a:ext>
            </a:extLst>
          </p:cNvPr>
          <p:cNvSpPr>
            <a:spLocks noGrp="1"/>
          </p:cNvSpPr>
          <p:nvPr>
            <p:ph type="title"/>
          </p:nvPr>
        </p:nvSpPr>
        <p:spPr>
          <a:xfrm>
            <a:off x="838200" y="582771"/>
            <a:ext cx="10515600" cy="1325563"/>
          </a:xfrm>
        </p:spPr>
        <p:txBody>
          <a:bodyPr>
            <a:normAutofit/>
          </a:bodyPr>
          <a:lstStyle/>
          <a:p>
            <a:r>
              <a:rPr lang="en-US" dirty="0"/>
              <a:t>Contact Information</a:t>
            </a:r>
          </a:p>
        </p:txBody>
      </p:sp>
      <p:sp>
        <p:nvSpPr>
          <p:cNvPr id="3" name="Content Placeholder 2">
            <a:extLst>
              <a:ext uri="{FF2B5EF4-FFF2-40B4-BE49-F238E27FC236}">
                <a16:creationId xmlns:a16="http://schemas.microsoft.com/office/drawing/2014/main" id="{7C84E5F9-D546-E343-88DF-7486724ED882}"/>
              </a:ext>
            </a:extLst>
          </p:cNvPr>
          <p:cNvSpPr>
            <a:spLocks noGrp="1"/>
          </p:cNvSpPr>
          <p:nvPr>
            <p:ph idx="1"/>
          </p:nvPr>
        </p:nvSpPr>
        <p:spPr>
          <a:xfrm>
            <a:off x="838200" y="1965725"/>
            <a:ext cx="10515600" cy="4211237"/>
          </a:xfrm>
        </p:spPr>
        <p:txBody>
          <a:bodyPr/>
          <a:lstStyle/>
          <a:p>
            <a:r>
              <a:rPr lang="en-US" dirty="0"/>
              <a:t>Allyson Robinson</a:t>
            </a:r>
          </a:p>
          <a:p>
            <a:r>
              <a:rPr lang="en-US" dirty="0">
                <a:hlinkClick r:id="rId3"/>
              </a:rPr>
              <a:t>allyson.robinson@okstate.edu</a:t>
            </a:r>
            <a:endParaRPr lang="en-US" dirty="0"/>
          </a:p>
          <a:p>
            <a:r>
              <a:rPr lang="en-US" dirty="0"/>
              <a:t>405-744-4608</a:t>
            </a:r>
          </a:p>
        </p:txBody>
      </p:sp>
    </p:spTree>
    <p:extLst>
      <p:ext uri="{BB962C8B-B14F-4D97-AF65-F5344CB8AC3E}">
        <p14:creationId xmlns:p14="http://schemas.microsoft.com/office/powerpoint/2010/main" val="16440937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2A67D-012A-8AB4-E139-8C5CB4C5E73B}"/>
              </a:ext>
            </a:extLst>
          </p:cNvPr>
          <p:cNvSpPr>
            <a:spLocks noGrp="1"/>
          </p:cNvSpPr>
          <p:nvPr>
            <p:ph type="title"/>
          </p:nvPr>
        </p:nvSpPr>
        <p:spPr>
          <a:xfrm>
            <a:off x="838200" y="582771"/>
            <a:ext cx="10515600" cy="1325563"/>
          </a:xfrm>
        </p:spPr>
        <p:txBody>
          <a:bodyPr/>
          <a:lstStyle/>
          <a:p>
            <a:r>
              <a:rPr lang="en-US" dirty="0"/>
              <a:t>ATAP and AT3</a:t>
            </a:r>
          </a:p>
        </p:txBody>
      </p:sp>
      <p:sp>
        <p:nvSpPr>
          <p:cNvPr id="3" name="Content Placeholder 2">
            <a:extLst>
              <a:ext uri="{FF2B5EF4-FFF2-40B4-BE49-F238E27FC236}">
                <a16:creationId xmlns:a16="http://schemas.microsoft.com/office/drawing/2014/main" id="{78578EA7-8AD7-36E6-95C6-3AE9A451A346}"/>
              </a:ext>
            </a:extLst>
          </p:cNvPr>
          <p:cNvSpPr>
            <a:spLocks noGrp="1"/>
          </p:cNvSpPr>
          <p:nvPr>
            <p:ph idx="1"/>
          </p:nvPr>
        </p:nvSpPr>
        <p:spPr>
          <a:xfrm>
            <a:off x="838200" y="1965725"/>
            <a:ext cx="10515600" cy="4211237"/>
          </a:xfrm>
        </p:spPr>
        <p:txBody>
          <a:bodyPr>
            <a:normAutofit fontScale="70000" lnSpcReduction="20000"/>
          </a:bodyPr>
          <a:lstStyle/>
          <a:p>
            <a:pPr marL="0" indent="0">
              <a:buNone/>
            </a:pPr>
            <a:r>
              <a:rPr lang="en-US" dirty="0"/>
              <a:t>The Association of Assistive Technology Act Programs (ATAP)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Assistive Technology and Training Technical Assistance (AT3) Center.  </a:t>
            </a:r>
          </a:p>
          <a:p>
            <a:pPr marL="0" indent="0">
              <a:buNone/>
            </a:pPr>
            <a:r>
              <a:rPr lang="en-US" dirty="0"/>
              <a:t>The AT3 Center provides training and technical assistance for all AT Act Section 4 State and Territory AT Programs to support quality implementation of state-level and state-leadership activities.  </a:t>
            </a:r>
          </a:p>
          <a:p>
            <a:pPr marL="0" indent="0">
              <a:buNone/>
            </a:pPr>
            <a:r>
              <a:rPr lang="en-US" dirty="0"/>
              <a:t>ATAP and AT3 both support national assistive technology internet sites that make general AT information available to the public and other stakeholders.  To learn more visit us at</a:t>
            </a:r>
          </a:p>
          <a:p>
            <a:pPr marL="0" indent="0">
              <a:buNone/>
            </a:pPr>
            <a:endParaRPr lang="en-US" dirty="0"/>
          </a:p>
          <a:p>
            <a:pPr marL="0" indent="0" algn="ctr">
              <a:buNone/>
            </a:pPr>
            <a:r>
              <a:rPr lang="en-US" dirty="0">
                <a:hlinkClick r:id="rId2"/>
              </a:rPr>
              <a:t>https://ataporg.org</a:t>
            </a:r>
            <a:endParaRPr lang="en-US" dirty="0"/>
          </a:p>
          <a:p>
            <a:pPr marL="0" indent="0" algn="ctr">
              <a:buNone/>
            </a:pPr>
            <a:r>
              <a:rPr lang="en-US" dirty="0">
                <a:hlinkClick r:id="rId3"/>
              </a:rPr>
              <a:t>https://at3center.net</a:t>
            </a:r>
            <a:r>
              <a:rPr lang="en-US" dirty="0"/>
              <a:t> </a:t>
            </a:r>
          </a:p>
          <a:p>
            <a:pPr marL="0" indent="0">
              <a:buNone/>
            </a:pPr>
            <a:endParaRPr lang="en-US" dirty="0"/>
          </a:p>
        </p:txBody>
      </p:sp>
    </p:spTree>
    <p:extLst>
      <p:ext uri="{BB962C8B-B14F-4D97-AF65-F5344CB8AC3E}">
        <p14:creationId xmlns:p14="http://schemas.microsoft.com/office/powerpoint/2010/main" val="2358421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B151F-F0A0-7B8F-791A-9964C521D000}"/>
              </a:ext>
            </a:extLst>
          </p:cNvPr>
          <p:cNvSpPr>
            <a:spLocks noGrp="1"/>
          </p:cNvSpPr>
          <p:nvPr>
            <p:ph type="title"/>
          </p:nvPr>
        </p:nvSpPr>
        <p:spPr>
          <a:xfrm>
            <a:off x="838200" y="582771"/>
            <a:ext cx="10515600" cy="1325563"/>
          </a:xfrm>
        </p:spPr>
        <p:txBody>
          <a:bodyPr/>
          <a:lstStyle/>
          <a:p>
            <a:r>
              <a:rPr lang="en-US" dirty="0"/>
              <a:t>Outline</a:t>
            </a:r>
          </a:p>
        </p:txBody>
      </p:sp>
      <p:sp>
        <p:nvSpPr>
          <p:cNvPr id="3" name="Content Placeholder 2">
            <a:extLst>
              <a:ext uri="{FF2B5EF4-FFF2-40B4-BE49-F238E27FC236}">
                <a16:creationId xmlns:a16="http://schemas.microsoft.com/office/drawing/2014/main" id="{77D97DA5-7330-BE78-5EE4-EF4D01D525A7}"/>
              </a:ext>
            </a:extLst>
          </p:cNvPr>
          <p:cNvSpPr>
            <a:spLocks noGrp="1"/>
          </p:cNvSpPr>
          <p:nvPr>
            <p:ph idx="1"/>
          </p:nvPr>
        </p:nvSpPr>
        <p:spPr>
          <a:xfrm>
            <a:off x="838200" y="1965725"/>
            <a:ext cx="10515600" cy="4211237"/>
          </a:xfrm>
        </p:spPr>
        <p:txBody>
          <a:bodyPr>
            <a:normAutofit/>
          </a:bodyPr>
          <a:lstStyle/>
          <a:p>
            <a:r>
              <a:rPr lang="en-US" sz="3200" dirty="0"/>
              <a:t>6 Steps to Acquiring Funding</a:t>
            </a:r>
          </a:p>
          <a:p>
            <a:r>
              <a:rPr lang="en-US" sz="3200" dirty="0"/>
              <a:t>10 Tips Re: Grant Writing</a:t>
            </a:r>
          </a:p>
          <a:p>
            <a:r>
              <a:rPr lang="en-US" sz="3200" dirty="0"/>
              <a:t>Grant Opportunities</a:t>
            </a:r>
          </a:p>
          <a:p>
            <a:r>
              <a:rPr lang="en-US" sz="3200" dirty="0"/>
              <a:t>Success Stories</a:t>
            </a:r>
          </a:p>
          <a:p>
            <a:r>
              <a:rPr lang="en-US" sz="3200" dirty="0"/>
              <a:t>Homework, Questions, &amp; Contact Info</a:t>
            </a:r>
          </a:p>
        </p:txBody>
      </p:sp>
    </p:spTree>
    <p:extLst>
      <p:ext uri="{BB962C8B-B14F-4D97-AF65-F5344CB8AC3E}">
        <p14:creationId xmlns:p14="http://schemas.microsoft.com/office/powerpoint/2010/main" val="3518040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B5D1DB0-EEB3-F0FB-3293-5851B7FAFDC8}"/>
              </a:ext>
            </a:extLst>
          </p:cNvPr>
          <p:cNvSpPr>
            <a:spLocks noGrp="1"/>
          </p:cNvSpPr>
          <p:nvPr>
            <p:ph type="title"/>
          </p:nvPr>
        </p:nvSpPr>
        <p:spPr>
          <a:xfrm>
            <a:off x="838200" y="3511096"/>
            <a:ext cx="10515600" cy="1325563"/>
          </a:xfrm>
        </p:spPr>
        <p:txBody>
          <a:bodyPr>
            <a:normAutofit fontScale="90000"/>
          </a:bodyPr>
          <a:lstStyle/>
          <a:p>
            <a:r>
              <a:rPr lang="en-US"/>
              <a:t>The first thing to remember when seeking funding for assistive technology is that funding is usually available!</a:t>
            </a:r>
          </a:p>
        </p:txBody>
      </p:sp>
    </p:spTree>
    <p:extLst>
      <p:ext uri="{BB962C8B-B14F-4D97-AF65-F5344CB8AC3E}">
        <p14:creationId xmlns:p14="http://schemas.microsoft.com/office/powerpoint/2010/main" val="1161880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A542425-8314-008B-620F-E7414ED56B5C}"/>
              </a:ext>
            </a:extLst>
          </p:cNvPr>
          <p:cNvSpPr>
            <a:spLocks noGrp="1"/>
          </p:cNvSpPr>
          <p:nvPr>
            <p:ph type="title"/>
          </p:nvPr>
        </p:nvSpPr>
        <p:spPr/>
        <p:txBody>
          <a:bodyPr anchor="ctr">
            <a:normAutofit/>
          </a:bodyPr>
          <a:lstStyle/>
          <a:p>
            <a:r>
              <a:rPr lang="en-US" dirty="0"/>
              <a:t>Myths and Facts 2</a:t>
            </a:r>
          </a:p>
        </p:txBody>
      </p:sp>
      <p:sp>
        <p:nvSpPr>
          <p:cNvPr id="18" name="Content Placeholder 17">
            <a:extLst>
              <a:ext uri="{FF2B5EF4-FFF2-40B4-BE49-F238E27FC236}">
                <a16:creationId xmlns:a16="http://schemas.microsoft.com/office/drawing/2014/main" id="{C912B75A-E275-F5A7-0310-06716C210353}"/>
              </a:ext>
            </a:extLst>
          </p:cNvPr>
          <p:cNvSpPr>
            <a:spLocks noGrp="1"/>
          </p:cNvSpPr>
          <p:nvPr>
            <p:ph sz="half" idx="1"/>
          </p:nvPr>
        </p:nvSpPr>
        <p:spPr>
          <a:xfrm>
            <a:off x="838201" y="1690688"/>
            <a:ext cx="5181600" cy="814387"/>
          </a:xfrm>
        </p:spPr>
        <p:txBody>
          <a:bodyPr>
            <a:normAutofit/>
          </a:bodyPr>
          <a:lstStyle/>
          <a:p>
            <a:pPr marL="0" indent="0">
              <a:buNone/>
            </a:pPr>
            <a:r>
              <a:rPr lang="en-US" dirty="0"/>
              <a:t>Myth 2</a:t>
            </a:r>
          </a:p>
        </p:txBody>
      </p:sp>
      <p:sp>
        <p:nvSpPr>
          <p:cNvPr id="9" name="Content Placeholder 8">
            <a:extLst>
              <a:ext uri="{FF2B5EF4-FFF2-40B4-BE49-F238E27FC236}">
                <a16:creationId xmlns:a16="http://schemas.microsoft.com/office/drawing/2014/main" id="{8747097B-A463-CCD7-741C-9D72164DC0AE}"/>
              </a:ext>
            </a:extLst>
          </p:cNvPr>
          <p:cNvSpPr>
            <a:spLocks/>
          </p:cNvSpPr>
          <p:nvPr/>
        </p:nvSpPr>
        <p:spPr>
          <a:xfrm>
            <a:off x="839788" y="2505075"/>
            <a:ext cx="5157787" cy="3684588"/>
          </a:xfrm>
          <a:prstGeom prst="rect">
            <a:avLst/>
          </a:prstGeom>
        </p:spPr>
        <p:txBody>
          <a:bodyPr/>
          <a:lstStyle/>
          <a:p>
            <a:r>
              <a:rPr lang="en-US" sz="2400" b="1" kern="1200" dirty="0">
                <a:solidFill>
                  <a:schemeClr val="tx1"/>
                </a:solidFill>
                <a:latin typeface="+mn-lt"/>
                <a:ea typeface="+mn-ea"/>
                <a:cs typeface="+mn-cs"/>
              </a:rPr>
              <a:t>Providing AT devices and services </a:t>
            </a:r>
            <a:r>
              <a:rPr lang="en-US" sz="2400" kern="1200" dirty="0">
                <a:solidFill>
                  <a:schemeClr val="tx1"/>
                </a:solidFill>
                <a:latin typeface="+mn-lt"/>
                <a:ea typeface="+mn-ea"/>
                <a:cs typeface="+mn-cs"/>
              </a:rPr>
              <a:t>is optional under the Individuals with Disabilities Education Act (IDEA) and a Local Education Agency (LEA) does not have to provide AT devices and services if there are no funds available for the AT device and service.</a:t>
            </a:r>
            <a:endParaRPr lang="en-US" sz="2400" dirty="0"/>
          </a:p>
          <a:p>
            <a:endParaRPr lang="en-US" sz="2400" dirty="0"/>
          </a:p>
        </p:txBody>
      </p:sp>
      <p:sp>
        <p:nvSpPr>
          <p:cNvPr id="10" name="Text Placeholder 9">
            <a:extLst>
              <a:ext uri="{FF2B5EF4-FFF2-40B4-BE49-F238E27FC236}">
                <a16:creationId xmlns:a16="http://schemas.microsoft.com/office/drawing/2014/main" id="{628A7A26-1E13-D363-D4C9-EE617B291AB8}"/>
              </a:ext>
            </a:extLst>
          </p:cNvPr>
          <p:cNvSpPr>
            <a:spLocks/>
          </p:cNvSpPr>
          <p:nvPr/>
        </p:nvSpPr>
        <p:spPr>
          <a:xfrm>
            <a:off x="6172200" y="1681163"/>
            <a:ext cx="5183188" cy="823912"/>
          </a:xfrm>
          <a:prstGeom prst="rect">
            <a:avLst/>
          </a:prstGeom>
        </p:spPr>
        <p:txBody>
          <a:bodyPr/>
          <a:lstStyle/>
          <a:p>
            <a:r>
              <a:rPr lang="en-US" sz="2800" dirty="0"/>
              <a:t>Fact 2</a:t>
            </a:r>
          </a:p>
        </p:txBody>
      </p:sp>
      <p:sp>
        <p:nvSpPr>
          <p:cNvPr id="44" name="Content Placeholder 43">
            <a:extLst>
              <a:ext uri="{FF2B5EF4-FFF2-40B4-BE49-F238E27FC236}">
                <a16:creationId xmlns:a16="http://schemas.microsoft.com/office/drawing/2014/main" id="{90145CAE-467D-BD54-FDA3-1F0D14099C0B}"/>
              </a:ext>
            </a:extLst>
          </p:cNvPr>
          <p:cNvSpPr>
            <a:spLocks noGrp="1"/>
          </p:cNvSpPr>
          <p:nvPr>
            <p:ph sz="half" idx="2"/>
          </p:nvPr>
        </p:nvSpPr>
        <p:spPr>
          <a:xfrm>
            <a:off x="6172200" y="2505075"/>
            <a:ext cx="5181600" cy="3671888"/>
          </a:xfrm>
        </p:spPr>
        <p:txBody>
          <a:bodyPr>
            <a:normAutofit/>
          </a:bodyPr>
          <a:lstStyle/>
          <a:p>
            <a:pPr marL="0" indent="0">
              <a:buNone/>
            </a:pPr>
            <a:r>
              <a:rPr lang="en-US" sz="2400" dirty="0"/>
              <a:t>IEP Teams consider AT devices and services for all children with IEPs and must provide the AT devices and services *at no cost to the child/family* if the team determines they are necessary to provide a Free and Appropriate Public Education (FAPE).</a:t>
            </a:r>
          </a:p>
        </p:txBody>
      </p:sp>
    </p:spTree>
    <p:extLst>
      <p:ext uri="{BB962C8B-B14F-4D97-AF65-F5344CB8AC3E}">
        <p14:creationId xmlns:p14="http://schemas.microsoft.com/office/powerpoint/2010/main" val="3156318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CBFEF9F-6482-9598-2A84-1387ECB6C2A9}"/>
              </a:ext>
            </a:extLst>
          </p:cNvPr>
          <p:cNvSpPr>
            <a:spLocks noGrp="1"/>
          </p:cNvSpPr>
          <p:nvPr>
            <p:ph type="title"/>
          </p:nvPr>
        </p:nvSpPr>
        <p:spPr/>
        <p:txBody>
          <a:bodyPr/>
          <a:lstStyle/>
          <a:p>
            <a:r>
              <a:rPr lang="en-US" dirty="0"/>
              <a:t>Best Practices in Provision of AT Devices and Services</a:t>
            </a:r>
          </a:p>
        </p:txBody>
      </p:sp>
      <p:sp>
        <p:nvSpPr>
          <p:cNvPr id="7" name="Content Placeholder 6">
            <a:extLst>
              <a:ext uri="{FF2B5EF4-FFF2-40B4-BE49-F238E27FC236}">
                <a16:creationId xmlns:a16="http://schemas.microsoft.com/office/drawing/2014/main" id="{8C4EAC63-D112-CC9E-EEBB-6C6BECC68EEE}"/>
              </a:ext>
            </a:extLst>
          </p:cNvPr>
          <p:cNvSpPr>
            <a:spLocks noGrp="1"/>
          </p:cNvSpPr>
          <p:nvPr>
            <p:ph idx="1"/>
          </p:nvPr>
        </p:nvSpPr>
        <p:spPr/>
        <p:txBody>
          <a:bodyPr/>
          <a:lstStyle/>
          <a:p>
            <a:r>
              <a:rPr lang="en-US" dirty="0"/>
              <a:t>Myths and Facts Surrounding Assistive Technology Devices and Services</a:t>
            </a:r>
          </a:p>
          <a:p>
            <a:r>
              <a:rPr lang="en-US" dirty="0"/>
              <a:t>U.S. Department of Education</a:t>
            </a:r>
          </a:p>
          <a:p>
            <a:r>
              <a:rPr lang="en-US" dirty="0">
                <a:hlinkClick r:id="rId2"/>
              </a:rPr>
              <a:t>https://www.ecfr.gov/cgi-bin/text-idx?SID=f768b2d0479dad50ca81a2fbac000e46&amp;mc=true&amp;node=pt34.2.300&amp;rgn=div5#se34.2.300_1105</a:t>
            </a:r>
            <a:r>
              <a:rPr lang="en-US" dirty="0"/>
              <a:t> </a:t>
            </a:r>
          </a:p>
          <a:p>
            <a:r>
              <a:rPr lang="en-US" dirty="0"/>
              <a:t>34 CFR 300.105</a:t>
            </a:r>
          </a:p>
          <a:p>
            <a:pPr marL="0" indent="0">
              <a:buNone/>
            </a:pPr>
            <a:endParaRPr lang="en-US" dirty="0"/>
          </a:p>
        </p:txBody>
      </p:sp>
    </p:spTree>
    <p:extLst>
      <p:ext uri="{BB962C8B-B14F-4D97-AF65-F5344CB8AC3E}">
        <p14:creationId xmlns:p14="http://schemas.microsoft.com/office/powerpoint/2010/main" val="2636966821"/>
      </p:ext>
    </p:extLst>
  </p:cSld>
  <p:clrMapOvr>
    <a:masterClrMapping/>
  </p:clrMapOvr>
</p:sld>
</file>

<file path=ppt/theme/theme1.xml><?xml version="1.0" encoding="utf-8"?>
<a:theme xmlns:a="http://schemas.openxmlformats.org/drawingml/2006/main" name="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themeOverride>
</file>

<file path=docProps/app.xml><?xml version="1.0" encoding="utf-8"?>
<Properties xmlns="http://schemas.openxmlformats.org/officeDocument/2006/extended-properties" xmlns:vt="http://schemas.openxmlformats.org/officeDocument/2006/docPropsVTypes">
  <Template/>
  <TotalTime>12536</TotalTime>
  <Words>2406</Words>
  <Application>Microsoft Macintosh PowerPoint</Application>
  <PresentationFormat>Widescreen</PresentationFormat>
  <Paragraphs>336</Paragraphs>
  <Slides>56</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Arial Bold</vt:lpstr>
      <vt:lpstr>Calibri</vt:lpstr>
      <vt:lpstr>Source Sans Pro</vt:lpstr>
      <vt:lpstr>Custom Design</vt:lpstr>
      <vt:lpstr>How to Fund Parts B &amp; C</vt:lpstr>
      <vt:lpstr>Reminders</vt:lpstr>
      <vt:lpstr>Webinar Evaluation</vt:lpstr>
      <vt:lpstr>Allyson Robinson, M.A. CCC-SLP</vt:lpstr>
      <vt:lpstr>Learning Objectives</vt:lpstr>
      <vt:lpstr>Outline</vt:lpstr>
      <vt:lpstr>The first thing to remember when seeking funding for assistive technology is that funding is usually available!</vt:lpstr>
      <vt:lpstr>Myths and Facts 2</vt:lpstr>
      <vt:lpstr>Best Practices in Provision of AT Devices and Services</vt:lpstr>
      <vt:lpstr>Steps to Acquire Funding</vt:lpstr>
      <vt:lpstr>Steps 1, 2, and 3!</vt:lpstr>
      <vt:lpstr>SETT Framework</vt:lpstr>
      <vt:lpstr>WATI Decision-Making Guide</vt:lpstr>
      <vt:lpstr>Step 4: Determine Potential Funding Sources</vt:lpstr>
      <vt:lpstr>Step 4: More Questions to Consider</vt:lpstr>
      <vt:lpstr>Discussion 1</vt:lpstr>
      <vt:lpstr>Two Sources of Funding</vt:lpstr>
      <vt:lpstr>Typically start with Public sources then go to Private sources as necessary</vt:lpstr>
      <vt:lpstr>Case Study 1: SETT</vt:lpstr>
      <vt:lpstr>Case Study 1: Potential Funding Sources</vt:lpstr>
      <vt:lpstr>Case Study 1:  Funding Communication Device</vt:lpstr>
      <vt:lpstr>Case Study 2: SETT</vt:lpstr>
      <vt:lpstr>Case Study 2: Potential Funding Sources</vt:lpstr>
      <vt:lpstr>Case Study 2: Funding AT for Environmental Adaptations</vt:lpstr>
      <vt:lpstr>Case Study 3: SETT</vt:lpstr>
      <vt:lpstr>Case Study 3: Potential Funding Sources</vt:lpstr>
      <vt:lpstr>Case Study 3: Funding Learning, Cognition, Development AT</vt:lpstr>
      <vt:lpstr>Step 5: Gather All Essential Information</vt:lpstr>
      <vt:lpstr>Step 6: Seek appeals as appropriate.</vt:lpstr>
      <vt:lpstr>Discussion 2</vt:lpstr>
      <vt:lpstr>Operational Procedures</vt:lpstr>
      <vt:lpstr>10 Things Dr. Gretchen Cole-Lade Learned About Writing Grants</vt:lpstr>
      <vt:lpstr>Top 10</vt:lpstr>
      <vt:lpstr>1. Know Your Grantor</vt:lpstr>
      <vt:lpstr>2. Pick Your Project Well</vt:lpstr>
      <vt:lpstr>3. Know What AT Device You Need</vt:lpstr>
      <vt:lpstr>4. Collaborate</vt:lpstr>
      <vt:lpstr>5. Consumable Vs. Nonconsumable</vt:lpstr>
      <vt:lpstr>6. Think Big; Ask Big</vt:lpstr>
      <vt:lpstr>7. Think Small; Ask Small</vt:lpstr>
      <vt:lpstr>8. School Foundations</vt:lpstr>
      <vt:lpstr>9. Follow the Directions!</vt:lpstr>
      <vt:lpstr>10. Thank you!</vt:lpstr>
      <vt:lpstr>Discussion 3</vt:lpstr>
      <vt:lpstr>Grant Opportunities</vt:lpstr>
      <vt:lpstr>Success Stories</vt:lpstr>
      <vt:lpstr>Funding Vision AT – AIM Center</vt:lpstr>
      <vt:lpstr>Funding Learning / Cognition /  Development AT – Public School and Parent Teacher Association (PTA)</vt:lpstr>
      <vt:lpstr>Funding Hearing AT – Annual Town Grant</vt:lpstr>
      <vt:lpstr>Funding Speech/Communication AT – Oklahoma Health Care Authority (OHCA)</vt:lpstr>
      <vt:lpstr>Funding Modified Vehicle AT – OkAT / ABLE Tech’s Financial Loan Program</vt:lpstr>
      <vt:lpstr>Homework, Questions, &amp; Contact Info</vt:lpstr>
      <vt:lpstr>Homework due next week!</vt:lpstr>
      <vt:lpstr>Questions?</vt:lpstr>
      <vt:lpstr>Contact Information</vt:lpstr>
      <vt:lpstr>ATAP and AT3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Anderson</dc:creator>
  <cp:lastModifiedBy>Robinson, Allyson</cp:lastModifiedBy>
  <cp:revision>30</cp:revision>
  <cp:lastPrinted>2024-08-09T20:05:10Z</cp:lastPrinted>
  <dcterms:created xsi:type="dcterms:W3CDTF">2023-08-09T16:27:05Z</dcterms:created>
  <dcterms:modified xsi:type="dcterms:W3CDTF">2024-08-14T20:31:34Z</dcterms:modified>
</cp:coreProperties>
</file>